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png" ContentType="image/png"/>
  <Default Extension="rels" ContentType="application/vnd.openxmlformats-package.relationships+xml"/>
  <Default Extension="vsdx" ContentType="application/vnd.ms-visio.drawing"/>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3.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drawings/drawing2.xml" ContentType="application/vnd.openxmlformats-officedocument.drawingml.chartshapes+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5.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notesSlides/notesSlide6.xml" ContentType="application/vnd.openxmlformats-officedocument.presentationml.notesSl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1.xml" ContentType="application/vnd.openxmlformats-officedocument.themeOverride+xml"/>
  <Override PartName="/ppt/drawings/drawing3.xml" ContentType="application/vnd.openxmlformats-officedocument.drawingml.chartshapes+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drawings/drawing4.xml" ContentType="application/vnd.openxmlformats-officedocument.drawingml.chartshapes+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drawings/drawing5.xml" ContentType="application/vnd.openxmlformats-officedocument.drawingml.chartshapes+xml"/>
  <Override PartName="/ppt/notesSlides/notesSlide8.xml" ContentType="application/vnd.openxmlformats-officedocument.presentationml.notesSlid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drawings/drawing6.xml" ContentType="application/vnd.openxmlformats-officedocument.drawingml.chartshapes+xml"/>
  <Override PartName="/ppt/notesSlides/notesSlide9.xml" ContentType="application/vnd.openxmlformats-officedocument.presentationml.notesSlid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charts/chart12.xml" ContentType="application/vnd.openxmlformats-officedocument.drawingml.chart+xml"/>
  <Override PartName="/ppt/charts/style12.xml" ContentType="application/vnd.ms-office.chartstyle+xml"/>
  <Override PartName="/ppt/charts/colors12.xml" ContentType="application/vnd.ms-office.chartcolorstyle+xml"/>
  <Override PartName="/ppt/charts/chart13.xml" ContentType="application/vnd.openxmlformats-officedocument.drawingml.chart+xml"/>
  <Override PartName="/ppt/charts/style13.xml" ContentType="application/vnd.ms-office.chartstyle+xml"/>
  <Override PartName="/ppt/charts/colors13.xml" ContentType="application/vnd.ms-office.chartcolorstyle+xml"/>
  <Override PartName="/ppt/charts/chart14.xml" ContentType="application/vnd.openxmlformats-officedocument.drawingml.chart+xml"/>
  <Override PartName="/ppt/charts/style14.xml" ContentType="application/vnd.ms-office.chartstyle+xml"/>
  <Override PartName="/ppt/charts/colors14.xml" ContentType="application/vnd.ms-office.chartcolorstyle+xml"/>
  <Override PartName="/ppt/theme/themeOverride2.xml" ContentType="application/vnd.openxmlformats-officedocument.themeOverride+xml"/>
  <Override PartName="/ppt/charts/chart15.xml" ContentType="application/vnd.openxmlformats-officedocument.drawingml.chart+xml"/>
  <Override PartName="/ppt/charts/style15.xml" ContentType="application/vnd.ms-office.chartstyle+xml"/>
  <Override PartName="/ppt/charts/colors15.xml" ContentType="application/vnd.ms-office.chartcolorstyle+xml"/>
  <Override PartName="/ppt/notesSlides/notesSlide1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charts/chart20.xml" ContentType="application/vnd.openxmlformats-officedocument.drawingml.chart+xml"/>
  <Override PartName="/ppt/charts/colors20.xml" ContentType="application/vnd.ms-office.chartcolorstyle+xml"/>
  <Override PartName="/ppt/charts/style20.xml" ContentType="application/vnd.ms-office.chartstyl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3">
  <p:sldMasterIdLst>
    <p:sldMasterId id="2147483648" r:id="rId1"/>
  </p:sldMasterIdLst>
  <p:notesMasterIdLst>
    <p:notesMasterId r:id="rId24"/>
  </p:notesMasterIdLst>
  <p:sldIdLst>
    <p:sldId id="256" r:id="rId2"/>
    <p:sldId id="268" r:id="rId3"/>
    <p:sldId id="262" r:id="rId4"/>
    <p:sldId id="275" r:id="rId5"/>
    <p:sldId id="260" r:id="rId6"/>
    <p:sldId id="270" r:id="rId7"/>
    <p:sldId id="271" r:id="rId8"/>
    <p:sldId id="821" r:id="rId9"/>
    <p:sldId id="826" r:id="rId10"/>
    <p:sldId id="815" r:id="rId11"/>
    <p:sldId id="792" r:id="rId12"/>
    <p:sldId id="823" r:id="rId13"/>
    <p:sldId id="824" r:id="rId14"/>
    <p:sldId id="829" r:id="rId15"/>
    <p:sldId id="825" r:id="rId16"/>
    <p:sldId id="830" r:id="rId17"/>
    <p:sldId id="822" r:id="rId18"/>
    <p:sldId id="827" r:id="rId19"/>
    <p:sldId id="265" r:id="rId20"/>
    <p:sldId id="828" r:id="rId21"/>
    <p:sldId id="274" r:id="rId22"/>
    <p:sldId id="267" r:id="rId23"/>
  </p:sldIdLst>
  <p:sldSz cx="12192000" cy="6858000"/>
  <p:notesSz cx="6858000" cy="9144000"/>
  <p:defaultText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99"/>
    <a:srgbClr val="D0EBF9"/>
    <a:srgbClr val="ACB8D0"/>
    <a:srgbClr val="A1AECA"/>
    <a:srgbClr val="1C7DC4"/>
    <a:srgbClr val="81C362"/>
    <a:srgbClr val="BF1A49"/>
    <a:srgbClr val="D9D9D9"/>
    <a:srgbClr val="BFD1E3"/>
    <a:srgbClr val="0070C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599" autoAdjust="0"/>
    <p:restoredTop sz="82614" autoAdjust="0"/>
  </p:normalViewPr>
  <p:slideViewPr>
    <p:cSldViewPr snapToGrid="0">
      <p:cViewPr>
        <p:scale>
          <a:sx n="100" d="100"/>
          <a:sy n="100" d="100"/>
        </p:scale>
        <p:origin x="348" y="26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10.xml.rels><?xml version="1.0" encoding="UTF-8" standalone="yes"?>
<Relationships xmlns="http://schemas.openxmlformats.org/package/2006/relationships"><Relationship Id="rId3" Type="http://schemas.openxmlformats.org/officeDocument/2006/relationships/oleObject" Target="https://tuenl-my.sharepoint.com/personal/v_cechetto_tue_nl/Documents/Tesi/Techno-economics/1_FINAL/Recap.xlsx" TargetMode="Externa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chartUserShapes" Target="../drawings/drawing6.xml"/></Relationships>
</file>

<file path=ppt/charts/_rels/chart11.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11.xml"/><Relationship Id="rId1" Type="http://schemas.microsoft.com/office/2011/relationships/chartStyle" Target="style11.xml"/></Relationships>
</file>

<file path=ppt/charts/_rels/chart12.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12.xml"/><Relationship Id="rId1" Type="http://schemas.microsoft.com/office/2011/relationships/chartStyle" Target="style12.xml"/></Relationships>
</file>

<file path=ppt/charts/_rels/chart13.xml.rels><?xml version="1.0" encoding="UTF-8" standalone="yes"?>
<Relationships xmlns="http://schemas.openxmlformats.org/package/2006/relationships"><Relationship Id="rId3" Type="http://schemas.openxmlformats.org/officeDocument/2006/relationships/oleObject" Target="file:///C:\Users\s174692\OneDrive%20-%20TU%20Eindhoven\Tesi\Techno-economics\1_FINAL\Recap%20BEST.xlsx" TargetMode="External"/><Relationship Id="rId2" Type="http://schemas.microsoft.com/office/2011/relationships/chartColorStyle" Target="colors13.xml"/><Relationship Id="rId1" Type="http://schemas.microsoft.com/office/2011/relationships/chartStyle" Target="style13.xml"/></Relationships>
</file>

<file path=ppt/charts/_rels/chart14.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14.xml"/><Relationship Id="rId1" Type="http://schemas.microsoft.com/office/2011/relationships/chartStyle" Target="style14.xml"/><Relationship Id="rId4" Type="http://schemas.openxmlformats.org/officeDocument/2006/relationships/oleObject" Target="../embeddings/oleObject1.bin"/></Relationships>
</file>

<file path=ppt/charts/_rels/chart15.xml.rels><?xml version="1.0" encoding="UTF-8" standalone="yes"?>
<Relationships xmlns="http://schemas.openxmlformats.org/package/2006/relationships"><Relationship Id="rId3" Type="http://schemas.openxmlformats.org/officeDocument/2006/relationships/oleObject" Target="file:///C:\Users\s174692\OneDrive%20-%20TU%20Eindhoven\Tesi\Techno-economics\1_FINAL\Recap%20BEST.xlsx" TargetMode="External"/><Relationship Id="rId2" Type="http://schemas.microsoft.com/office/2011/relationships/chartColorStyle" Target="colors15.xml"/><Relationship Id="rId1" Type="http://schemas.microsoft.com/office/2011/relationships/chartStyle" Target="style15.xml"/></Relationships>
</file>

<file path=ppt/charts/_rels/chart2.xml.rels><?xml version="1.0" encoding="UTF-8" standalone="yes"?>
<Relationships xmlns="http://schemas.openxmlformats.org/package/2006/relationships"><Relationship Id="rId3" Type="http://schemas.openxmlformats.org/officeDocument/2006/relationships/oleObject" Target="file:///C:\Users\s174692\Desktop\Publications\Drafts\Advances%20and%20perspectives%20on%20H2%20production%20from%20NH3%20decomposition\Equilibrium%20conversion.xlsx" TargetMode="External"/><Relationship Id="rId2" Type="http://schemas.microsoft.com/office/2011/relationships/chartColorStyle" Target="colors2.xml"/><Relationship Id="rId1" Type="http://schemas.microsoft.com/office/2011/relationships/chartStyle" Target="style2.xml"/></Relationships>
</file>

<file path=ppt/charts/_rels/chart20.xml.rels><?xml version="1.0" encoding="UTF-8" standalone="yes"?>
<Relationships xmlns="http://schemas.openxmlformats.org/package/2006/relationships"><Relationship Id="rId3" Type="http://schemas.openxmlformats.org/officeDocument/2006/relationships/oleObject" Target="file:///C:\Users\s174692\Desktop\Publications\Drafts\Advances%20and%20perspectives%20on%20H2%20production%20from%20NH3%20decomposition\Equilibrium%20conversion.xlsx" TargetMode="External"/><Relationship Id="rId2" Type="http://schemas.microsoft.com/office/2011/relationships/chartColorStyle" Target="colors20.xml"/><Relationship Id="rId1" Type="http://schemas.microsoft.com/office/2011/relationships/chartStyle" Target="style20.xml"/></Relationships>
</file>

<file path=ppt/charts/_rels/chart3.xml.rels><?xml version="1.0" encoding="UTF-8" standalone="yes"?>
<Relationships xmlns="http://schemas.openxmlformats.org/package/2006/relationships"><Relationship Id="rId3" Type="http://schemas.openxmlformats.org/officeDocument/2006/relationships/oleObject" Target="file:///C:\Users\s174692\Desktop\Experimental%20work\Jose%20NH3%20decomposition\Setup\POC\M125DR\M125DR%20influence%20of%20the%20pressure.xlsx" TargetMode="Externa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chartUserShapes" Target="../drawings/drawing2.xml"/></Relationships>
</file>

<file path=ppt/charts/_rels/chart4.xml.rels><?xml version="1.0" encoding="UTF-8" standalone="yes"?>
<Relationships xmlns="http://schemas.openxmlformats.org/package/2006/relationships"><Relationship Id="rId3" Type="http://schemas.openxmlformats.org/officeDocument/2006/relationships/oleObject" Target="file:///C:\Users\s174692\Desktop\Experimental%20work\Jose%20NH3%20decomposition\Setup\POC\M125DR\M125DR%20influence%20of%20the%20pressure.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C:\Users\s174692\Desktop\Experimental%20work\Jose%20NH3%20decomposition\Setup\POC\M125DR\M125DR%20influence%20of%20the%20pressure.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C:\Users\s174692\Desktop\Experimental%20work\ARENHA-2\ARENHA-2_Membrane%20properties.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7.xml"/><Relationship Id="rId1" Type="http://schemas.microsoft.com/office/2011/relationships/chartStyle" Target="style7.xml"/><Relationship Id="rId5" Type="http://schemas.openxmlformats.org/officeDocument/2006/relationships/chartUserShapes" Target="../drawings/drawing3.xml"/><Relationship Id="rId4" Type="http://schemas.openxmlformats.org/officeDocument/2006/relationships/oleObject" Target="https://tuenl-my.sharepoint.com/personal/v_cechetto_tue_nl/Documents/Tesi/Techno-economics/1_FINAL/Economics%20Conventional_H2.xlsx" TargetMode="External"/></Relationships>
</file>

<file path=ppt/charts/_rels/chart8.xml.rels><?xml version="1.0" encoding="UTF-8" standalone="yes"?>
<Relationships xmlns="http://schemas.openxmlformats.org/package/2006/relationships"><Relationship Id="rId3" Type="http://schemas.openxmlformats.org/officeDocument/2006/relationships/oleObject" Target="https://tuenl-my.sharepoint.com/personal/v_cechetto_tue_nl/Documents/Tesi/Techno-economics/1_FINAL/Economics%20Conventional_H2.xlsx" TargetMode="Externa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chartUserShapes" Target="../drawings/drawing4.xml"/></Relationships>
</file>

<file path=ppt/charts/_rels/chart9.xml.rels><?xml version="1.0" encoding="UTF-8" standalone="yes"?>
<Relationships xmlns="http://schemas.openxmlformats.org/package/2006/relationships"><Relationship Id="rId3" Type="http://schemas.openxmlformats.org/officeDocument/2006/relationships/oleObject" Target="https://tuenl-my.sharepoint.com/personal/v_cechetto_tue_nl/Documents/Tesi/Techno-economics/1_FINAL/Economics%20Conventional_H2.xlsx" TargetMode="Externa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chartUserShapes" Target="../drawings/drawing5.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spPr>
            <a:ln>
              <a:noFill/>
            </a:ln>
          </c:spPr>
          <c:dPt>
            <c:idx val="0"/>
            <c:bubble3D val="0"/>
            <c:spPr>
              <a:solidFill>
                <a:srgbClr val="BF1A49"/>
              </a:solidFill>
              <a:ln w="19050">
                <a:noFill/>
              </a:ln>
              <a:effectLst/>
            </c:spPr>
            <c:extLst>
              <c:ext xmlns:c16="http://schemas.microsoft.com/office/drawing/2014/chart" uri="{C3380CC4-5D6E-409C-BE32-E72D297353CC}">
                <c16:uniqueId val="{00000001-C022-4CC9-BE2C-BB92A916C04C}"/>
              </c:ext>
            </c:extLst>
          </c:dPt>
          <c:dPt>
            <c:idx val="1"/>
            <c:bubble3D val="0"/>
            <c:spPr>
              <a:solidFill>
                <a:srgbClr val="717D78"/>
              </a:solidFill>
              <a:ln w="19050">
                <a:noFill/>
              </a:ln>
              <a:effectLst/>
            </c:spPr>
            <c:extLst>
              <c:ext xmlns:c16="http://schemas.microsoft.com/office/drawing/2014/chart" uri="{C3380CC4-5D6E-409C-BE32-E72D297353CC}">
                <c16:uniqueId val="{00000002-C022-4CC9-BE2C-BB92A916C04C}"/>
              </c:ext>
            </c:extLst>
          </c:dPt>
          <c:dPt>
            <c:idx val="2"/>
            <c:bubble3D val="0"/>
            <c:spPr>
              <a:solidFill>
                <a:srgbClr val="315A83"/>
              </a:solidFill>
              <a:ln w="19050">
                <a:noFill/>
              </a:ln>
              <a:effectLst/>
            </c:spPr>
            <c:extLst>
              <c:ext xmlns:c16="http://schemas.microsoft.com/office/drawing/2014/chart" uri="{C3380CC4-5D6E-409C-BE32-E72D297353CC}">
                <c16:uniqueId val="{00000003-C022-4CC9-BE2C-BB92A916C04C}"/>
              </c:ext>
            </c:extLst>
          </c:dPt>
          <c:dPt>
            <c:idx val="3"/>
            <c:bubble3D val="0"/>
            <c:spPr>
              <a:solidFill>
                <a:srgbClr val="00A47A"/>
              </a:solidFill>
              <a:ln w="19050">
                <a:noFill/>
              </a:ln>
              <a:effectLst/>
            </c:spPr>
            <c:extLst>
              <c:ext xmlns:c16="http://schemas.microsoft.com/office/drawing/2014/chart" uri="{C3380CC4-5D6E-409C-BE32-E72D297353CC}">
                <c16:uniqueId val="{00000004-C022-4CC9-BE2C-BB92A916C04C}"/>
              </c:ext>
            </c:extLst>
          </c:dPt>
          <c:cat>
            <c:strRef>
              <c:f>Sheet1!$A$2:$A$5</c:f>
              <c:strCache>
                <c:ptCount val="4"/>
                <c:pt idx="0">
                  <c:v>1st Qtr</c:v>
                </c:pt>
                <c:pt idx="1">
                  <c:v>2nd Qtr</c:v>
                </c:pt>
                <c:pt idx="2">
                  <c:v>3rd Qtr</c:v>
                </c:pt>
                <c:pt idx="3">
                  <c:v>4th Qtr</c:v>
                </c:pt>
              </c:strCache>
            </c:strRef>
          </c:cat>
          <c:val>
            <c:numRef>
              <c:f>Sheet1!$B$2:$B$5</c:f>
              <c:numCache>
                <c:formatCode>0.00%</c:formatCode>
                <c:ptCount val="4"/>
                <c:pt idx="0">
                  <c:v>0.73199999999999998</c:v>
                </c:pt>
                <c:pt idx="1">
                  <c:v>5.1999999999999998E-2</c:v>
                </c:pt>
                <c:pt idx="2">
                  <c:v>3.2000000000000001E-2</c:v>
                </c:pt>
                <c:pt idx="3">
                  <c:v>0.184</c:v>
                </c:pt>
              </c:numCache>
            </c:numRef>
          </c:val>
          <c:extLst>
            <c:ext xmlns:c16="http://schemas.microsoft.com/office/drawing/2014/chart" uri="{C3380CC4-5D6E-409C-BE32-E72D297353CC}">
              <c16:uniqueId val="{00000000-C022-4CC9-BE2C-BB92A916C04C}"/>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LID4096"/>
    </a:p>
  </c:txPr>
  <c:externalData r:id="rId3">
    <c:autoUpdate val="0"/>
  </c:externalData>
  <c:userShapes r:id="rId4"/>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350268327328642"/>
          <c:y val="5.0925925925925923E-2"/>
          <c:w val="0.66812193195676639"/>
          <c:h val="0.75797025371828508"/>
        </c:manualLayout>
      </c:layout>
      <c:scatterChart>
        <c:scatterStyle val="lineMarker"/>
        <c:varyColors val="0"/>
        <c:ser>
          <c:idx val="0"/>
          <c:order val="0"/>
          <c:tx>
            <c:v>NH3 feedstock</c:v>
          </c:tx>
          <c:spPr>
            <a:ln w="6350" cap="rnd">
              <a:solidFill>
                <a:srgbClr val="002060"/>
              </a:solidFill>
              <a:prstDash val="dash"/>
              <a:round/>
            </a:ln>
            <a:effectLst/>
          </c:spPr>
          <c:marker>
            <c:symbol val="circle"/>
            <c:size val="3"/>
            <c:spPr>
              <a:solidFill>
                <a:srgbClr val="002060"/>
              </a:solidFill>
              <a:ln w="9525">
                <a:noFill/>
              </a:ln>
              <a:effectLst/>
            </c:spPr>
          </c:marker>
          <c:xVal>
            <c:numRef>
              <c:f>Sheet2!$H$5:$H$20</c:f>
              <c:numCache>
                <c:formatCode>0.00%</c:formatCode>
                <c:ptCount val="16"/>
                <c:pt idx="0">
                  <c:v>0</c:v>
                </c:pt>
                <c:pt idx="1">
                  <c:v>0</c:v>
                </c:pt>
                <c:pt idx="2">
                  <c:v>0</c:v>
                </c:pt>
                <c:pt idx="3">
                  <c:v>0</c:v>
                </c:pt>
                <c:pt idx="4">
                  <c:v>0</c:v>
                </c:pt>
                <c:pt idx="5">
                  <c:v>0.76720436620880628</c:v>
                </c:pt>
                <c:pt idx="6">
                  <c:v>0.77679442078641725</c:v>
                </c:pt>
                <c:pt idx="7">
                  <c:v>0.78638447536402689</c:v>
                </c:pt>
                <c:pt idx="8">
                  <c:v>0.79597452994163609</c:v>
                </c:pt>
                <c:pt idx="9">
                  <c:v>0.80556458451932489</c:v>
                </c:pt>
                <c:pt idx="10">
                  <c:v>0.81515463909685204</c:v>
                </c:pt>
                <c:pt idx="11">
                  <c:v>0.82474469367446657</c:v>
                </c:pt>
                <c:pt idx="12">
                  <c:v>0.8343347482520771</c:v>
                </c:pt>
                <c:pt idx="13">
                  <c:v>0.84392480282968652</c:v>
                </c:pt>
                <c:pt idx="14">
                  <c:v>0.85351661536844425</c:v>
                </c:pt>
                <c:pt idx="15">
                  <c:v>0.86310676210564319</c:v>
                </c:pt>
              </c:numCache>
            </c:numRef>
          </c:xVal>
          <c:yVal>
            <c:numRef>
              <c:f>Sheet2!$E$5:$E$20</c:f>
              <c:numCache>
                <c:formatCode>General</c:formatCode>
                <c:ptCount val="16"/>
                <c:pt idx="5">
                  <c:v>8.9803189515313395</c:v>
                </c:pt>
                <c:pt idx="6">
                  <c:v>8.8694508163272392</c:v>
                </c:pt>
                <c:pt idx="7">
                  <c:v>8.7612867819817897</c:v>
                </c:pt>
                <c:pt idx="8">
                  <c:v>8.6557291099097302</c:v>
                </c:pt>
                <c:pt idx="9">
                  <c:v>8.5811512600206292</c:v>
                </c:pt>
                <c:pt idx="10">
                  <c:v>8.5864683334266303</c:v>
                </c:pt>
                <c:pt idx="11">
                  <c:v>8.5917735343815096</c:v>
                </c:pt>
                <c:pt idx="12">
                  <c:v>8.5970707823990509</c:v>
                </c:pt>
                <c:pt idx="13">
                  <c:v>8.6023749681835504</c:v>
                </c:pt>
                <c:pt idx="14">
                  <c:v>8.6076680774696896</c:v>
                </c:pt>
                <c:pt idx="15">
                  <c:v>8.6129845111690795</c:v>
                </c:pt>
              </c:numCache>
            </c:numRef>
          </c:yVal>
          <c:smooth val="0"/>
          <c:extLst>
            <c:ext xmlns:c16="http://schemas.microsoft.com/office/drawing/2014/chart" uri="{C3380CC4-5D6E-409C-BE32-E72D297353CC}">
              <c16:uniqueId val="{00000000-0308-4CB7-AB40-716F67F27386}"/>
            </c:ext>
          </c:extLst>
        </c:ser>
        <c:dLbls>
          <c:showLegendKey val="0"/>
          <c:showVal val="0"/>
          <c:showCatName val="0"/>
          <c:showSerName val="0"/>
          <c:showPercent val="0"/>
          <c:showBubbleSize val="0"/>
        </c:dLbls>
        <c:axId val="245033743"/>
        <c:axId val="1685953935"/>
      </c:scatterChart>
      <c:scatterChart>
        <c:scatterStyle val="lineMarker"/>
        <c:varyColors val="0"/>
        <c:ser>
          <c:idx val="1"/>
          <c:order val="1"/>
          <c:tx>
            <c:v>Fraction of H2 to burner</c:v>
          </c:tx>
          <c:spPr>
            <a:ln w="6350" cap="rnd">
              <a:solidFill>
                <a:srgbClr val="C00000"/>
              </a:solidFill>
              <a:prstDash val="dash"/>
              <a:round/>
            </a:ln>
            <a:effectLst/>
          </c:spPr>
          <c:marker>
            <c:symbol val="circle"/>
            <c:size val="3"/>
            <c:spPr>
              <a:solidFill>
                <a:srgbClr val="C00000"/>
              </a:solidFill>
              <a:ln w="9525">
                <a:noFill/>
              </a:ln>
              <a:effectLst/>
            </c:spPr>
          </c:marker>
          <c:xVal>
            <c:numRef>
              <c:f>Sheet2!$H$5:$H$20</c:f>
              <c:numCache>
                <c:formatCode>0.00%</c:formatCode>
                <c:ptCount val="16"/>
                <c:pt idx="0">
                  <c:v>0</c:v>
                </c:pt>
                <c:pt idx="1">
                  <c:v>0</c:v>
                </c:pt>
                <c:pt idx="2">
                  <c:v>0</c:v>
                </c:pt>
                <c:pt idx="3">
                  <c:v>0</c:v>
                </c:pt>
                <c:pt idx="4">
                  <c:v>0</c:v>
                </c:pt>
                <c:pt idx="5">
                  <c:v>0.76720436620880628</c:v>
                </c:pt>
                <c:pt idx="6">
                  <c:v>0.77679442078641725</c:v>
                </c:pt>
                <c:pt idx="7">
                  <c:v>0.78638447536402689</c:v>
                </c:pt>
                <c:pt idx="8">
                  <c:v>0.79597452994163609</c:v>
                </c:pt>
                <c:pt idx="9">
                  <c:v>0.80556458451932489</c:v>
                </c:pt>
                <c:pt idx="10">
                  <c:v>0.81515463909685204</c:v>
                </c:pt>
                <c:pt idx="11">
                  <c:v>0.82474469367446657</c:v>
                </c:pt>
                <c:pt idx="12">
                  <c:v>0.8343347482520771</c:v>
                </c:pt>
                <c:pt idx="13">
                  <c:v>0.84392480282968652</c:v>
                </c:pt>
                <c:pt idx="14">
                  <c:v>0.85351661536844425</c:v>
                </c:pt>
                <c:pt idx="15">
                  <c:v>0.86310676210564319</c:v>
                </c:pt>
              </c:numCache>
            </c:numRef>
          </c:xVal>
          <c:yVal>
            <c:numRef>
              <c:f>Sheet2!$F$5:$F$20</c:f>
              <c:numCache>
                <c:formatCode>0.00%</c:formatCode>
                <c:ptCount val="16"/>
                <c:pt idx="0">
                  <c:v>0</c:v>
                </c:pt>
                <c:pt idx="1">
                  <c:v>0</c:v>
                </c:pt>
                <c:pt idx="2">
                  <c:v>0</c:v>
                </c:pt>
                <c:pt idx="3">
                  <c:v>0</c:v>
                </c:pt>
                <c:pt idx="4">
                  <c:v>0</c:v>
                </c:pt>
                <c:pt idx="5">
                  <c:v>0</c:v>
                </c:pt>
                <c:pt idx="6">
                  <c:v>0</c:v>
                </c:pt>
                <c:pt idx="7">
                  <c:v>0</c:v>
                </c:pt>
                <c:pt idx="8">
                  <c:v>0</c:v>
                </c:pt>
                <c:pt idx="9">
                  <c:v>3.3174413299999999E-3</c:v>
                </c:pt>
                <c:pt idx="10">
                  <c:v>1.56515396E-2</c:v>
                </c:pt>
                <c:pt idx="11">
                  <c:v>2.7697770699999999E-2</c:v>
                </c:pt>
                <c:pt idx="12">
                  <c:v>3.9465816299999998E-2</c:v>
                </c:pt>
                <c:pt idx="13">
                  <c:v>5.0966439400000001E-2</c:v>
                </c:pt>
                <c:pt idx="14">
                  <c:v>6.2208625699999999E-2</c:v>
                </c:pt>
                <c:pt idx="15">
                  <c:v>7.32009567E-2</c:v>
                </c:pt>
              </c:numCache>
            </c:numRef>
          </c:yVal>
          <c:smooth val="0"/>
          <c:extLst>
            <c:ext xmlns:c16="http://schemas.microsoft.com/office/drawing/2014/chart" uri="{C3380CC4-5D6E-409C-BE32-E72D297353CC}">
              <c16:uniqueId val="{00000001-0308-4CB7-AB40-716F67F27386}"/>
            </c:ext>
          </c:extLst>
        </c:ser>
        <c:dLbls>
          <c:showLegendKey val="0"/>
          <c:showVal val="0"/>
          <c:showCatName val="0"/>
          <c:showSerName val="0"/>
          <c:showPercent val="0"/>
          <c:showBubbleSize val="0"/>
        </c:dLbls>
        <c:axId val="245029903"/>
        <c:axId val="450957999"/>
      </c:scatterChart>
      <c:valAx>
        <c:axId val="245033743"/>
        <c:scaling>
          <c:orientation val="minMax"/>
          <c:max val="0.87000000000000011"/>
          <c:min val="0.76000000000000012"/>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H</a:t>
                </a:r>
                <a:r>
                  <a:rPr lang="en-US" sz="1000" baseline="-25000"/>
                  <a:t>2</a:t>
                </a:r>
                <a:r>
                  <a:rPr lang="en-US" sz="1000"/>
                  <a:t> recovery </a:t>
                </a:r>
              </a:p>
            </c:rich>
          </c:tx>
          <c:layout>
            <c:manualLayout>
              <c:xMode val="edge"/>
              <c:yMode val="edge"/>
              <c:x val="0.3754028102150519"/>
              <c:y val="0.90962247376482086"/>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title>
        <c:numFmt formatCode="0%" sourceLinked="0"/>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1685953935"/>
        <c:crosses val="autoZero"/>
        <c:crossBetween val="midCat"/>
        <c:majorUnit val="2.0000000000000004E-2"/>
      </c:valAx>
      <c:valAx>
        <c:axId val="1685953935"/>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NH</a:t>
                </a:r>
                <a:r>
                  <a:rPr lang="en-US" sz="1000" baseline="-25000"/>
                  <a:t>3</a:t>
                </a:r>
                <a:r>
                  <a:rPr lang="en-US" sz="1000"/>
                  <a:t> feedstock [kmol/h]</a:t>
                </a:r>
              </a:p>
            </c:rich>
          </c:tx>
          <c:layout>
            <c:manualLayout>
              <c:xMode val="edge"/>
              <c:yMode val="edge"/>
              <c:x val="0"/>
              <c:y val="0.1472322826458020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title>
        <c:numFmt formatCode="#,##0.00" sourceLinked="0"/>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245033743"/>
        <c:crosses val="autoZero"/>
        <c:crossBetween val="midCat"/>
        <c:majorUnit val="0.1"/>
      </c:valAx>
      <c:valAx>
        <c:axId val="450957999"/>
        <c:scaling>
          <c:orientation val="minMax"/>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Fraction of H</a:t>
                </a:r>
                <a:r>
                  <a:rPr lang="en-US" sz="1000" baseline="-25000"/>
                  <a:t>2</a:t>
                </a:r>
                <a:r>
                  <a:rPr lang="en-US" sz="1000"/>
                  <a:t> to burner</a:t>
                </a:r>
              </a:p>
            </c:rich>
          </c:tx>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title>
        <c:numFmt formatCode="0%" sourceLinked="0"/>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245029903"/>
        <c:crosses val="max"/>
        <c:crossBetween val="midCat"/>
        <c:majorUnit val="1.0000000000000002E-2"/>
      </c:valAx>
      <c:valAx>
        <c:axId val="245029903"/>
        <c:scaling>
          <c:orientation val="minMax"/>
        </c:scaling>
        <c:delete val="1"/>
        <c:axPos val="b"/>
        <c:numFmt formatCode="0.00%" sourceLinked="1"/>
        <c:majorTickMark val="out"/>
        <c:minorTickMark val="none"/>
        <c:tickLblPos val="nextTo"/>
        <c:crossAx val="450957999"/>
        <c:crosses val="autoZero"/>
        <c:crossBetween val="midCat"/>
      </c:valAx>
      <c:spPr>
        <a:solidFill>
          <a:schemeClr val="bg1"/>
        </a:solidFill>
        <a:ln>
          <a:solidFill>
            <a:sysClr val="windowText" lastClr="000000"/>
          </a:solidFill>
        </a:ln>
        <a:effectLst/>
      </c:spPr>
    </c:plotArea>
    <c:legend>
      <c:legendPos val="r"/>
      <c:layout>
        <c:manualLayout>
          <c:xMode val="edge"/>
          <c:yMode val="edge"/>
          <c:x val="0.22005157242884371"/>
          <c:y val="6.4424816263748338E-2"/>
          <c:w val="0.50229314658717461"/>
          <c:h val="0.10259330034647966"/>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a:solidFill>
            <a:sysClr val="windowText" lastClr="000000"/>
          </a:solidFill>
        </a:defRPr>
      </a:pPr>
      <a:endParaRPr lang="LID4096"/>
    </a:p>
  </c:txPr>
  <c:externalData r:id="rId3">
    <c:autoUpdate val="0"/>
  </c:externalData>
  <c:userShapes r:id="rId4"/>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3-CE0E-40B3-BABF-BBA19DBCEE8A}"/>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2-CE0E-40B3-BABF-BBA19DBCEE8A}"/>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1-CE0E-40B3-BABF-BBA19DBCEE8A}"/>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BB4C-4C3F-B355-DD84C5522E76}"/>
              </c:ext>
            </c:extLst>
          </c:dPt>
          <c:dLbls>
            <c:dLbl>
              <c:idx val="0"/>
              <c:layout>
                <c:manualLayout>
                  <c:x val="-1.7463570272305148E-2"/>
                  <c:y val="-2.0917149564728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E0E-40B3-BABF-BBA19DBCEE8A}"/>
                </c:ext>
              </c:extLst>
            </c:dLbl>
            <c:dLbl>
              <c:idx val="1"/>
              <c:layout>
                <c:manualLayout>
                  <c:x val="3.5402401302062819E-2"/>
                  <c:y val="1.6313301470195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CE0E-40B3-BABF-BBA19DBCEE8A}"/>
                </c:ext>
              </c:extLst>
            </c:dLbl>
            <c:dLbl>
              <c:idx val="2"/>
              <c:layout>
                <c:manualLayout>
                  <c:x val="-0.15773667276376727"/>
                  <c:y val="-0.1510100604456817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E0E-40B3-BABF-BBA19DBCEE8A}"/>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ID4096"/>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CAPEX</c:v>
                </c:pt>
                <c:pt idx="1">
                  <c:v>OPEX fixed</c:v>
                </c:pt>
                <c:pt idx="2">
                  <c:v>OPEX variable</c:v>
                </c:pt>
              </c:strCache>
            </c:strRef>
          </c:cat>
          <c:val>
            <c:numRef>
              <c:f>Sheet1!$B$2:$B$5</c:f>
              <c:numCache>
                <c:formatCode>0.00%</c:formatCode>
                <c:ptCount val="4"/>
                <c:pt idx="0">
                  <c:v>5.5399999999999998E-2</c:v>
                </c:pt>
                <c:pt idx="1">
                  <c:v>5.1200000000000002E-2</c:v>
                </c:pt>
                <c:pt idx="2">
                  <c:v>0.89339999999999997</c:v>
                </c:pt>
              </c:numCache>
            </c:numRef>
          </c:val>
          <c:extLst>
            <c:ext xmlns:c16="http://schemas.microsoft.com/office/drawing/2014/chart" uri="{C3380CC4-5D6E-409C-BE32-E72D297353CC}">
              <c16:uniqueId val="{00000000-CE0E-40B3-BABF-BBA19DBCEE8A}"/>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solidFill>
            <a:schemeClr val="tx1"/>
          </a:solidFill>
        </a:defRPr>
      </a:pPr>
      <a:endParaRPr lang="LID4096"/>
    </a:p>
  </c:txPr>
  <c:externalData r:id="rId3">
    <c:autoUpdate val="0"/>
  </c:externalData>
</c:chartSpace>
</file>

<file path=ppt/charts/chart1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pieChart>
        <c:varyColors val="1"/>
        <c:ser>
          <c:idx val="0"/>
          <c:order val="0"/>
          <c:tx>
            <c:strRef>
              <c:f>Sheet1!$B$1</c:f>
              <c:strCache>
                <c:ptCount val="1"/>
                <c:pt idx="0">
                  <c:v>Sales</c:v>
                </c:pt>
              </c:strCache>
            </c:strRef>
          </c:tx>
          <c:dPt>
            <c:idx val="0"/>
            <c:bubble3D val="0"/>
            <c:spPr>
              <a:solidFill>
                <a:schemeClr val="accent4">
                  <a:lumMod val="40000"/>
                  <a:lumOff val="60000"/>
                </a:schemeClr>
              </a:solidFill>
              <a:ln w="19050">
                <a:solidFill>
                  <a:schemeClr val="lt1"/>
                </a:solidFill>
              </a:ln>
              <a:effectLst/>
            </c:spPr>
            <c:extLst>
              <c:ext xmlns:c16="http://schemas.microsoft.com/office/drawing/2014/chart" uri="{C3380CC4-5D6E-409C-BE32-E72D297353CC}">
                <c16:uniqueId val="{00000001-8385-4D3B-A771-6C81007D6E24}"/>
              </c:ext>
            </c:extLst>
          </c:dPt>
          <c:dPt>
            <c:idx val="1"/>
            <c:bubble3D val="0"/>
            <c:spPr>
              <a:solidFill>
                <a:schemeClr val="accent5">
                  <a:lumMod val="40000"/>
                  <a:lumOff val="60000"/>
                </a:schemeClr>
              </a:solidFill>
              <a:ln w="19050">
                <a:solidFill>
                  <a:schemeClr val="lt1"/>
                </a:solidFill>
              </a:ln>
              <a:effectLst/>
            </c:spPr>
            <c:extLst>
              <c:ext xmlns:c16="http://schemas.microsoft.com/office/drawing/2014/chart" uri="{C3380CC4-5D6E-409C-BE32-E72D297353CC}">
                <c16:uniqueId val="{00000003-8385-4D3B-A771-6C81007D6E24}"/>
              </c:ext>
            </c:extLst>
          </c:dPt>
          <c:dPt>
            <c:idx val="2"/>
            <c:bubble3D val="0"/>
            <c:spPr>
              <a:solidFill>
                <a:srgbClr val="0070C0"/>
              </a:solidFill>
              <a:ln w="19050">
                <a:solidFill>
                  <a:schemeClr val="lt1"/>
                </a:solidFill>
              </a:ln>
              <a:effectLst/>
            </c:spPr>
            <c:extLst>
              <c:ext xmlns:c16="http://schemas.microsoft.com/office/drawing/2014/chart" uri="{C3380CC4-5D6E-409C-BE32-E72D297353CC}">
                <c16:uniqueId val="{00000005-8385-4D3B-A771-6C81007D6E24}"/>
              </c:ext>
            </c:extLst>
          </c:dPt>
          <c:dPt>
            <c:idx val="3"/>
            <c:bubble3D val="0"/>
            <c:spPr>
              <a:solidFill>
                <a:schemeClr val="accent4"/>
              </a:solidFill>
              <a:ln w="19050">
                <a:solidFill>
                  <a:schemeClr val="lt1"/>
                </a:solidFill>
              </a:ln>
              <a:effectLst/>
            </c:spPr>
            <c:extLst>
              <c:ext xmlns:c16="http://schemas.microsoft.com/office/drawing/2014/chart" uri="{C3380CC4-5D6E-409C-BE32-E72D297353CC}">
                <c16:uniqueId val="{00000007-8385-4D3B-A771-6C81007D6E24}"/>
              </c:ext>
            </c:extLst>
          </c:dPt>
          <c:dLbls>
            <c:dLbl>
              <c:idx val="0"/>
              <c:layout>
                <c:manualLayout>
                  <c:x val="-1.7463570272305148E-2"/>
                  <c:y val="-2.09171495647288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8385-4D3B-A771-6C81007D6E24}"/>
                </c:ext>
              </c:extLst>
            </c:dLbl>
            <c:dLbl>
              <c:idx val="1"/>
              <c:layout>
                <c:manualLayout>
                  <c:x val="3.5402401302062819E-2"/>
                  <c:y val="1.6313301470195463E-3"/>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385-4D3B-A771-6C81007D6E24}"/>
                </c:ext>
              </c:extLst>
            </c:dLbl>
            <c:dLbl>
              <c:idx val="2"/>
              <c:layout>
                <c:manualLayout>
                  <c:x val="-0.18880106607127395"/>
                  <c:y val="-0.15589060057928561"/>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385-4D3B-A771-6C81007D6E24}"/>
                </c:ext>
              </c:extLst>
            </c:dLbl>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mn-lt"/>
                    <a:ea typeface="+mn-ea"/>
                    <a:cs typeface="+mn-cs"/>
                  </a:defRPr>
                </a:pPr>
                <a:endParaRPr lang="LID4096"/>
              </a:p>
            </c:txP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Sheet1!$A$2:$A$5</c:f>
              <c:strCache>
                <c:ptCount val="3"/>
                <c:pt idx="0">
                  <c:v>CAPEX</c:v>
                </c:pt>
                <c:pt idx="1">
                  <c:v>OPEX fixed</c:v>
                </c:pt>
                <c:pt idx="2">
                  <c:v>OPEX variable</c:v>
                </c:pt>
              </c:strCache>
            </c:strRef>
          </c:cat>
          <c:val>
            <c:numRef>
              <c:f>Sheet1!$B$2:$B$5</c:f>
              <c:numCache>
                <c:formatCode>0.00%</c:formatCode>
                <c:ptCount val="4"/>
                <c:pt idx="0">
                  <c:v>5.6500000000000002E-2</c:v>
                </c:pt>
                <c:pt idx="1">
                  <c:v>5.16E-2</c:v>
                </c:pt>
                <c:pt idx="2">
                  <c:v>0.89190000000000003</c:v>
                </c:pt>
              </c:numCache>
            </c:numRef>
          </c:val>
          <c:extLst>
            <c:ext xmlns:c16="http://schemas.microsoft.com/office/drawing/2014/chart" uri="{C3380CC4-5D6E-409C-BE32-E72D297353CC}">
              <c16:uniqueId val="{00000008-8385-4D3B-A771-6C81007D6E24}"/>
            </c:ext>
          </c:extLst>
        </c:ser>
        <c:dLbls>
          <c:showLegendKey val="0"/>
          <c:showVal val="0"/>
          <c:showCatName val="0"/>
          <c:showSerName val="0"/>
          <c:showPercent val="0"/>
          <c:showBubbleSize val="0"/>
          <c:showLeaderLines val="1"/>
        </c:dLbls>
        <c:firstSliceAng val="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b="0">
          <a:solidFill>
            <a:schemeClr val="tx1"/>
          </a:solidFill>
        </a:defRPr>
      </a:pPr>
      <a:endParaRPr lang="LID4096"/>
    </a:p>
  </c:txPr>
  <c:externalData r:id="rId3">
    <c:autoUpdate val="0"/>
  </c:externalData>
</c:chartSpace>
</file>

<file path=ppt/charts/chart1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791083333333334"/>
          <c:y val="5.9117934701064211E-2"/>
          <c:w val="0.76249722222222227"/>
          <c:h val="0.73699796991570532"/>
        </c:manualLayout>
      </c:layout>
      <c:scatterChart>
        <c:scatterStyle val="smoothMarker"/>
        <c:varyColors val="0"/>
        <c:ser>
          <c:idx val="4"/>
          <c:order val="0"/>
          <c:tx>
            <c:v>Membrane</c:v>
          </c:tx>
          <c:spPr>
            <a:ln w="25400" cap="rnd">
              <a:noFill/>
              <a:round/>
            </a:ln>
            <a:effectLst/>
          </c:spPr>
          <c:marker>
            <c:symbol val="diamond"/>
            <c:size val="4"/>
            <c:spPr>
              <a:noFill/>
              <a:ln w="9525">
                <a:solidFill>
                  <a:srgbClr val="002060"/>
                </a:solidFill>
              </a:ln>
              <a:effectLst/>
            </c:spPr>
          </c:marker>
          <c:xVal>
            <c:numRef>
              <c:f>'MR 400 onb st VACUUM'!$B$321:$B$442</c:f>
              <c:numCache>
                <c:formatCode>0.00%</c:formatCode>
                <c:ptCount val="122"/>
                <c:pt idx="0" formatCode="0%">
                  <c:v>-0.3</c:v>
                </c:pt>
                <c:pt idx="1">
                  <c:v>-0.29499999999999998</c:v>
                </c:pt>
                <c:pt idx="2">
                  <c:v>-0.28999999999999998</c:v>
                </c:pt>
                <c:pt idx="3">
                  <c:v>-0.28499999999999998</c:v>
                </c:pt>
                <c:pt idx="4">
                  <c:v>-0.27999999999999997</c:v>
                </c:pt>
                <c:pt idx="5">
                  <c:v>-0.27499999999999997</c:v>
                </c:pt>
                <c:pt idx="6">
                  <c:v>-0.26999999999999996</c:v>
                </c:pt>
                <c:pt idx="7">
                  <c:v>-0.26499999999999996</c:v>
                </c:pt>
                <c:pt idx="8">
                  <c:v>-0.25999999999999995</c:v>
                </c:pt>
                <c:pt idx="9">
                  <c:v>-0.25499999999999995</c:v>
                </c:pt>
                <c:pt idx="10">
                  <c:v>-0.24999999999999994</c:v>
                </c:pt>
                <c:pt idx="11">
                  <c:v>-0.24499999999999994</c:v>
                </c:pt>
                <c:pt idx="12">
                  <c:v>-0.23999999999999994</c:v>
                </c:pt>
                <c:pt idx="13">
                  <c:v>-0.23499999999999993</c:v>
                </c:pt>
                <c:pt idx="14">
                  <c:v>-0.22999999999999993</c:v>
                </c:pt>
                <c:pt idx="15">
                  <c:v>-0.22499999999999992</c:v>
                </c:pt>
                <c:pt idx="16">
                  <c:v>-0.21999999999999992</c:v>
                </c:pt>
                <c:pt idx="17">
                  <c:v>-0.21499999999999991</c:v>
                </c:pt>
                <c:pt idx="18">
                  <c:v>-0.20999999999999991</c:v>
                </c:pt>
                <c:pt idx="19">
                  <c:v>-0.2049999999999999</c:v>
                </c:pt>
                <c:pt idx="20">
                  <c:v>-0.1999999999999999</c:v>
                </c:pt>
                <c:pt idx="21">
                  <c:v>-0.1949999999999999</c:v>
                </c:pt>
                <c:pt idx="22">
                  <c:v>-0.18999999999999989</c:v>
                </c:pt>
                <c:pt idx="23">
                  <c:v>-0.18499999999999989</c:v>
                </c:pt>
                <c:pt idx="24">
                  <c:v>-0.17999999999999988</c:v>
                </c:pt>
                <c:pt idx="25">
                  <c:v>-0.17499999999999988</c:v>
                </c:pt>
                <c:pt idx="26">
                  <c:v>-0.16999999999999987</c:v>
                </c:pt>
                <c:pt idx="27">
                  <c:v>-0.16499999999999987</c:v>
                </c:pt>
                <c:pt idx="28">
                  <c:v>-0.15999999999999986</c:v>
                </c:pt>
                <c:pt idx="29">
                  <c:v>-0.15499999999999986</c:v>
                </c:pt>
                <c:pt idx="30">
                  <c:v>-0.14999999999999986</c:v>
                </c:pt>
                <c:pt idx="31">
                  <c:v>-0.14499999999999985</c:v>
                </c:pt>
                <c:pt idx="32">
                  <c:v>-0.13999999999999985</c:v>
                </c:pt>
                <c:pt idx="33">
                  <c:v>-0.13499999999999984</c:v>
                </c:pt>
                <c:pt idx="34">
                  <c:v>-0.12999999999999984</c:v>
                </c:pt>
                <c:pt idx="35">
                  <c:v>-0.12499999999999983</c:v>
                </c:pt>
                <c:pt idx="36">
                  <c:v>-0.11999999999999983</c:v>
                </c:pt>
                <c:pt idx="37">
                  <c:v>-0.11499999999999982</c:v>
                </c:pt>
                <c:pt idx="38">
                  <c:v>-0.10999999999999982</c:v>
                </c:pt>
                <c:pt idx="39">
                  <c:v>-0.10499999999999982</c:v>
                </c:pt>
                <c:pt idx="40">
                  <c:v>-9.9999999999999811E-2</c:v>
                </c:pt>
                <c:pt idx="41">
                  <c:v>-9.4999999999999807E-2</c:v>
                </c:pt>
                <c:pt idx="42">
                  <c:v>-8.9999999999999802E-2</c:v>
                </c:pt>
                <c:pt idx="43">
                  <c:v>-8.4999999999999798E-2</c:v>
                </c:pt>
                <c:pt idx="44">
                  <c:v>-7.9999999999999793E-2</c:v>
                </c:pt>
                <c:pt idx="45">
                  <c:v>-7.4999999999999789E-2</c:v>
                </c:pt>
                <c:pt idx="46">
                  <c:v>-6.9999999999999785E-2</c:v>
                </c:pt>
                <c:pt idx="47">
                  <c:v>-6.499999999999978E-2</c:v>
                </c:pt>
                <c:pt idx="48">
                  <c:v>-5.9999999999999783E-2</c:v>
                </c:pt>
                <c:pt idx="49">
                  <c:v>-5.4999999999999785E-2</c:v>
                </c:pt>
                <c:pt idx="50">
                  <c:v>-4.9999999999999788E-2</c:v>
                </c:pt>
                <c:pt idx="51">
                  <c:v>-4.499999999999979E-2</c:v>
                </c:pt>
                <c:pt idx="52">
                  <c:v>-3.9999999999999793E-2</c:v>
                </c:pt>
                <c:pt idx="53">
                  <c:v>-3.4999999999999795E-2</c:v>
                </c:pt>
                <c:pt idx="54">
                  <c:v>-2.9999999999999794E-2</c:v>
                </c:pt>
                <c:pt idx="55">
                  <c:v>-2.4999999999999793E-2</c:v>
                </c:pt>
                <c:pt idx="56">
                  <c:v>-1.9999999999999792E-2</c:v>
                </c:pt>
                <c:pt idx="57">
                  <c:v>-1.4999999999999791E-2</c:v>
                </c:pt>
                <c:pt idx="58">
                  <c:v>-9.9999999999997903E-3</c:v>
                </c:pt>
                <c:pt idx="59">
                  <c:v>-4.9999999999997902E-3</c:v>
                </c:pt>
                <c:pt idx="60">
                  <c:v>2.0990154059319366E-16</c:v>
                </c:pt>
                <c:pt idx="61">
                  <c:v>5.00000000000021E-3</c:v>
                </c:pt>
                <c:pt idx="62">
                  <c:v>1.000000000000021E-2</c:v>
                </c:pt>
                <c:pt idx="63">
                  <c:v>1.5000000000000211E-2</c:v>
                </c:pt>
                <c:pt idx="64">
                  <c:v>2.0000000000000212E-2</c:v>
                </c:pt>
                <c:pt idx="65">
                  <c:v>2.5000000000000213E-2</c:v>
                </c:pt>
                <c:pt idx="66">
                  <c:v>3.0000000000000214E-2</c:v>
                </c:pt>
                <c:pt idx="67">
                  <c:v>3.5000000000000211E-2</c:v>
                </c:pt>
                <c:pt idx="68">
                  <c:v>4.0000000000000209E-2</c:v>
                </c:pt>
                <c:pt idx="69">
                  <c:v>4.5000000000000207E-2</c:v>
                </c:pt>
                <c:pt idx="70">
                  <c:v>5.0000000000000204E-2</c:v>
                </c:pt>
                <c:pt idx="71">
                  <c:v>5.5000000000000202E-2</c:v>
                </c:pt>
                <c:pt idx="72">
                  <c:v>6.0000000000000199E-2</c:v>
                </c:pt>
                <c:pt idx="73">
                  <c:v>6.5000000000000197E-2</c:v>
                </c:pt>
                <c:pt idx="74">
                  <c:v>7.0000000000000201E-2</c:v>
                </c:pt>
                <c:pt idx="75">
                  <c:v>7.5000000000000205E-2</c:v>
                </c:pt>
                <c:pt idx="76">
                  <c:v>8.000000000000021E-2</c:v>
                </c:pt>
                <c:pt idx="77">
                  <c:v>8.5000000000000214E-2</c:v>
                </c:pt>
                <c:pt idx="78">
                  <c:v>9.0000000000000219E-2</c:v>
                </c:pt>
                <c:pt idx="79">
                  <c:v>9.5000000000000223E-2</c:v>
                </c:pt>
                <c:pt idx="80">
                  <c:v>0.10000000000000023</c:v>
                </c:pt>
                <c:pt idx="81">
                  <c:v>0.10500000000000023</c:v>
                </c:pt>
                <c:pt idx="82">
                  <c:v>0.11000000000000024</c:v>
                </c:pt>
                <c:pt idx="83">
                  <c:v>0.11500000000000024</c:v>
                </c:pt>
                <c:pt idx="84">
                  <c:v>0.12000000000000025</c:v>
                </c:pt>
                <c:pt idx="85">
                  <c:v>0.12500000000000025</c:v>
                </c:pt>
                <c:pt idx="86">
                  <c:v>0.13000000000000025</c:v>
                </c:pt>
                <c:pt idx="87">
                  <c:v>0.13500000000000026</c:v>
                </c:pt>
                <c:pt idx="88">
                  <c:v>0.14000000000000026</c:v>
                </c:pt>
                <c:pt idx="89">
                  <c:v>0.14500000000000027</c:v>
                </c:pt>
                <c:pt idx="90">
                  <c:v>0.15000000000000027</c:v>
                </c:pt>
                <c:pt idx="91">
                  <c:v>0.15500000000000028</c:v>
                </c:pt>
                <c:pt idx="92">
                  <c:v>0.16000000000000028</c:v>
                </c:pt>
                <c:pt idx="93">
                  <c:v>0.16500000000000029</c:v>
                </c:pt>
                <c:pt idx="94">
                  <c:v>0.17000000000000029</c:v>
                </c:pt>
                <c:pt idx="95">
                  <c:v>0.17500000000000029</c:v>
                </c:pt>
                <c:pt idx="96">
                  <c:v>0.1800000000000003</c:v>
                </c:pt>
                <c:pt idx="97">
                  <c:v>0.1850000000000003</c:v>
                </c:pt>
                <c:pt idx="98">
                  <c:v>0.19000000000000031</c:v>
                </c:pt>
                <c:pt idx="99">
                  <c:v>0.19500000000000031</c:v>
                </c:pt>
                <c:pt idx="100">
                  <c:v>0.20000000000000032</c:v>
                </c:pt>
                <c:pt idx="101">
                  <c:v>0.20500000000000032</c:v>
                </c:pt>
                <c:pt idx="102">
                  <c:v>0.21000000000000033</c:v>
                </c:pt>
                <c:pt idx="103">
                  <c:v>0.21500000000000033</c:v>
                </c:pt>
                <c:pt idx="104">
                  <c:v>0.22000000000000033</c:v>
                </c:pt>
                <c:pt idx="105">
                  <c:v>0.22500000000000034</c:v>
                </c:pt>
                <c:pt idx="106">
                  <c:v>0.23000000000000034</c:v>
                </c:pt>
                <c:pt idx="107">
                  <c:v>0.23500000000000035</c:v>
                </c:pt>
                <c:pt idx="108">
                  <c:v>0.24000000000000035</c:v>
                </c:pt>
                <c:pt idx="109">
                  <c:v>0.24500000000000036</c:v>
                </c:pt>
                <c:pt idx="110">
                  <c:v>0.25000000000000033</c:v>
                </c:pt>
                <c:pt idx="111">
                  <c:v>0.25500000000000034</c:v>
                </c:pt>
                <c:pt idx="112">
                  <c:v>0.26000000000000034</c:v>
                </c:pt>
                <c:pt idx="113">
                  <c:v>0.26500000000000035</c:v>
                </c:pt>
                <c:pt idx="114">
                  <c:v>0.27000000000000035</c:v>
                </c:pt>
                <c:pt idx="115">
                  <c:v>0.27500000000000036</c:v>
                </c:pt>
                <c:pt idx="116">
                  <c:v>0.28000000000000036</c:v>
                </c:pt>
                <c:pt idx="117">
                  <c:v>0.28500000000000036</c:v>
                </c:pt>
                <c:pt idx="118">
                  <c:v>0.29000000000000037</c:v>
                </c:pt>
                <c:pt idx="119">
                  <c:v>0.29500000000000037</c:v>
                </c:pt>
                <c:pt idx="120">
                  <c:v>0.30000000000000038</c:v>
                </c:pt>
                <c:pt idx="121">
                  <c:v>0.30500000000000038</c:v>
                </c:pt>
              </c:numCache>
            </c:numRef>
          </c:xVal>
          <c:yVal>
            <c:numRef>
              <c:f>'MR 400 onb st VACUUM'!$Q$321:$Q$442</c:f>
              <c:numCache>
                <c:formatCode>0.00</c:formatCode>
                <c:ptCount val="122"/>
                <c:pt idx="0">
                  <c:v>6.9497599372007848</c:v>
                </c:pt>
                <c:pt idx="1">
                  <c:v>6.9497602585326357</c:v>
                </c:pt>
                <c:pt idx="2">
                  <c:v>6.9497605798644875</c:v>
                </c:pt>
                <c:pt idx="3">
                  <c:v>6.9497609011963384</c:v>
                </c:pt>
                <c:pt idx="4">
                  <c:v>6.9497612225281884</c:v>
                </c:pt>
                <c:pt idx="5">
                  <c:v>6.9497615438600411</c:v>
                </c:pt>
                <c:pt idx="6">
                  <c:v>6.9497618651918929</c:v>
                </c:pt>
                <c:pt idx="7">
                  <c:v>6.9497621865237438</c:v>
                </c:pt>
                <c:pt idx="8">
                  <c:v>6.9497625078555947</c:v>
                </c:pt>
                <c:pt idx="9">
                  <c:v>6.9497628291874456</c:v>
                </c:pt>
                <c:pt idx="10">
                  <c:v>6.9497631505192974</c:v>
                </c:pt>
                <c:pt idx="11">
                  <c:v>6.9497634718511492</c:v>
                </c:pt>
                <c:pt idx="12">
                  <c:v>6.9497637931830001</c:v>
                </c:pt>
                <c:pt idx="13">
                  <c:v>6.949764114514851</c:v>
                </c:pt>
                <c:pt idx="14">
                  <c:v>6.9497644358467019</c:v>
                </c:pt>
                <c:pt idx="15">
                  <c:v>6.9497647571785537</c:v>
                </c:pt>
                <c:pt idx="16">
                  <c:v>6.9497650785104055</c:v>
                </c:pt>
                <c:pt idx="17">
                  <c:v>6.9497653998422564</c:v>
                </c:pt>
                <c:pt idx="18">
                  <c:v>6.9497657211741073</c:v>
                </c:pt>
                <c:pt idx="19">
                  <c:v>6.9497660425059591</c:v>
                </c:pt>
                <c:pt idx="20">
                  <c:v>6.94976636383781</c:v>
                </c:pt>
                <c:pt idx="21">
                  <c:v>6.9497666851696618</c:v>
                </c:pt>
                <c:pt idx="22">
                  <c:v>6.9497670065015127</c:v>
                </c:pt>
                <c:pt idx="23">
                  <c:v>6.9497673278333654</c:v>
                </c:pt>
                <c:pt idx="24">
                  <c:v>6.9497676491652154</c:v>
                </c:pt>
                <c:pt idx="25">
                  <c:v>6.9497679704970663</c:v>
                </c:pt>
                <c:pt idx="26">
                  <c:v>6.949768291828919</c:v>
                </c:pt>
                <c:pt idx="27">
                  <c:v>6.9497686131607708</c:v>
                </c:pt>
                <c:pt idx="28">
                  <c:v>6.9497689344926217</c:v>
                </c:pt>
                <c:pt idx="29">
                  <c:v>6.9497692558244717</c:v>
                </c:pt>
                <c:pt idx="30">
                  <c:v>6.9497695771563226</c:v>
                </c:pt>
                <c:pt idx="31">
                  <c:v>6.9497698984881762</c:v>
                </c:pt>
                <c:pt idx="32">
                  <c:v>6.9497702198200271</c:v>
                </c:pt>
                <c:pt idx="33">
                  <c:v>6.949770541151878</c:v>
                </c:pt>
                <c:pt idx="34">
                  <c:v>6.9497708624837289</c:v>
                </c:pt>
                <c:pt idx="35">
                  <c:v>6.9497711838155789</c:v>
                </c:pt>
                <c:pt idx="36">
                  <c:v>6.9497715051474325</c:v>
                </c:pt>
                <c:pt idx="37">
                  <c:v>6.9497718264792834</c:v>
                </c:pt>
                <c:pt idx="38">
                  <c:v>6.9497721478111343</c:v>
                </c:pt>
                <c:pt idx="39">
                  <c:v>6.9497724691429852</c:v>
                </c:pt>
                <c:pt idx="40">
                  <c:v>6.949772790474837</c:v>
                </c:pt>
                <c:pt idx="41">
                  <c:v>6.9497731118066888</c:v>
                </c:pt>
                <c:pt idx="42">
                  <c:v>6.9497734331385397</c:v>
                </c:pt>
                <c:pt idx="43">
                  <c:v>6.9497737544703906</c:v>
                </c:pt>
                <c:pt idx="44">
                  <c:v>6.9497740758022424</c:v>
                </c:pt>
                <c:pt idx="45">
                  <c:v>6.9497743971340933</c:v>
                </c:pt>
                <c:pt idx="46">
                  <c:v>6.9497747184659451</c:v>
                </c:pt>
                <c:pt idx="47">
                  <c:v>6.949775039797796</c:v>
                </c:pt>
                <c:pt idx="48">
                  <c:v>6.9497753611296487</c:v>
                </c:pt>
                <c:pt idx="49">
                  <c:v>6.9497756824614987</c:v>
                </c:pt>
                <c:pt idx="50">
                  <c:v>6.9497760037933496</c:v>
                </c:pt>
                <c:pt idx="51">
                  <c:v>6.9497763251252023</c:v>
                </c:pt>
                <c:pt idx="52">
                  <c:v>6.9497766464570541</c:v>
                </c:pt>
                <c:pt idx="53">
                  <c:v>6.949776967788905</c:v>
                </c:pt>
                <c:pt idx="54">
                  <c:v>6.949777289120755</c:v>
                </c:pt>
                <c:pt idx="55">
                  <c:v>6.9497776104526059</c:v>
                </c:pt>
                <c:pt idx="56">
                  <c:v>6.9497779317844586</c:v>
                </c:pt>
                <c:pt idx="57">
                  <c:v>6.9497782531163104</c:v>
                </c:pt>
                <c:pt idx="58">
                  <c:v>6.9497785744481613</c:v>
                </c:pt>
                <c:pt idx="59">
                  <c:v>6.9497788957800122</c:v>
                </c:pt>
                <c:pt idx="60" formatCode="0.00000000">
                  <c:v>6.9497792171118622</c:v>
                </c:pt>
                <c:pt idx="61">
                  <c:v>6.9497795384437158</c:v>
                </c:pt>
                <c:pt idx="62">
                  <c:v>6.9497798597755667</c:v>
                </c:pt>
                <c:pt idx="63">
                  <c:v>6.9497801811074176</c:v>
                </c:pt>
                <c:pt idx="64">
                  <c:v>6.9497805024392685</c:v>
                </c:pt>
                <c:pt idx="65">
                  <c:v>6.9497808237711203</c:v>
                </c:pt>
                <c:pt idx="66">
                  <c:v>6.9497811451029721</c:v>
                </c:pt>
                <c:pt idx="67">
                  <c:v>6.949781466434823</c:v>
                </c:pt>
                <c:pt idx="68">
                  <c:v>6.9497817877666739</c:v>
                </c:pt>
                <c:pt idx="69">
                  <c:v>6.9497821090985257</c:v>
                </c:pt>
                <c:pt idx="70">
                  <c:v>6.9497824304303766</c:v>
                </c:pt>
                <c:pt idx="71">
                  <c:v>6.9497827517622284</c:v>
                </c:pt>
                <c:pt idx="72">
                  <c:v>6.9497830730940793</c:v>
                </c:pt>
                <c:pt idx="73">
                  <c:v>6.949783394425932</c:v>
                </c:pt>
                <c:pt idx="74">
                  <c:v>6.949783715757782</c:v>
                </c:pt>
                <c:pt idx="75">
                  <c:v>6.9497840370896329</c:v>
                </c:pt>
                <c:pt idx="76">
                  <c:v>6.9497843584214856</c:v>
                </c:pt>
                <c:pt idx="77">
                  <c:v>6.9497846797533356</c:v>
                </c:pt>
                <c:pt idx="78">
                  <c:v>6.9497850010851883</c:v>
                </c:pt>
                <c:pt idx="79">
                  <c:v>6.9497853224170383</c:v>
                </c:pt>
                <c:pt idx="80">
                  <c:v>6.9497856437488892</c:v>
                </c:pt>
                <c:pt idx="81">
                  <c:v>6.9497859650807419</c:v>
                </c:pt>
                <c:pt idx="82">
                  <c:v>6.9497862864125937</c:v>
                </c:pt>
                <c:pt idx="83">
                  <c:v>6.9497866077444446</c:v>
                </c:pt>
                <c:pt idx="84">
                  <c:v>6.9497869290762955</c:v>
                </c:pt>
                <c:pt idx="85">
                  <c:v>6.9497872504081455</c:v>
                </c:pt>
                <c:pt idx="86">
                  <c:v>6.9497875717399982</c:v>
                </c:pt>
                <c:pt idx="87">
                  <c:v>6.94978789307185</c:v>
                </c:pt>
                <c:pt idx="88">
                  <c:v>6.9497882144037009</c:v>
                </c:pt>
                <c:pt idx="89">
                  <c:v>6.9497885357355518</c:v>
                </c:pt>
                <c:pt idx="90">
                  <c:v>6.9497888570674036</c:v>
                </c:pt>
                <c:pt idx="91">
                  <c:v>6.9497891783992545</c:v>
                </c:pt>
                <c:pt idx="92">
                  <c:v>6.9497894997311063</c:v>
                </c:pt>
                <c:pt idx="93">
                  <c:v>6.9497898210629572</c:v>
                </c:pt>
                <c:pt idx="94">
                  <c:v>6.949790142394809</c:v>
                </c:pt>
                <c:pt idx="95">
                  <c:v>6.9497904637266599</c:v>
                </c:pt>
                <c:pt idx="96">
                  <c:v>6.9497907850585108</c:v>
                </c:pt>
                <c:pt idx="97">
                  <c:v>6.9497911063903626</c:v>
                </c:pt>
                <c:pt idx="98">
                  <c:v>6.9497914277222135</c:v>
                </c:pt>
                <c:pt idx="99">
                  <c:v>6.9497917490540653</c:v>
                </c:pt>
                <c:pt idx="100">
                  <c:v>6.9497920703859162</c:v>
                </c:pt>
                <c:pt idx="101">
                  <c:v>6.9497923917177671</c:v>
                </c:pt>
                <c:pt idx="102">
                  <c:v>6.9497927130496189</c:v>
                </c:pt>
                <c:pt idx="103">
                  <c:v>6.9497930343814716</c:v>
                </c:pt>
                <c:pt idx="104">
                  <c:v>6.9497933557133216</c:v>
                </c:pt>
                <c:pt idx="105">
                  <c:v>6.9497936770451725</c:v>
                </c:pt>
                <c:pt idx="106">
                  <c:v>6.9497939983770234</c:v>
                </c:pt>
                <c:pt idx="107">
                  <c:v>6.949794319708877</c:v>
                </c:pt>
                <c:pt idx="108">
                  <c:v>6.9497946410407279</c:v>
                </c:pt>
                <c:pt idx="109">
                  <c:v>6.9497949623725788</c:v>
                </c:pt>
                <c:pt idx="110">
                  <c:v>6.9497952837044288</c:v>
                </c:pt>
                <c:pt idx="111">
                  <c:v>6.9497956050362815</c:v>
                </c:pt>
                <c:pt idx="112">
                  <c:v>6.9497959263681333</c:v>
                </c:pt>
                <c:pt idx="113">
                  <c:v>6.9497962476999842</c:v>
                </c:pt>
                <c:pt idx="114">
                  <c:v>6.9497965690318351</c:v>
                </c:pt>
                <c:pt idx="115">
                  <c:v>6.9497968903636869</c:v>
                </c:pt>
                <c:pt idx="116">
                  <c:v>6.9497972116955378</c:v>
                </c:pt>
                <c:pt idx="117">
                  <c:v>6.9497975330273896</c:v>
                </c:pt>
                <c:pt idx="118">
                  <c:v>6.9497978543592405</c:v>
                </c:pt>
                <c:pt idx="119">
                  <c:v>6.9497981756910923</c:v>
                </c:pt>
                <c:pt idx="120">
                  <c:v>6.9497984970229432</c:v>
                </c:pt>
                <c:pt idx="121">
                  <c:v>6.9497988183547941</c:v>
                </c:pt>
              </c:numCache>
            </c:numRef>
          </c:yVal>
          <c:smooth val="1"/>
          <c:extLst>
            <c:ext xmlns:c16="http://schemas.microsoft.com/office/drawing/2014/chart" uri="{C3380CC4-5D6E-409C-BE32-E72D297353CC}">
              <c16:uniqueId val="{00000000-23F1-4A88-BF63-2F76023D5B01}"/>
            </c:ext>
          </c:extLst>
        </c:ser>
        <c:ser>
          <c:idx val="0"/>
          <c:order val="1"/>
          <c:tx>
            <c:v>Feedstock NH3</c:v>
          </c:tx>
          <c:spPr>
            <a:ln w="12700" cap="rnd">
              <a:noFill/>
              <a:round/>
            </a:ln>
            <a:effectLst/>
          </c:spPr>
          <c:marker>
            <c:symbol val="circle"/>
            <c:size val="5"/>
            <c:spPr>
              <a:noFill/>
              <a:ln w="6350">
                <a:solidFill>
                  <a:srgbClr val="C00000"/>
                </a:solidFill>
              </a:ln>
              <a:effectLst/>
            </c:spPr>
          </c:marker>
          <c:xVal>
            <c:numRef>
              <c:f>'MR 400 onb st VACUUM'!$B$321:$B$442</c:f>
              <c:numCache>
                <c:formatCode>0.00%</c:formatCode>
                <c:ptCount val="122"/>
                <c:pt idx="0" formatCode="0%">
                  <c:v>-0.3</c:v>
                </c:pt>
                <c:pt idx="1">
                  <c:v>-0.29499999999999998</c:v>
                </c:pt>
                <c:pt idx="2">
                  <c:v>-0.28999999999999998</c:v>
                </c:pt>
                <c:pt idx="3">
                  <c:v>-0.28499999999999998</c:v>
                </c:pt>
                <c:pt idx="4">
                  <c:v>-0.27999999999999997</c:v>
                </c:pt>
                <c:pt idx="5">
                  <c:v>-0.27499999999999997</c:v>
                </c:pt>
                <c:pt idx="6">
                  <c:v>-0.26999999999999996</c:v>
                </c:pt>
                <c:pt idx="7">
                  <c:v>-0.26499999999999996</c:v>
                </c:pt>
                <c:pt idx="8">
                  <c:v>-0.25999999999999995</c:v>
                </c:pt>
                <c:pt idx="9">
                  <c:v>-0.25499999999999995</c:v>
                </c:pt>
                <c:pt idx="10">
                  <c:v>-0.24999999999999994</c:v>
                </c:pt>
                <c:pt idx="11">
                  <c:v>-0.24499999999999994</c:v>
                </c:pt>
                <c:pt idx="12">
                  <c:v>-0.23999999999999994</c:v>
                </c:pt>
                <c:pt idx="13">
                  <c:v>-0.23499999999999993</c:v>
                </c:pt>
                <c:pt idx="14">
                  <c:v>-0.22999999999999993</c:v>
                </c:pt>
                <c:pt idx="15">
                  <c:v>-0.22499999999999992</c:v>
                </c:pt>
                <c:pt idx="16">
                  <c:v>-0.21999999999999992</c:v>
                </c:pt>
                <c:pt idx="17">
                  <c:v>-0.21499999999999991</c:v>
                </c:pt>
                <c:pt idx="18">
                  <c:v>-0.20999999999999991</c:v>
                </c:pt>
                <c:pt idx="19">
                  <c:v>-0.2049999999999999</c:v>
                </c:pt>
                <c:pt idx="20">
                  <c:v>-0.1999999999999999</c:v>
                </c:pt>
                <c:pt idx="21">
                  <c:v>-0.1949999999999999</c:v>
                </c:pt>
                <c:pt idx="22">
                  <c:v>-0.18999999999999989</c:v>
                </c:pt>
                <c:pt idx="23">
                  <c:v>-0.18499999999999989</c:v>
                </c:pt>
                <c:pt idx="24">
                  <c:v>-0.17999999999999988</c:v>
                </c:pt>
                <c:pt idx="25">
                  <c:v>-0.17499999999999988</c:v>
                </c:pt>
                <c:pt idx="26">
                  <c:v>-0.16999999999999987</c:v>
                </c:pt>
                <c:pt idx="27">
                  <c:v>-0.16499999999999987</c:v>
                </c:pt>
                <c:pt idx="28">
                  <c:v>-0.15999999999999986</c:v>
                </c:pt>
                <c:pt idx="29">
                  <c:v>-0.15499999999999986</c:v>
                </c:pt>
                <c:pt idx="30">
                  <c:v>-0.14999999999999986</c:v>
                </c:pt>
                <c:pt idx="31">
                  <c:v>-0.14499999999999985</c:v>
                </c:pt>
                <c:pt idx="32">
                  <c:v>-0.13999999999999985</c:v>
                </c:pt>
                <c:pt idx="33">
                  <c:v>-0.13499999999999984</c:v>
                </c:pt>
                <c:pt idx="34">
                  <c:v>-0.12999999999999984</c:v>
                </c:pt>
                <c:pt idx="35">
                  <c:v>-0.12499999999999983</c:v>
                </c:pt>
                <c:pt idx="36">
                  <c:v>-0.11999999999999983</c:v>
                </c:pt>
                <c:pt idx="37">
                  <c:v>-0.11499999999999982</c:v>
                </c:pt>
                <c:pt idx="38">
                  <c:v>-0.10999999999999982</c:v>
                </c:pt>
                <c:pt idx="39">
                  <c:v>-0.10499999999999982</c:v>
                </c:pt>
                <c:pt idx="40">
                  <c:v>-9.9999999999999811E-2</c:v>
                </c:pt>
                <c:pt idx="41">
                  <c:v>-9.4999999999999807E-2</c:v>
                </c:pt>
                <c:pt idx="42">
                  <c:v>-8.9999999999999802E-2</c:v>
                </c:pt>
                <c:pt idx="43">
                  <c:v>-8.4999999999999798E-2</c:v>
                </c:pt>
                <c:pt idx="44">
                  <c:v>-7.9999999999999793E-2</c:v>
                </c:pt>
                <c:pt idx="45">
                  <c:v>-7.4999999999999789E-2</c:v>
                </c:pt>
                <c:pt idx="46">
                  <c:v>-6.9999999999999785E-2</c:v>
                </c:pt>
                <c:pt idx="47">
                  <c:v>-6.499999999999978E-2</c:v>
                </c:pt>
                <c:pt idx="48">
                  <c:v>-5.9999999999999783E-2</c:v>
                </c:pt>
                <c:pt idx="49">
                  <c:v>-5.4999999999999785E-2</c:v>
                </c:pt>
                <c:pt idx="50">
                  <c:v>-4.9999999999999788E-2</c:v>
                </c:pt>
                <c:pt idx="51">
                  <c:v>-4.499999999999979E-2</c:v>
                </c:pt>
                <c:pt idx="52">
                  <c:v>-3.9999999999999793E-2</c:v>
                </c:pt>
                <c:pt idx="53">
                  <c:v>-3.4999999999999795E-2</c:v>
                </c:pt>
                <c:pt idx="54">
                  <c:v>-2.9999999999999794E-2</c:v>
                </c:pt>
                <c:pt idx="55">
                  <c:v>-2.4999999999999793E-2</c:v>
                </c:pt>
                <c:pt idx="56">
                  <c:v>-1.9999999999999792E-2</c:v>
                </c:pt>
                <c:pt idx="57">
                  <c:v>-1.4999999999999791E-2</c:v>
                </c:pt>
                <c:pt idx="58">
                  <c:v>-9.9999999999997903E-3</c:v>
                </c:pt>
                <c:pt idx="59">
                  <c:v>-4.9999999999997902E-3</c:v>
                </c:pt>
                <c:pt idx="60">
                  <c:v>2.0990154059319366E-16</c:v>
                </c:pt>
                <c:pt idx="61">
                  <c:v>5.00000000000021E-3</c:v>
                </c:pt>
                <c:pt idx="62">
                  <c:v>1.000000000000021E-2</c:v>
                </c:pt>
                <c:pt idx="63">
                  <c:v>1.5000000000000211E-2</c:v>
                </c:pt>
                <c:pt idx="64">
                  <c:v>2.0000000000000212E-2</c:v>
                </c:pt>
                <c:pt idx="65">
                  <c:v>2.5000000000000213E-2</c:v>
                </c:pt>
                <c:pt idx="66">
                  <c:v>3.0000000000000214E-2</c:v>
                </c:pt>
                <c:pt idx="67">
                  <c:v>3.5000000000000211E-2</c:v>
                </c:pt>
                <c:pt idx="68">
                  <c:v>4.0000000000000209E-2</c:v>
                </c:pt>
                <c:pt idx="69">
                  <c:v>4.5000000000000207E-2</c:v>
                </c:pt>
                <c:pt idx="70">
                  <c:v>5.0000000000000204E-2</c:v>
                </c:pt>
                <c:pt idx="71">
                  <c:v>5.5000000000000202E-2</c:v>
                </c:pt>
                <c:pt idx="72">
                  <c:v>6.0000000000000199E-2</c:v>
                </c:pt>
                <c:pt idx="73">
                  <c:v>6.5000000000000197E-2</c:v>
                </c:pt>
                <c:pt idx="74">
                  <c:v>7.0000000000000201E-2</c:v>
                </c:pt>
                <c:pt idx="75">
                  <c:v>7.5000000000000205E-2</c:v>
                </c:pt>
                <c:pt idx="76">
                  <c:v>8.000000000000021E-2</c:v>
                </c:pt>
                <c:pt idx="77">
                  <c:v>8.5000000000000214E-2</c:v>
                </c:pt>
                <c:pt idx="78">
                  <c:v>9.0000000000000219E-2</c:v>
                </c:pt>
                <c:pt idx="79">
                  <c:v>9.5000000000000223E-2</c:v>
                </c:pt>
                <c:pt idx="80">
                  <c:v>0.10000000000000023</c:v>
                </c:pt>
                <c:pt idx="81">
                  <c:v>0.10500000000000023</c:v>
                </c:pt>
                <c:pt idx="82">
                  <c:v>0.11000000000000024</c:v>
                </c:pt>
                <c:pt idx="83">
                  <c:v>0.11500000000000024</c:v>
                </c:pt>
                <c:pt idx="84">
                  <c:v>0.12000000000000025</c:v>
                </c:pt>
                <c:pt idx="85">
                  <c:v>0.12500000000000025</c:v>
                </c:pt>
                <c:pt idx="86">
                  <c:v>0.13000000000000025</c:v>
                </c:pt>
                <c:pt idx="87">
                  <c:v>0.13500000000000026</c:v>
                </c:pt>
                <c:pt idx="88">
                  <c:v>0.14000000000000026</c:v>
                </c:pt>
                <c:pt idx="89">
                  <c:v>0.14500000000000027</c:v>
                </c:pt>
                <c:pt idx="90">
                  <c:v>0.15000000000000027</c:v>
                </c:pt>
                <c:pt idx="91">
                  <c:v>0.15500000000000028</c:v>
                </c:pt>
                <c:pt idx="92">
                  <c:v>0.16000000000000028</c:v>
                </c:pt>
                <c:pt idx="93">
                  <c:v>0.16500000000000029</c:v>
                </c:pt>
                <c:pt idx="94">
                  <c:v>0.17000000000000029</c:v>
                </c:pt>
                <c:pt idx="95">
                  <c:v>0.17500000000000029</c:v>
                </c:pt>
                <c:pt idx="96">
                  <c:v>0.1800000000000003</c:v>
                </c:pt>
                <c:pt idx="97">
                  <c:v>0.1850000000000003</c:v>
                </c:pt>
                <c:pt idx="98">
                  <c:v>0.19000000000000031</c:v>
                </c:pt>
                <c:pt idx="99">
                  <c:v>0.19500000000000031</c:v>
                </c:pt>
                <c:pt idx="100">
                  <c:v>0.20000000000000032</c:v>
                </c:pt>
                <c:pt idx="101">
                  <c:v>0.20500000000000032</c:v>
                </c:pt>
                <c:pt idx="102">
                  <c:v>0.21000000000000033</c:v>
                </c:pt>
                <c:pt idx="103">
                  <c:v>0.21500000000000033</c:v>
                </c:pt>
                <c:pt idx="104">
                  <c:v>0.22000000000000033</c:v>
                </c:pt>
                <c:pt idx="105">
                  <c:v>0.22500000000000034</c:v>
                </c:pt>
                <c:pt idx="106">
                  <c:v>0.23000000000000034</c:v>
                </c:pt>
                <c:pt idx="107">
                  <c:v>0.23500000000000035</c:v>
                </c:pt>
                <c:pt idx="108">
                  <c:v>0.24000000000000035</c:v>
                </c:pt>
                <c:pt idx="109">
                  <c:v>0.24500000000000036</c:v>
                </c:pt>
                <c:pt idx="110">
                  <c:v>0.25000000000000033</c:v>
                </c:pt>
                <c:pt idx="111">
                  <c:v>0.25500000000000034</c:v>
                </c:pt>
                <c:pt idx="112">
                  <c:v>0.26000000000000034</c:v>
                </c:pt>
                <c:pt idx="113">
                  <c:v>0.26500000000000035</c:v>
                </c:pt>
                <c:pt idx="114">
                  <c:v>0.27000000000000035</c:v>
                </c:pt>
                <c:pt idx="115">
                  <c:v>0.27500000000000036</c:v>
                </c:pt>
                <c:pt idx="116">
                  <c:v>0.28000000000000036</c:v>
                </c:pt>
                <c:pt idx="117">
                  <c:v>0.28500000000000036</c:v>
                </c:pt>
                <c:pt idx="118">
                  <c:v>0.29000000000000037</c:v>
                </c:pt>
                <c:pt idx="119">
                  <c:v>0.29500000000000037</c:v>
                </c:pt>
                <c:pt idx="120">
                  <c:v>0.30000000000000038</c:v>
                </c:pt>
                <c:pt idx="121">
                  <c:v>0.30500000000000038</c:v>
                </c:pt>
              </c:numCache>
            </c:numRef>
          </c:xVal>
          <c:yVal>
            <c:numRef>
              <c:f>'MR 400 onb st VACUUM'!$E$321:$E$442</c:f>
              <c:numCache>
                <c:formatCode>0.00</c:formatCode>
                <c:ptCount val="122"/>
                <c:pt idx="0">
                  <c:v>5.1526598827395009</c:v>
                </c:pt>
                <c:pt idx="1">
                  <c:v>5.182611871645709</c:v>
                </c:pt>
                <c:pt idx="2">
                  <c:v>5.2125638605519136</c:v>
                </c:pt>
                <c:pt idx="3">
                  <c:v>5.2425158494581208</c:v>
                </c:pt>
                <c:pt idx="4">
                  <c:v>5.2724678383643262</c:v>
                </c:pt>
                <c:pt idx="5">
                  <c:v>5.3024198272705316</c:v>
                </c:pt>
                <c:pt idx="6">
                  <c:v>5.3323718161767379</c:v>
                </c:pt>
                <c:pt idx="7">
                  <c:v>5.3623238050829434</c:v>
                </c:pt>
                <c:pt idx="8">
                  <c:v>5.3922757939891497</c:v>
                </c:pt>
                <c:pt idx="9">
                  <c:v>5.4222277828953569</c:v>
                </c:pt>
                <c:pt idx="10">
                  <c:v>5.4521797718015614</c:v>
                </c:pt>
                <c:pt idx="11">
                  <c:v>5.4821317607077686</c:v>
                </c:pt>
                <c:pt idx="12">
                  <c:v>5.5120837496139741</c:v>
                </c:pt>
                <c:pt idx="13">
                  <c:v>5.5420357385201813</c:v>
                </c:pt>
                <c:pt idx="14">
                  <c:v>5.5719877274263867</c:v>
                </c:pt>
                <c:pt idx="15">
                  <c:v>5.601939716332593</c:v>
                </c:pt>
                <c:pt idx="16">
                  <c:v>5.6318917052387993</c:v>
                </c:pt>
                <c:pt idx="17">
                  <c:v>5.6618436941450048</c:v>
                </c:pt>
                <c:pt idx="18">
                  <c:v>5.6917956830512111</c:v>
                </c:pt>
                <c:pt idx="19">
                  <c:v>5.7217476719574165</c:v>
                </c:pt>
                <c:pt idx="20">
                  <c:v>5.7516996608636219</c:v>
                </c:pt>
                <c:pt idx="21">
                  <c:v>5.7816516497698291</c:v>
                </c:pt>
                <c:pt idx="22">
                  <c:v>5.8116036386760346</c:v>
                </c:pt>
                <c:pt idx="23">
                  <c:v>5.8415556275822418</c:v>
                </c:pt>
                <c:pt idx="24">
                  <c:v>5.8715076164884463</c:v>
                </c:pt>
                <c:pt idx="25">
                  <c:v>5.9014596053946544</c:v>
                </c:pt>
                <c:pt idx="26">
                  <c:v>5.9314115943008598</c:v>
                </c:pt>
                <c:pt idx="27">
                  <c:v>5.9613635832070662</c:v>
                </c:pt>
                <c:pt idx="28">
                  <c:v>5.9913155721132716</c:v>
                </c:pt>
                <c:pt idx="29">
                  <c:v>6.021267561019477</c:v>
                </c:pt>
                <c:pt idx="30">
                  <c:v>6.0512195499256833</c:v>
                </c:pt>
                <c:pt idx="31">
                  <c:v>6.0811715388318905</c:v>
                </c:pt>
                <c:pt idx="32">
                  <c:v>6.1111235277380951</c:v>
                </c:pt>
                <c:pt idx="33">
                  <c:v>6.1410755166443023</c:v>
                </c:pt>
                <c:pt idx="34">
                  <c:v>6.1710275055505077</c:v>
                </c:pt>
                <c:pt idx="35">
                  <c:v>6.200979494456714</c:v>
                </c:pt>
                <c:pt idx="36">
                  <c:v>6.2309314833629195</c:v>
                </c:pt>
                <c:pt idx="37">
                  <c:v>6.2608834722691267</c:v>
                </c:pt>
                <c:pt idx="38">
                  <c:v>6.290835461175333</c:v>
                </c:pt>
                <c:pt idx="39">
                  <c:v>6.3207874500815384</c:v>
                </c:pt>
                <c:pt idx="40">
                  <c:v>6.3507394389877447</c:v>
                </c:pt>
                <c:pt idx="41">
                  <c:v>6.3806914278939502</c:v>
                </c:pt>
                <c:pt idx="42">
                  <c:v>6.4106434168001565</c:v>
                </c:pt>
                <c:pt idx="43">
                  <c:v>6.4405954057063628</c:v>
                </c:pt>
                <c:pt idx="44">
                  <c:v>6.4705473946125691</c:v>
                </c:pt>
                <c:pt idx="45">
                  <c:v>6.5004993835187754</c:v>
                </c:pt>
                <c:pt idx="46">
                  <c:v>6.5304513724249809</c:v>
                </c:pt>
                <c:pt idx="47">
                  <c:v>6.5604033613311863</c:v>
                </c:pt>
                <c:pt idx="48">
                  <c:v>6.5903553502373935</c:v>
                </c:pt>
                <c:pt idx="49">
                  <c:v>6.6203073391435989</c:v>
                </c:pt>
                <c:pt idx="50">
                  <c:v>6.6502593280498044</c:v>
                </c:pt>
                <c:pt idx="51">
                  <c:v>6.6802113169560098</c:v>
                </c:pt>
                <c:pt idx="52">
                  <c:v>6.710163305862217</c:v>
                </c:pt>
                <c:pt idx="53">
                  <c:v>6.7401152947684224</c:v>
                </c:pt>
                <c:pt idx="54">
                  <c:v>6.7700672836746305</c:v>
                </c:pt>
                <c:pt idx="55">
                  <c:v>6.8000192725808351</c:v>
                </c:pt>
                <c:pt idx="56">
                  <c:v>6.8299712614870423</c:v>
                </c:pt>
                <c:pt idx="57">
                  <c:v>6.8599232503932459</c:v>
                </c:pt>
                <c:pt idx="58">
                  <c:v>6.8898752392994531</c:v>
                </c:pt>
                <c:pt idx="59">
                  <c:v>6.9198272282056594</c:v>
                </c:pt>
                <c:pt idx="60" formatCode="0.000000">
                  <c:v>6.9497792171118657</c:v>
                </c:pt>
                <c:pt idx="61">
                  <c:v>6.9797312060180712</c:v>
                </c:pt>
                <c:pt idx="62">
                  <c:v>7.0096831949242775</c:v>
                </c:pt>
                <c:pt idx="63">
                  <c:v>7.0396351838304829</c:v>
                </c:pt>
                <c:pt idx="64">
                  <c:v>7.0695871727366901</c:v>
                </c:pt>
                <c:pt idx="65">
                  <c:v>7.0995391616428956</c:v>
                </c:pt>
                <c:pt idx="66">
                  <c:v>7.129491150549101</c:v>
                </c:pt>
                <c:pt idx="67">
                  <c:v>7.1594431394553064</c:v>
                </c:pt>
                <c:pt idx="68">
                  <c:v>7.1893951283615154</c:v>
                </c:pt>
                <c:pt idx="69">
                  <c:v>7.2193471172677182</c:v>
                </c:pt>
                <c:pt idx="70">
                  <c:v>7.2492991061739263</c:v>
                </c:pt>
                <c:pt idx="71">
                  <c:v>7.2792510950801326</c:v>
                </c:pt>
                <c:pt idx="72">
                  <c:v>7.3092030839863398</c:v>
                </c:pt>
                <c:pt idx="73">
                  <c:v>7.3391550728925443</c:v>
                </c:pt>
                <c:pt idx="74">
                  <c:v>7.3691070617987497</c:v>
                </c:pt>
                <c:pt idx="75">
                  <c:v>7.3990590507049552</c:v>
                </c:pt>
                <c:pt idx="76">
                  <c:v>7.4290110396111615</c:v>
                </c:pt>
                <c:pt idx="77">
                  <c:v>7.4589630285173678</c:v>
                </c:pt>
                <c:pt idx="78">
                  <c:v>7.4889150174235768</c:v>
                </c:pt>
                <c:pt idx="79">
                  <c:v>7.5188670063297796</c:v>
                </c:pt>
                <c:pt idx="80">
                  <c:v>7.5488189952359868</c:v>
                </c:pt>
                <c:pt idx="81">
                  <c:v>7.5787709841421922</c:v>
                </c:pt>
                <c:pt idx="82">
                  <c:v>7.6087229730484003</c:v>
                </c:pt>
                <c:pt idx="83">
                  <c:v>7.638674961954603</c:v>
                </c:pt>
                <c:pt idx="84">
                  <c:v>7.6686269508608103</c:v>
                </c:pt>
                <c:pt idx="85">
                  <c:v>7.6985789397670175</c:v>
                </c:pt>
                <c:pt idx="86">
                  <c:v>7.7285309286732211</c:v>
                </c:pt>
                <c:pt idx="87">
                  <c:v>7.7584829175794283</c:v>
                </c:pt>
                <c:pt idx="88">
                  <c:v>7.7884349064856364</c:v>
                </c:pt>
                <c:pt idx="89">
                  <c:v>7.8183868953918418</c:v>
                </c:pt>
                <c:pt idx="90">
                  <c:v>7.8483388842980464</c:v>
                </c:pt>
                <c:pt idx="91">
                  <c:v>7.8782908732042527</c:v>
                </c:pt>
                <c:pt idx="92">
                  <c:v>7.9082428621104599</c:v>
                </c:pt>
                <c:pt idx="93">
                  <c:v>7.9381948510166653</c:v>
                </c:pt>
                <c:pt idx="94">
                  <c:v>7.9681468399228708</c:v>
                </c:pt>
                <c:pt idx="95">
                  <c:v>7.9980988288290762</c:v>
                </c:pt>
                <c:pt idx="96">
                  <c:v>8.0280508177352825</c:v>
                </c:pt>
                <c:pt idx="97">
                  <c:v>8.0580028066414897</c:v>
                </c:pt>
                <c:pt idx="98">
                  <c:v>8.0879547955476969</c:v>
                </c:pt>
                <c:pt idx="99">
                  <c:v>8.1179067844539006</c:v>
                </c:pt>
                <c:pt idx="100">
                  <c:v>8.1478587733601078</c:v>
                </c:pt>
                <c:pt idx="101">
                  <c:v>8.1778107622663132</c:v>
                </c:pt>
                <c:pt idx="102">
                  <c:v>8.2077627511725186</c:v>
                </c:pt>
                <c:pt idx="103">
                  <c:v>8.2377147400787241</c:v>
                </c:pt>
                <c:pt idx="104">
                  <c:v>8.2676667289849313</c:v>
                </c:pt>
                <c:pt idx="105">
                  <c:v>8.2976187178911385</c:v>
                </c:pt>
                <c:pt idx="106">
                  <c:v>8.3275707067973457</c:v>
                </c:pt>
                <c:pt idx="107">
                  <c:v>8.3575226957035493</c:v>
                </c:pt>
                <c:pt idx="108">
                  <c:v>8.3874746846097548</c:v>
                </c:pt>
                <c:pt idx="109">
                  <c:v>8.417426673515962</c:v>
                </c:pt>
                <c:pt idx="110">
                  <c:v>8.4473786624221692</c:v>
                </c:pt>
                <c:pt idx="111">
                  <c:v>8.477330651328371</c:v>
                </c:pt>
                <c:pt idx="112">
                  <c:v>8.50728264023458</c:v>
                </c:pt>
                <c:pt idx="113">
                  <c:v>8.5372346291407872</c:v>
                </c:pt>
                <c:pt idx="114">
                  <c:v>8.5671866180469944</c:v>
                </c:pt>
                <c:pt idx="115">
                  <c:v>8.5971386069531999</c:v>
                </c:pt>
                <c:pt idx="116">
                  <c:v>8.6270905958594035</c:v>
                </c:pt>
                <c:pt idx="117">
                  <c:v>8.6570425847656107</c:v>
                </c:pt>
                <c:pt idx="118">
                  <c:v>8.6869945736718179</c:v>
                </c:pt>
                <c:pt idx="119">
                  <c:v>8.7169465625780234</c:v>
                </c:pt>
                <c:pt idx="120">
                  <c:v>8.746898551484227</c:v>
                </c:pt>
                <c:pt idx="121">
                  <c:v>8.776850540390436</c:v>
                </c:pt>
              </c:numCache>
            </c:numRef>
          </c:yVal>
          <c:smooth val="1"/>
          <c:extLst>
            <c:ext xmlns:c16="http://schemas.microsoft.com/office/drawing/2014/chart" uri="{C3380CC4-5D6E-409C-BE32-E72D297353CC}">
              <c16:uniqueId val="{00000001-23F1-4A88-BF63-2F76023D5B01}"/>
            </c:ext>
          </c:extLst>
        </c:ser>
        <c:ser>
          <c:idx val="1"/>
          <c:order val="2"/>
          <c:tx>
            <c:v>Electricity</c:v>
          </c:tx>
          <c:spPr>
            <a:ln w="12700" cap="rnd">
              <a:noFill/>
              <a:round/>
            </a:ln>
            <a:effectLst/>
          </c:spPr>
          <c:marker>
            <c:symbol val="triangle"/>
            <c:size val="3"/>
            <c:spPr>
              <a:noFill/>
              <a:ln w="6350">
                <a:solidFill>
                  <a:srgbClr val="00B050"/>
                </a:solidFill>
              </a:ln>
              <a:effectLst/>
            </c:spPr>
          </c:marker>
          <c:xVal>
            <c:numRef>
              <c:f>'MR 400 onb st VACUUM'!$B$321:$B$442</c:f>
              <c:numCache>
                <c:formatCode>0.00%</c:formatCode>
                <c:ptCount val="122"/>
                <c:pt idx="0" formatCode="0%">
                  <c:v>-0.3</c:v>
                </c:pt>
                <c:pt idx="1">
                  <c:v>-0.29499999999999998</c:v>
                </c:pt>
                <c:pt idx="2">
                  <c:v>-0.28999999999999998</c:v>
                </c:pt>
                <c:pt idx="3">
                  <c:v>-0.28499999999999998</c:v>
                </c:pt>
                <c:pt idx="4">
                  <c:v>-0.27999999999999997</c:v>
                </c:pt>
                <c:pt idx="5">
                  <c:v>-0.27499999999999997</c:v>
                </c:pt>
                <c:pt idx="6">
                  <c:v>-0.26999999999999996</c:v>
                </c:pt>
                <c:pt idx="7">
                  <c:v>-0.26499999999999996</c:v>
                </c:pt>
                <c:pt idx="8">
                  <c:v>-0.25999999999999995</c:v>
                </c:pt>
                <c:pt idx="9">
                  <c:v>-0.25499999999999995</c:v>
                </c:pt>
                <c:pt idx="10">
                  <c:v>-0.24999999999999994</c:v>
                </c:pt>
                <c:pt idx="11">
                  <c:v>-0.24499999999999994</c:v>
                </c:pt>
                <c:pt idx="12">
                  <c:v>-0.23999999999999994</c:v>
                </c:pt>
                <c:pt idx="13">
                  <c:v>-0.23499999999999993</c:v>
                </c:pt>
                <c:pt idx="14">
                  <c:v>-0.22999999999999993</c:v>
                </c:pt>
                <c:pt idx="15">
                  <c:v>-0.22499999999999992</c:v>
                </c:pt>
                <c:pt idx="16">
                  <c:v>-0.21999999999999992</c:v>
                </c:pt>
                <c:pt idx="17">
                  <c:v>-0.21499999999999991</c:v>
                </c:pt>
                <c:pt idx="18">
                  <c:v>-0.20999999999999991</c:v>
                </c:pt>
                <c:pt idx="19">
                  <c:v>-0.2049999999999999</c:v>
                </c:pt>
                <c:pt idx="20">
                  <c:v>-0.1999999999999999</c:v>
                </c:pt>
                <c:pt idx="21">
                  <c:v>-0.1949999999999999</c:v>
                </c:pt>
                <c:pt idx="22">
                  <c:v>-0.18999999999999989</c:v>
                </c:pt>
                <c:pt idx="23">
                  <c:v>-0.18499999999999989</c:v>
                </c:pt>
                <c:pt idx="24">
                  <c:v>-0.17999999999999988</c:v>
                </c:pt>
                <c:pt idx="25">
                  <c:v>-0.17499999999999988</c:v>
                </c:pt>
                <c:pt idx="26">
                  <c:v>-0.16999999999999987</c:v>
                </c:pt>
                <c:pt idx="27">
                  <c:v>-0.16499999999999987</c:v>
                </c:pt>
                <c:pt idx="28">
                  <c:v>-0.15999999999999986</c:v>
                </c:pt>
                <c:pt idx="29">
                  <c:v>-0.15499999999999986</c:v>
                </c:pt>
                <c:pt idx="30">
                  <c:v>-0.14999999999999986</c:v>
                </c:pt>
                <c:pt idx="31">
                  <c:v>-0.14499999999999985</c:v>
                </c:pt>
                <c:pt idx="32">
                  <c:v>-0.13999999999999985</c:v>
                </c:pt>
                <c:pt idx="33">
                  <c:v>-0.13499999999999984</c:v>
                </c:pt>
                <c:pt idx="34">
                  <c:v>-0.12999999999999984</c:v>
                </c:pt>
                <c:pt idx="35">
                  <c:v>-0.12499999999999983</c:v>
                </c:pt>
                <c:pt idx="36">
                  <c:v>-0.11999999999999983</c:v>
                </c:pt>
                <c:pt idx="37">
                  <c:v>-0.11499999999999982</c:v>
                </c:pt>
                <c:pt idx="38">
                  <c:v>-0.10999999999999982</c:v>
                </c:pt>
                <c:pt idx="39">
                  <c:v>-0.10499999999999982</c:v>
                </c:pt>
                <c:pt idx="40">
                  <c:v>-9.9999999999999811E-2</c:v>
                </c:pt>
                <c:pt idx="41">
                  <c:v>-9.4999999999999807E-2</c:v>
                </c:pt>
                <c:pt idx="42">
                  <c:v>-8.9999999999999802E-2</c:v>
                </c:pt>
                <c:pt idx="43">
                  <c:v>-8.4999999999999798E-2</c:v>
                </c:pt>
                <c:pt idx="44">
                  <c:v>-7.9999999999999793E-2</c:v>
                </c:pt>
                <c:pt idx="45">
                  <c:v>-7.4999999999999789E-2</c:v>
                </c:pt>
                <c:pt idx="46">
                  <c:v>-6.9999999999999785E-2</c:v>
                </c:pt>
                <c:pt idx="47">
                  <c:v>-6.499999999999978E-2</c:v>
                </c:pt>
                <c:pt idx="48">
                  <c:v>-5.9999999999999783E-2</c:v>
                </c:pt>
                <c:pt idx="49">
                  <c:v>-5.4999999999999785E-2</c:v>
                </c:pt>
                <c:pt idx="50">
                  <c:v>-4.9999999999999788E-2</c:v>
                </c:pt>
                <c:pt idx="51">
                  <c:v>-4.499999999999979E-2</c:v>
                </c:pt>
                <c:pt idx="52">
                  <c:v>-3.9999999999999793E-2</c:v>
                </c:pt>
                <c:pt idx="53">
                  <c:v>-3.4999999999999795E-2</c:v>
                </c:pt>
                <c:pt idx="54">
                  <c:v>-2.9999999999999794E-2</c:v>
                </c:pt>
                <c:pt idx="55">
                  <c:v>-2.4999999999999793E-2</c:v>
                </c:pt>
                <c:pt idx="56">
                  <c:v>-1.9999999999999792E-2</c:v>
                </c:pt>
                <c:pt idx="57">
                  <c:v>-1.4999999999999791E-2</c:v>
                </c:pt>
                <c:pt idx="58">
                  <c:v>-9.9999999999997903E-3</c:v>
                </c:pt>
                <c:pt idx="59">
                  <c:v>-4.9999999999997902E-3</c:v>
                </c:pt>
                <c:pt idx="60">
                  <c:v>2.0990154059319366E-16</c:v>
                </c:pt>
                <c:pt idx="61">
                  <c:v>5.00000000000021E-3</c:v>
                </c:pt>
                <c:pt idx="62">
                  <c:v>1.000000000000021E-2</c:v>
                </c:pt>
                <c:pt idx="63">
                  <c:v>1.5000000000000211E-2</c:v>
                </c:pt>
                <c:pt idx="64">
                  <c:v>2.0000000000000212E-2</c:v>
                </c:pt>
                <c:pt idx="65">
                  <c:v>2.5000000000000213E-2</c:v>
                </c:pt>
                <c:pt idx="66">
                  <c:v>3.0000000000000214E-2</c:v>
                </c:pt>
                <c:pt idx="67">
                  <c:v>3.5000000000000211E-2</c:v>
                </c:pt>
                <c:pt idx="68">
                  <c:v>4.0000000000000209E-2</c:v>
                </c:pt>
                <c:pt idx="69">
                  <c:v>4.5000000000000207E-2</c:v>
                </c:pt>
                <c:pt idx="70">
                  <c:v>5.0000000000000204E-2</c:v>
                </c:pt>
                <c:pt idx="71">
                  <c:v>5.5000000000000202E-2</c:v>
                </c:pt>
                <c:pt idx="72">
                  <c:v>6.0000000000000199E-2</c:v>
                </c:pt>
                <c:pt idx="73">
                  <c:v>6.5000000000000197E-2</c:v>
                </c:pt>
                <c:pt idx="74">
                  <c:v>7.0000000000000201E-2</c:v>
                </c:pt>
                <c:pt idx="75">
                  <c:v>7.5000000000000205E-2</c:v>
                </c:pt>
                <c:pt idx="76">
                  <c:v>8.000000000000021E-2</c:v>
                </c:pt>
                <c:pt idx="77">
                  <c:v>8.5000000000000214E-2</c:v>
                </c:pt>
                <c:pt idx="78">
                  <c:v>9.0000000000000219E-2</c:v>
                </c:pt>
                <c:pt idx="79">
                  <c:v>9.5000000000000223E-2</c:v>
                </c:pt>
                <c:pt idx="80">
                  <c:v>0.10000000000000023</c:v>
                </c:pt>
                <c:pt idx="81">
                  <c:v>0.10500000000000023</c:v>
                </c:pt>
                <c:pt idx="82">
                  <c:v>0.11000000000000024</c:v>
                </c:pt>
                <c:pt idx="83">
                  <c:v>0.11500000000000024</c:v>
                </c:pt>
                <c:pt idx="84">
                  <c:v>0.12000000000000025</c:v>
                </c:pt>
                <c:pt idx="85">
                  <c:v>0.12500000000000025</c:v>
                </c:pt>
                <c:pt idx="86">
                  <c:v>0.13000000000000025</c:v>
                </c:pt>
                <c:pt idx="87">
                  <c:v>0.13500000000000026</c:v>
                </c:pt>
                <c:pt idx="88">
                  <c:v>0.14000000000000026</c:v>
                </c:pt>
                <c:pt idx="89">
                  <c:v>0.14500000000000027</c:v>
                </c:pt>
                <c:pt idx="90">
                  <c:v>0.15000000000000027</c:v>
                </c:pt>
                <c:pt idx="91">
                  <c:v>0.15500000000000028</c:v>
                </c:pt>
                <c:pt idx="92">
                  <c:v>0.16000000000000028</c:v>
                </c:pt>
                <c:pt idx="93">
                  <c:v>0.16500000000000029</c:v>
                </c:pt>
                <c:pt idx="94">
                  <c:v>0.17000000000000029</c:v>
                </c:pt>
                <c:pt idx="95">
                  <c:v>0.17500000000000029</c:v>
                </c:pt>
                <c:pt idx="96">
                  <c:v>0.1800000000000003</c:v>
                </c:pt>
                <c:pt idx="97">
                  <c:v>0.1850000000000003</c:v>
                </c:pt>
                <c:pt idx="98">
                  <c:v>0.19000000000000031</c:v>
                </c:pt>
                <c:pt idx="99">
                  <c:v>0.19500000000000031</c:v>
                </c:pt>
                <c:pt idx="100">
                  <c:v>0.20000000000000032</c:v>
                </c:pt>
                <c:pt idx="101">
                  <c:v>0.20500000000000032</c:v>
                </c:pt>
                <c:pt idx="102">
                  <c:v>0.21000000000000033</c:v>
                </c:pt>
                <c:pt idx="103">
                  <c:v>0.21500000000000033</c:v>
                </c:pt>
                <c:pt idx="104">
                  <c:v>0.22000000000000033</c:v>
                </c:pt>
                <c:pt idx="105">
                  <c:v>0.22500000000000034</c:v>
                </c:pt>
                <c:pt idx="106">
                  <c:v>0.23000000000000034</c:v>
                </c:pt>
                <c:pt idx="107">
                  <c:v>0.23500000000000035</c:v>
                </c:pt>
                <c:pt idx="108">
                  <c:v>0.24000000000000035</c:v>
                </c:pt>
                <c:pt idx="109">
                  <c:v>0.24500000000000036</c:v>
                </c:pt>
                <c:pt idx="110">
                  <c:v>0.25000000000000033</c:v>
                </c:pt>
                <c:pt idx="111">
                  <c:v>0.25500000000000034</c:v>
                </c:pt>
                <c:pt idx="112">
                  <c:v>0.26000000000000034</c:v>
                </c:pt>
                <c:pt idx="113">
                  <c:v>0.26500000000000035</c:v>
                </c:pt>
                <c:pt idx="114">
                  <c:v>0.27000000000000035</c:v>
                </c:pt>
                <c:pt idx="115">
                  <c:v>0.27500000000000036</c:v>
                </c:pt>
                <c:pt idx="116">
                  <c:v>0.28000000000000036</c:v>
                </c:pt>
                <c:pt idx="117">
                  <c:v>0.28500000000000036</c:v>
                </c:pt>
                <c:pt idx="118">
                  <c:v>0.29000000000000037</c:v>
                </c:pt>
                <c:pt idx="119">
                  <c:v>0.29500000000000037</c:v>
                </c:pt>
                <c:pt idx="120">
                  <c:v>0.30000000000000038</c:v>
                </c:pt>
                <c:pt idx="121">
                  <c:v>0.30500000000000038</c:v>
                </c:pt>
              </c:numCache>
            </c:numRef>
          </c:xVal>
          <c:yVal>
            <c:numRef>
              <c:f>'MR 400 onb st VACUUM'!$H$321:$H$442</c:f>
              <c:numCache>
                <c:formatCode>0.00</c:formatCode>
                <c:ptCount val="122"/>
                <c:pt idx="0">
                  <c:v>6.8874946551918628</c:v>
                </c:pt>
                <c:pt idx="1">
                  <c:v>6.8885327312238642</c:v>
                </c:pt>
                <c:pt idx="2">
                  <c:v>6.8895708072558639</c:v>
                </c:pt>
                <c:pt idx="3">
                  <c:v>6.8906088832878636</c:v>
                </c:pt>
                <c:pt idx="4">
                  <c:v>6.8916469593198642</c:v>
                </c:pt>
                <c:pt idx="5">
                  <c:v>6.8926850353518638</c:v>
                </c:pt>
                <c:pt idx="6">
                  <c:v>6.8937231113838635</c:v>
                </c:pt>
                <c:pt idx="7">
                  <c:v>6.8947611874158632</c:v>
                </c:pt>
                <c:pt idx="8">
                  <c:v>6.8957992634478638</c:v>
                </c:pt>
                <c:pt idx="9">
                  <c:v>6.8968373394798634</c:v>
                </c:pt>
                <c:pt idx="10">
                  <c:v>6.8978754155118631</c:v>
                </c:pt>
                <c:pt idx="11">
                  <c:v>6.8989134915438628</c:v>
                </c:pt>
                <c:pt idx="12">
                  <c:v>6.8999515675758643</c:v>
                </c:pt>
                <c:pt idx="13">
                  <c:v>6.900989643607863</c:v>
                </c:pt>
                <c:pt idx="14">
                  <c:v>6.9020277196398636</c:v>
                </c:pt>
                <c:pt idx="15">
                  <c:v>6.9030657956718642</c:v>
                </c:pt>
                <c:pt idx="16">
                  <c:v>6.9041038717038639</c:v>
                </c:pt>
                <c:pt idx="17">
                  <c:v>6.9051419477358635</c:v>
                </c:pt>
                <c:pt idx="18">
                  <c:v>6.9061800237678632</c:v>
                </c:pt>
                <c:pt idx="19">
                  <c:v>6.9072180997998638</c:v>
                </c:pt>
                <c:pt idx="20">
                  <c:v>6.9082561758318644</c:v>
                </c:pt>
                <c:pt idx="21">
                  <c:v>6.9092942518638631</c:v>
                </c:pt>
                <c:pt idx="22">
                  <c:v>6.9103323278958646</c:v>
                </c:pt>
                <c:pt idx="23">
                  <c:v>6.9113704039278643</c:v>
                </c:pt>
                <c:pt idx="24">
                  <c:v>6.9124084799598631</c:v>
                </c:pt>
                <c:pt idx="25">
                  <c:v>6.9134465559918636</c:v>
                </c:pt>
                <c:pt idx="26">
                  <c:v>6.9144846320238624</c:v>
                </c:pt>
                <c:pt idx="27">
                  <c:v>6.9155227080558639</c:v>
                </c:pt>
                <c:pt idx="28">
                  <c:v>6.9165607840878636</c:v>
                </c:pt>
                <c:pt idx="29">
                  <c:v>6.9175988601198632</c:v>
                </c:pt>
                <c:pt idx="30">
                  <c:v>6.9186369361518638</c:v>
                </c:pt>
                <c:pt idx="31">
                  <c:v>6.9196750121838635</c:v>
                </c:pt>
                <c:pt idx="32">
                  <c:v>6.9207130882158632</c:v>
                </c:pt>
                <c:pt idx="33">
                  <c:v>6.9217511642478646</c:v>
                </c:pt>
                <c:pt idx="34">
                  <c:v>6.9227892402798625</c:v>
                </c:pt>
                <c:pt idx="35">
                  <c:v>6.923827316311864</c:v>
                </c:pt>
                <c:pt idx="36">
                  <c:v>6.9248653923438637</c:v>
                </c:pt>
                <c:pt idx="37">
                  <c:v>6.9259034683758642</c:v>
                </c:pt>
                <c:pt idx="38">
                  <c:v>6.9269415444078639</c:v>
                </c:pt>
                <c:pt idx="39">
                  <c:v>6.9279796204398636</c:v>
                </c:pt>
                <c:pt idx="40">
                  <c:v>6.9290176964718633</c:v>
                </c:pt>
                <c:pt idx="41">
                  <c:v>6.9300557725038638</c:v>
                </c:pt>
                <c:pt idx="42">
                  <c:v>6.9310938485358635</c:v>
                </c:pt>
                <c:pt idx="43">
                  <c:v>6.9321319245678632</c:v>
                </c:pt>
                <c:pt idx="44">
                  <c:v>6.9331700005998647</c:v>
                </c:pt>
                <c:pt idx="45">
                  <c:v>6.9342080766318626</c:v>
                </c:pt>
                <c:pt idx="46">
                  <c:v>6.935246152663864</c:v>
                </c:pt>
                <c:pt idx="47">
                  <c:v>6.9362842286958628</c:v>
                </c:pt>
                <c:pt idx="48">
                  <c:v>6.9373223047278643</c:v>
                </c:pt>
                <c:pt idx="49">
                  <c:v>6.9383603807598639</c:v>
                </c:pt>
                <c:pt idx="50">
                  <c:v>6.9393984567918636</c:v>
                </c:pt>
                <c:pt idx="51">
                  <c:v>6.9404365328238633</c:v>
                </c:pt>
                <c:pt idx="52">
                  <c:v>6.9414746088558639</c:v>
                </c:pt>
                <c:pt idx="53">
                  <c:v>6.9425126848878635</c:v>
                </c:pt>
                <c:pt idx="54">
                  <c:v>6.943550760919865</c:v>
                </c:pt>
                <c:pt idx="55">
                  <c:v>6.9445888369518629</c:v>
                </c:pt>
                <c:pt idx="56">
                  <c:v>6.9456269129838626</c:v>
                </c:pt>
                <c:pt idx="57">
                  <c:v>6.946664989015864</c:v>
                </c:pt>
                <c:pt idx="58">
                  <c:v>6.9477030650478628</c:v>
                </c:pt>
                <c:pt idx="59">
                  <c:v>6.9487411410798643</c:v>
                </c:pt>
                <c:pt idx="60" formatCode="0.000000">
                  <c:v>6.9497792171118622</c:v>
                </c:pt>
                <c:pt idx="61">
                  <c:v>6.9508172931438637</c:v>
                </c:pt>
                <c:pt idx="62">
                  <c:v>6.9518553691758633</c:v>
                </c:pt>
                <c:pt idx="63">
                  <c:v>6.9528934452078639</c:v>
                </c:pt>
                <c:pt idx="64">
                  <c:v>6.9539315212398636</c:v>
                </c:pt>
                <c:pt idx="65">
                  <c:v>6.954969597271865</c:v>
                </c:pt>
                <c:pt idx="66">
                  <c:v>6.9560076733038629</c:v>
                </c:pt>
                <c:pt idx="67">
                  <c:v>6.9570457493358644</c:v>
                </c:pt>
                <c:pt idx="68">
                  <c:v>6.9580838253678632</c:v>
                </c:pt>
                <c:pt idx="69">
                  <c:v>6.9591219013998646</c:v>
                </c:pt>
                <c:pt idx="70">
                  <c:v>6.9601599774318643</c:v>
                </c:pt>
                <c:pt idx="71">
                  <c:v>6.961198053463864</c:v>
                </c:pt>
                <c:pt idx="72">
                  <c:v>6.9622361294958637</c:v>
                </c:pt>
                <c:pt idx="73">
                  <c:v>6.9632742055278625</c:v>
                </c:pt>
                <c:pt idx="74">
                  <c:v>6.9643122815598639</c:v>
                </c:pt>
                <c:pt idx="75">
                  <c:v>6.9653503575918636</c:v>
                </c:pt>
                <c:pt idx="76">
                  <c:v>6.9663884336238633</c:v>
                </c:pt>
                <c:pt idx="77">
                  <c:v>6.967426509655863</c:v>
                </c:pt>
                <c:pt idx="78">
                  <c:v>6.9684645856878644</c:v>
                </c:pt>
                <c:pt idx="79">
                  <c:v>6.9695026617198632</c:v>
                </c:pt>
                <c:pt idx="80">
                  <c:v>6.9705407377518647</c:v>
                </c:pt>
                <c:pt idx="81">
                  <c:v>6.9715788137838626</c:v>
                </c:pt>
                <c:pt idx="82">
                  <c:v>6.972616889815864</c:v>
                </c:pt>
                <c:pt idx="83">
                  <c:v>6.9736549658478637</c:v>
                </c:pt>
                <c:pt idx="84">
                  <c:v>6.9746930418798634</c:v>
                </c:pt>
                <c:pt idx="85">
                  <c:v>6.975731117911864</c:v>
                </c:pt>
                <c:pt idx="86">
                  <c:v>6.9767691939438636</c:v>
                </c:pt>
                <c:pt idx="87">
                  <c:v>6.9778072699758633</c:v>
                </c:pt>
                <c:pt idx="88">
                  <c:v>6.9788453460078648</c:v>
                </c:pt>
                <c:pt idx="89">
                  <c:v>6.9798834220398636</c:v>
                </c:pt>
                <c:pt idx="90">
                  <c:v>6.9809214980718632</c:v>
                </c:pt>
                <c:pt idx="91">
                  <c:v>6.9819595741038647</c:v>
                </c:pt>
                <c:pt idx="92">
                  <c:v>6.9829976501358626</c:v>
                </c:pt>
                <c:pt idx="93">
                  <c:v>6.9840357261678641</c:v>
                </c:pt>
                <c:pt idx="94">
                  <c:v>6.9850738021998628</c:v>
                </c:pt>
                <c:pt idx="95">
                  <c:v>6.9861118782318634</c:v>
                </c:pt>
                <c:pt idx="96">
                  <c:v>6.9871499542638622</c:v>
                </c:pt>
                <c:pt idx="97">
                  <c:v>6.9881880302958637</c:v>
                </c:pt>
                <c:pt idx="98">
                  <c:v>6.9892261063278633</c:v>
                </c:pt>
                <c:pt idx="99">
                  <c:v>6.990264182359863</c:v>
                </c:pt>
                <c:pt idx="100">
                  <c:v>6.9913022583918636</c:v>
                </c:pt>
                <c:pt idx="101">
                  <c:v>6.9923403344238642</c:v>
                </c:pt>
                <c:pt idx="102">
                  <c:v>6.9933784104558629</c:v>
                </c:pt>
                <c:pt idx="103">
                  <c:v>6.9944164864878644</c:v>
                </c:pt>
                <c:pt idx="104">
                  <c:v>6.9954545625198623</c:v>
                </c:pt>
                <c:pt idx="105">
                  <c:v>6.9964926385518638</c:v>
                </c:pt>
                <c:pt idx="106">
                  <c:v>6.9975307145838634</c:v>
                </c:pt>
                <c:pt idx="107">
                  <c:v>6.9985687906158622</c:v>
                </c:pt>
                <c:pt idx="108">
                  <c:v>6.9996068666478637</c:v>
                </c:pt>
                <c:pt idx="109">
                  <c:v>7.0006449426798625</c:v>
                </c:pt>
                <c:pt idx="110">
                  <c:v>7.001683018711863</c:v>
                </c:pt>
                <c:pt idx="111">
                  <c:v>7.0027210947438636</c:v>
                </c:pt>
                <c:pt idx="112">
                  <c:v>7.0037591707758633</c:v>
                </c:pt>
                <c:pt idx="113">
                  <c:v>7.004797246807863</c:v>
                </c:pt>
                <c:pt idx="114">
                  <c:v>7.0058353228398644</c:v>
                </c:pt>
                <c:pt idx="115">
                  <c:v>7.0068733988718623</c:v>
                </c:pt>
                <c:pt idx="116">
                  <c:v>7.0079114749038638</c:v>
                </c:pt>
                <c:pt idx="117">
                  <c:v>7.0089495509358626</c:v>
                </c:pt>
                <c:pt idx="118">
                  <c:v>7.009987626967864</c:v>
                </c:pt>
                <c:pt idx="119">
                  <c:v>7.0110257029998637</c:v>
                </c:pt>
                <c:pt idx="120">
                  <c:v>7.0120637790318634</c:v>
                </c:pt>
                <c:pt idx="121">
                  <c:v>7.0131018550638631</c:v>
                </c:pt>
              </c:numCache>
            </c:numRef>
          </c:yVal>
          <c:smooth val="1"/>
          <c:extLst>
            <c:ext xmlns:c16="http://schemas.microsoft.com/office/drawing/2014/chart" uri="{C3380CC4-5D6E-409C-BE32-E72D297353CC}">
              <c16:uniqueId val="{00000002-23F1-4A88-BF63-2F76023D5B01}"/>
            </c:ext>
          </c:extLst>
        </c:ser>
        <c:ser>
          <c:idx val="3"/>
          <c:order val="3"/>
          <c:tx>
            <c:v>Zeolite</c:v>
          </c:tx>
          <c:spPr>
            <a:ln w="25400" cap="rnd">
              <a:noFill/>
              <a:round/>
            </a:ln>
            <a:effectLst/>
          </c:spPr>
          <c:marker>
            <c:symbol val="plus"/>
            <c:size val="3"/>
            <c:spPr>
              <a:noFill/>
              <a:ln w="9525">
                <a:solidFill>
                  <a:srgbClr val="00B0F0"/>
                </a:solidFill>
              </a:ln>
              <a:effectLst/>
            </c:spPr>
          </c:marker>
          <c:xVal>
            <c:numRef>
              <c:f>'MR 400 onb st VACUUM'!$B$321:$B$442</c:f>
              <c:numCache>
                <c:formatCode>0.00%</c:formatCode>
                <c:ptCount val="122"/>
                <c:pt idx="0" formatCode="0%">
                  <c:v>-0.3</c:v>
                </c:pt>
                <c:pt idx="1">
                  <c:v>-0.29499999999999998</c:v>
                </c:pt>
                <c:pt idx="2">
                  <c:v>-0.28999999999999998</c:v>
                </c:pt>
                <c:pt idx="3">
                  <c:v>-0.28499999999999998</c:v>
                </c:pt>
                <c:pt idx="4">
                  <c:v>-0.27999999999999997</c:v>
                </c:pt>
                <c:pt idx="5">
                  <c:v>-0.27499999999999997</c:v>
                </c:pt>
                <c:pt idx="6">
                  <c:v>-0.26999999999999996</c:v>
                </c:pt>
                <c:pt idx="7">
                  <c:v>-0.26499999999999996</c:v>
                </c:pt>
                <c:pt idx="8">
                  <c:v>-0.25999999999999995</c:v>
                </c:pt>
                <c:pt idx="9">
                  <c:v>-0.25499999999999995</c:v>
                </c:pt>
                <c:pt idx="10">
                  <c:v>-0.24999999999999994</c:v>
                </c:pt>
                <c:pt idx="11">
                  <c:v>-0.24499999999999994</c:v>
                </c:pt>
                <c:pt idx="12">
                  <c:v>-0.23999999999999994</c:v>
                </c:pt>
                <c:pt idx="13">
                  <c:v>-0.23499999999999993</c:v>
                </c:pt>
                <c:pt idx="14">
                  <c:v>-0.22999999999999993</c:v>
                </c:pt>
                <c:pt idx="15">
                  <c:v>-0.22499999999999992</c:v>
                </c:pt>
                <c:pt idx="16">
                  <c:v>-0.21999999999999992</c:v>
                </c:pt>
                <c:pt idx="17">
                  <c:v>-0.21499999999999991</c:v>
                </c:pt>
                <c:pt idx="18">
                  <c:v>-0.20999999999999991</c:v>
                </c:pt>
                <c:pt idx="19">
                  <c:v>-0.2049999999999999</c:v>
                </c:pt>
                <c:pt idx="20">
                  <c:v>-0.1999999999999999</c:v>
                </c:pt>
                <c:pt idx="21">
                  <c:v>-0.1949999999999999</c:v>
                </c:pt>
                <c:pt idx="22">
                  <c:v>-0.18999999999999989</c:v>
                </c:pt>
                <c:pt idx="23">
                  <c:v>-0.18499999999999989</c:v>
                </c:pt>
                <c:pt idx="24">
                  <c:v>-0.17999999999999988</c:v>
                </c:pt>
                <c:pt idx="25">
                  <c:v>-0.17499999999999988</c:v>
                </c:pt>
                <c:pt idx="26">
                  <c:v>-0.16999999999999987</c:v>
                </c:pt>
                <c:pt idx="27">
                  <c:v>-0.16499999999999987</c:v>
                </c:pt>
                <c:pt idx="28">
                  <c:v>-0.15999999999999986</c:v>
                </c:pt>
                <c:pt idx="29">
                  <c:v>-0.15499999999999986</c:v>
                </c:pt>
                <c:pt idx="30">
                  <c:v>-0.14999999999999986</c:v>
                </c:pt>
                <c:pt idx="31">
                  <c:v>-0.14499999999999985</c:v>
                </c:pt>
                <c:pt idx="32">
                  <c:v>-0.13999999999999985</c:v>
                </c:pt>
                <c:pt idx="33">
                  <c:v>-0.13499999999999984</c:v>
                </c:pt>
                <c:pt idx="34">
                  <c:v>-0.12999999999999984</c:v>
                </c:pt>
                <c:pt idx="35">
                  <c:v>-0.12499999999999983</c:v>
                </c:pt>
                <c:pt idx="36">
                  <c:v>-0.11999999999999983</c:v>
                </c:pt>
                <c:pt idx="37">
                  <c:v>-0.11499999999999982</c:v>
                </c:pt>
                <c:pt idx="38">
                  <c:v>-0.10999999999999982</c:v>
                </c:pt>
                <c:pt idx="39">
                  <c:v>-0.10499999999999982</c:v>
                </c:pt>
                <c:pt idx="40">
                  <c:v>-9.9999999999999811E-2</c:v>
                </c:pt>
                <c:pt idx="41">
                  <c:v>-9.4999999999999807E-2</c:v>
                </c:pt>
                <c:pt idx="42">
                  <c:v>-8.9999999999999802E-2</c:v>
                </c:pt>
                <c:pt idx="43">
                  <c:v>-8.4999999999999798E-2</c:v>
                </c:pt>
                <c:pt idx="44">
                  <c:v>-7.9999999999999793E-2</c:v>
                </c:pt>
                <c:pt idx="45">
                  <c:v>-7.4999999999999789E-2</c:v>
                </c:pt>
                <c:pt idx="46">
                  <c:v>-6.9999999999999785E-2</c:v>
                </c:pt>
                <c:pt idx="47">
                  <c:v>-6.499999999999978E-2</c:v>
                </c:pt>
                <c:pt idx="48">
                  <c:v>-5.9999999999999783E-2</c:v>
                </c:pt>
                <c:pt idx="49">
                  <c:v>-5.4999999999999785E-2</c:v>
                </c:pt>
                <c:pt idx="50">
                  <c:v>-4.9999999999999788E-2</c:v>
                </c:pt>
                <c:pt idx="51">
                  <c:v>-4.499999999999979E-2</c:v>
                </c:pt>
                <c:pt idx="52">
                  <c:v>-3.9999999999999793E-2</c:v>
                </c:pt>
                <c:pt idx="53">
                  <c:v>-3.4999999999999795E-2</c:v>
                </c:pt>
                <c:pt idx="54">
                  <c:v>-2.9999999999999794E-2</c:v>
                </c:pt>
                <c:pt idx="55">
                  <c:v>-2.4999999999999793E-2</c:v>
                </c:pt>
                <c:pt idx="56">
                  <c:v>-1.9999999999999792E-2</c:v>
                </c:pt>
                <c:pt idx="57">
                  <c:v>-1.4999999999999791E-2</c:v>
                </c:pt>
                <c:pt idx="58">
                  <c:v>-9.9999999999997903E-3</c:v>
                </c:pt>
                <c:pt idx="59">
                  <c:v>-4.9999999999997902E-3</c:v>
                </c:pt>
                <c:pt idx="60">
                  <c:v>2.0990154059319366E-16</c:v>
                </c:pt>
                <c:pt idx="61">
                  <c:v>5.00000000000021E-3</c:v>
                </c:pt>
                <c:pt idx="62">
                  <c:v>1.000000000000021E-2</c:v>
                </c:pt>
                <c:pt idx="63">
                  <c:v>1.5000000000000211E-2</c:v>
                </c:pt>
                <c:pt idx="64">
                  <c:v>2.0000000000000212E-2</c:v>
                </c:pt>
                <c:pt idx="65">
                  <c:v>2.5000000000000213E-2</c:v>
                </c:pt>
                <c:pt idx="66">
                  <c:v>3.0000000000000214E-2</c:v>
                </c:pt>
                <c:pt idx="67">
                  <c:v>3.5000000000000211E-2</c:v>
                </c:pt>
                <c:pt idx="68">
                  <c:v>4.0000000000000209E-2</c:v>
                </c:pt>
                <c:pt idx="69">
                  <c:v>4.5000000000000207E-2</c:v>
                </c:pt>
                <c:pt idx="70">
                  <c:v>5.0000000000000204E-2</c:v>
                </c:pt>
                <c:pt idx="71">
                  <c:v>5.5000000000000202E-2</c:v>
                </c:pt>
                <c:pt idx="72">
                  <c:v>6.0000000000000199E-2</c:v>
                </c:pt>
                <c:pt idx="73">
                  <c:v>6.5000000000000197E-2</c:v>
                </c:pt>
                <c:pt idx="74">
                  <c:v>7.0000000000000201E-2</c:v>
                </c:pt>
                <c:pt idx="75">
                  <c:v>7.5000000000000205E-2</c:v>
                </c:pt>
                <c:pt idx="76">
                  <c:v>8.000000000000021E-2</c:v>
                </c:pt>
                <c:pt idx="77">
                  <c:v>8.5000000000000214E-2</c:v>
                </c:pt>
                <c:pt idx="78">
                  <c:v>9.0000000000000219E-2</c:v>
                </c:pt>
                <c:pt idx="79">
                  <c:v>9.5000000000000223E-2</c:v>
                </c:pt>
                <c:pt idx="80">
                  <c:v>0.10000000000000023</c:v>
                </c:pt>
                <c:pt idx="81">
                  <c:v>0.10500000000000023</c:v>
                </c:pt>
                <c:pt idx="82">
                  <c:v>0.11000000000000024</c:v>
                </c:pt>
                <c:pt idx="83">
                  <c:v>0.11500000000000024</c:v>
                </c:pt>
                <c:pt idx="84">
                  <c:v>0.12000000000000025</c:v>
                </c:pt>
                <c:pt idx="85">
                  <c:v>0.12500000000000025</c:v>
                </c:pt>
                <c:pt idx="86">
                  <c:v>0.13000000000000025</c:v>
                </c:pt>
                <c:pt idx="87">
                  <c:v>0.13500000000000026</c:v>
                </c:pt>
                <c:pt idx="88">
                  <c:v>0.14000000000000026</c:v>
                </c:pt>
                <c:pt idx="89">
                  <c:v>0.14500000000000027</c:v>
                </c:pt>
                <c:pt idx="90">
                  <c:v>0.15000000000000027</c:v>
                </c:pt>
                <c:pt idx="91">
                  <c:v>0.15500000000000028</c:v>
                </c:pt>
                <c:pt idx="92">
                  <c:v>0.16000000000000028</c:v>
                </c:pt>
                <c:pt idx="93">
                  <c:v>0.16500000000000029</c:v>
                </c:pt>
                <c:pt idx="94">
                  <c:v>0.17000000000000029</c:v>
                </c:pt>
                <c:pt idx="95">
                  <c:v>0.17500000000000029</c:v>
                </c:pt>
                <c:pt idx="96">
                  <c:v>0.1800000000000003</c:v>
                </c:pt>
                <c:pt idx="97">
                  <c:v>0.1850000000000003</c:v>
                </c:pt>
                <c:pt idx="98">
                  <c:v>0.19000000000000031</c:v>
                </c:pt>
                <c:pt idx="99">
                  <c:v>0.19500000000000031</c:v>
                </c:pt>
                <c:pt idx="100">
                  <c:v>0.20000000000000032</c:v>
                </c:pt>
                <c:pt idx="101">
                  <c:v>0.20500000000000032</c:v>
                </c:pt>
                <c:pt idx="102">
                  <c:v>0.21000000000000033</c:v>
                </c:pt>
                <c:pt idx="103">
                  <c:v>0.21500000000000033</c:v>
                </c:pt>
                <c:pt idx="104">
                  <c:v>0.22000000000000033</c:v>
                </c:pt>
                <c:pt idx="105">
                  <c:v>0.22500000000000034</c:v>
                </c:pt>
                <c:pt idx="106">
                  <c:v>0.23000000000000034</c:v>
                </c:pt>
                <c:pt idx="107">
                  <c:v>0.23500000000000035</c:v>
                </c:pt>
                <c:pt idx="108">
                  <c:v>0.24000000000000035</c:v>
                </c:pt>
                <c:pt idx="109">
                  <c:v>0.24500000000000036</c:v>
                </c:pt>
                <c:pt idx="110">
                  <c:v>0.25000000000000033</c:v>
                </c:pt>
                <c:pt idx="111">
                  <c:v>0.25500000000000034</c:v>
                </c:pt>
                <c:pt idx="112">
                  <c:v>0.26000000000000034</c:v>
                </c:pt>
                <c:pt idx="113">
                  <c:v>0.26500000000000035</c:v>
                </c:pt>
                <c:pt idx="114">
                  <c:v>0.27000000000000035</c:v>
                </c:pt>
                <c:pt idx="115">
                  <c:v>0.27500000000000036</c:v>
                </c:pt>
                <c:pt idx="116">
                  <c:v>0.28000000000000036</c:v>
                </c:pt>
                <c:pt idx="117">
                  <c:v>0.28500000000000036</c:v>
                </c:pt>
                <c:pt idx="118">
                  <c:v>0.29000000000000037</c:v>
                </c:pt>
                <c:pt idx="119">
                  <c:v>0.29500000000000037</c:v>
                </c:pt>
                <c:pt idx="120">
                  <c:v>0.30000000000000038</c:v>
                </c:pt>
                <c:pt idx="121">
                  <c:v>0.30500000000000038</c:v>
                </c:pt>
              </c:numCache>
            </c:numRef>
          </c:xVal>
          <c:yVal>
            <c:numRef>
              <c:f>'MR 400 onb st VACUUM'!$N$321:$N$442</c:f>
              <c:numCache>
                <c:formatCode>0.00</c:formatCode>
                <c:ptCount val="122"/>
                <c:pt idx="0">
                  <c:v>6.9497353117929039</c:v>
                </c:pt>
                <c:pt idx="1">
                  <c:v>6.9497360435482198</c:v>
                </c:pt>
                <c:pt idx="2">
                  <c:v>6.9497367753035357</c:v>
                </c:pt>
                <c:pt idx="3">
                  <c:v>6.9497375070588534</c:v>
                </c:pt>
                <c:pt idx="4">
                  <c:v>6.9497382388141675</c:v>
                </c:pt>
                <c:pt idx="5">
                  <c:v>6.9497389705694852</c:v>
                </c:pt>
                <c:pt idx="6">
                  <c:v>6.9497397023247993</c:v>
                </c:pt>
                <c:pt idx="7">
                  <c:v>6.9497404340801161</c:v>
                </c:pt>
                <c:pt idx="8">
                  <c:v>6.949741165835432</c:v>
                </c:pt>
                <c:pt idx="9">
                  <c:v>6.9497418975907479</c:v>
                </c:pt>
                <c:pt idx="10">
                  <c:v>6.9497426293460647</c:v>
                </c:pt>
                <c:pt idx="11">
                  <c:v>6.9497433611013797</c:v>
                </c:pt>
                <c:pt idx="12">
                  <c:v>6.9497440928566965</c:v>
                </c:pt>
                <c:pt idx="13">
                  <c:v>6.9497448246120115</c:v>
                </c:pt>
                <c:pt idx="14">
                  <c:v>6.9497455563673292</c:v>
                </c:pt>
                <c:pt idx="15">
                  <c:v>6.9497462881226433</c:v>
                </c:pt>
                <c:pt idx="16">
                  <c:v>6.949747019877961</c:v>
                </c:pt>
                <c:pt idx="17">
                  <c:v>6.9497477516332768</c:v>
                </c:pt>
                <c:pt idx="18">
                  <c:v>6.949748483388591</c:v>
                </c:pt>
                <c:pt idx="19">
                  <c:v>6.9497492151439086</c:v>
                </c:pt>
                <c:pt idx="20">
                  <c:v>6.9497499468992228</c:v>
                </c:pt>
                <c:pt idx="21">
                  <c:v>6.9497506786545404</c:v>
                </c:pt>
                <c:pt idx="22">
                  <c:v>6.9497514104098563</c:v>
                </c:pt>
                <c:pt idx="23">
                  <c:v>6.9497521421651722</c:v>
                </c:pt>
                <c:pt idx="24">
                  <c:v>6.9497528739204881</c:v>
                </c:pt>
                <c:pt idx="25">
                  <c:v>6.949753605675804</c:v>
                </c:pt>
                <c:pt idx="26">
                  <c:v>6.9497543374311199</c:v>
                </c:pt>
                <c:pt idx="27">
                  <c:v>6.9497550691864349</c:v>
                </c:pt>
                <c:pt idx="28">
                  <c:v>6.9497558009417517</c:v>
                </c:pt>
                <c:pt idx="29">
                  <c:v>6.9497565326970676</c:v>
                </c:pt>
                <c:pt idx="30">
                  <c:v>6.9497572644523844</c:v>
                </c:pt>
                <c:pt idx="31">
                  <c:v>6.9497579962077003</c:v>
                </c:pt>
                <c:pt idx="32">
                  <c:v>6.9497587279630162</c:v>
                </c:pt>
                <c:pt idx="33">
                  <c:v>6.9497594597183321</c:v>
                </c:pt>
                <c:pt idx="34">
                  <c:v>6.949760191473648</c:v>
                </c:pt>
                <c:pt idx="35">
                  <c:v>6.9497609232289639</c:v>
                </c:pt>
                <c:pt idx="36">
                  <c:v>6.9497616549842798</c:v>
                </c:pt>
                <c:pt idx="37">
                  <c:v>6.9497623867395957</c:v>
                </c:pt>
                <c:pt idx="38">
                  <c:v>6.9497631184949116</c:v>
                </c:pt>
                <c:pt idx="39">
                  <c:v>6.9497638502502275</c:v>
                </c:pt>
                <c:pt idx="40">
                  <c:v>6.9497645820055434</c:v>
                </c:pt>
                <c:pt idx="41">
                  <c:v>6.9497653137608593</c:v>
                </c:pt>
                <c:pt idx="42">
                  <c:v>6.9497660455161752</c:v>
                </c:pt>
                <c:pt idx="43">
                  <c:v>6.9497667772714928</c:v>
                </c:pt>
                <c:pt idx="44">
                  <c:v>6.949767509026807</c:v>
                </c:pt>
                <c:pt idx="45">
                  <c:v>6.9497682407821229</c:v>
                </c:pt>
                <c:pt idx="46">
                  <c:v>6.9497689725374387</c:v>
                </c:pt>
                <c:pt idx="47">
                  <c:v>6.9497697042927555</c:v>
                </c:pt>
                <c:pt idx="48">
                  <c:v>6.9497704360480714</c:v>
                </c:pt>
                <c:pt idx="49">
                  <c:v>6.9497711678033873</c:v>
                </c:pt>
                <c:pt idx="50">
                  <c:v>6.9497718995587041</c:v>
                </c:pt>
                <c:pt idx="51">
                  <c:v>6.9497726313140191</c:v>
                </c:pt>
                <c:pt idx="52">
                  <c:v>6.9497733630693359</c:v>
                </c:pt>
                <c:pt idx="53">
                  <c:v>6.9497740948246509</c:v>
                </c:pt>
                <c:pt idx="54">
                  <c:v>6.9497748265799686</c:v>
                </c:pt>
                <c:pt idx="55">
                  <c:v>6.9497755583352845</c:v>
                </c:pt>
                <c:pt idx="56">
                  <c:v>6.9497762900905986</c:v>
                </c:pt>
                <c:pt idx="57">
                  <c:v>6.9497770218459163</c:v>
                </c:pt>
                <c:pt idx="58">
                  <c:v>6.9497777536012304</c:v>
                </c:pt>
                <c:pt idx="59">
                  <c:v>6.9497784853565481</c:v>
                </c:pt>
                <c:pt idx="60" formatCode="0.000000">
                  <c:v>6.9497792171118622</c:v>
                </c:pt>
                <c:pt idx="61">
                  <c:v>6.9497799488671799</c:v>
                </c:pt>
                <c:pt idx="62">
                  <c:v>6.9497806806224958</c:v>
                </c:pt>
                <c:pt idx="63">
                  <c:v>6.9497814123778117</c:v>
                </c:pt>
                <c:pt idx="64">
                  <c:v>6.9497821441331276</c:v>
                </c:pt>
                <c:pt idx="65">
                  <c:v>6.9497828758884426</c:v>
                </c:pt>
                <c:pt idx="66">
                  <c:v>6.9497836076437594</c:v>
                </c:pt>
                <c:pt idx="67">
                  <c:v>6.9497843393990744</c:v>
                </c:pt>
                <c:pt idx="68">
                  <c:v>6.9497850711543911</c:v>
                </c:pt>
                <c:pt idx="69">
                  <c:v>6.949785802909707</c:v>
                </c:pt>
                <c:pt idx="70">
                  <c:v>6.9497865346650238</c:v>
                </c:pt>
                <c:pt idx="71">
                  <c:v>6.9497872664203397</c:v>
                </c:pt>
                <c:pt idx="72">
                  <c:v>6.9497879981756556</c:v>
                </c:pt>
                <c:pt idx="73">
                  <c:v>6.9497887299309715</c:v>
                </c:pt>
                <c:pt idx="74">
                  <c:v>6.9497894616862856</c:v>
                </c:pt>
                <c:pt idx="75">
                  <c:v>6.9497901934416033</c:v>
                </c:pt>
                <c:pt idx="76">
                  <c:v>6.9497909251969192</c:v>
                </c:pt>
                <c:pt idx="77">
                  <c:v>6.9497916569522351</c:v>
                </c:pt>
                <c:pt idx="78">
                  <c:v>6.949792388707551</c:v>
                </c:pt>
                <c:pt idx="79">
                  <c:v>6.9497931204628669</c:v>
                </c:pt>
                <c:pt idx="80">
                  <c:v>6.9497938522181828</c:v>
                </c:pt>
                <c:pt idx="81">
                  <c:v>6.9497945839734987</c:v>
                </c:pt>
                <c:pt idx="82">
                  <c:v>6.9497953157288146</c:v>
                </c:pt>
                <c:pt idx="83">
                  <c:v>6.9497960474841305</c:v>
                </c:pt>
                <c:pt idx="84">
                  <c:v>6.9497967792394464</c:v>
                </c:pt>
                <c:pt idx="85">
                  <c:v>6.9497975109947623</c:v>
                </c:pt>
                <c:pt idx="86">
                  <c:v>6.9497982427500791</c:v>
                </c:pt>
                <c:pt idx="87">
                  <c:v>6.949798974505395</c:v>
                </c:pt>
                <c:pt idx="88">
                  <c:v>6.9497997062607109</c:v>
                </c:pt>
                <c:pt idx="89">
                  <c:v>6.9498004380160268</c:v>
                </c:pt>
                <c:pt idx="90">
                  <c:v>6.9498011697713435</c:v>
                </c:pt>
                <c:pt idx="91">
                  <c:v>6.9498019015266586</c:v>
                </c:pt>
                <c:pt idx="92">
                  <c:v>6.9498026332819753</c:v>
                </c:pt>
                <c:pt idx="93">
                  <c:v>6.9498033650372903</c:v>
                </c:pt>
                <c:pt idx="94">
                  <c:v>6.9498040967926062</c:v>
                </c:pt>
                <c:pt idx="95">
                  <c:v>6.9498048285479239</c:v>
                </c:pt>
                <c:pt idx="96">
                  <c:v>6.949805560303238</c:v>
                </c:pt>
                <c:pt idx="97">
                  <c:v>6.9498062920585557</c:v>
                </c:pt>
                <c:pt idx="98">
                  <c:v>6.9498070238138698</c:v>
                </c:pt>
                <c:pt idx="99">
                  <c:v>6.9498077555691875</c:v>
                </c:pt>
                <c:pt idx="100">
                  <c:v>6.9498084873245016</c:v>
                </c:pt>
                <c:pt idx="101">
                  <c:v>6.9498092190798193</c:v>
                </c:pt>
                <c:pt idx="102">
                  <c:v>6.9498099508351352</c:v>
                </c:pt>
                <c:pt idx="103">
                  <c:v>6.9498106825904502</c:v>
                </c:pt>
                <c:pt idx="104">
                  <c:v>6.949811414345767</c:v>
                </c:pt>
                <c:pt idx="105">
                  <c:v>6.949812146101082</c:v>
                </c:pt>
                <c:pt idx="106">
                  <c:v>6.9498128778563988</c:v>
                </c:pt>
                <c:pt idx="107">
                  <c:v>6.9498136096117138</c:v>
                </c:pt>
                <c:pt idx="108">
                  <c:v>6.9498143413670306</c:v>
                </c:pt>
                <c:pt idx="109">
                  <c:v>6.9498150731223474</c:v>
                </c:pt>
                <c:pt idx="110">
                  <c:v>6.9498158048776633</c:v>
                </c:pt>
                <c:pt idx="111">
                  <c:v>6.9498165366329792</c:v>
                </c:pt>
                <c:pt idx="112">
                  <c:v>6.9498172683882933</c:v>
                </c:pt>
                <c:pt idx="113">
                  <c:v>6.949818000143611</c:v>
                </c:pt>
                <c:pt idx="114">
                  <c:v>6.9498187318989251</c:v>
                </c:pt>
                <c:pt idx="115">
                  <c:v>6.9498194636542427</c:v>
                </c:pt>
                <c:pt idx="116">
                  <c:v>6.9498201954095586</c:v>
                </c:pt>
                <c:pt idx="117">
                  <c:v>6.9498209271648745</c:v>
                </c:pt>
                <c:pt idx="118">
                  <c:v>6.9498216589201904</c:v>
                </c:pt>
                <c:pt idx="119">
                  <c:v>6.9498223906755063</c:v>
                </c:pt>
                <c:pt idx="120">
                  <c:v>6.9498231224308222</c:v>
                </c:pt>
                <c:pt idx="121">
                  <c:v>6.9498238541861372</c:v>
                </c:pt>
              </c:numCache>
            </c:numRef>
          </c:yVal>
          <c:smooth val="1"/>
          <c:extLst>
            <c:ext xmlns:c16="http://schemas.microsoft.com/office/drawing/2014/chart" uri="{C3380CC4-5D6E-409C-BE32-E72D297353CC}">
              <c16:uniqueId val="{00000003-23F1-4A88-BF63-2F76023D5B01}"/>
            </c:ext>
          </c:extLst>
        </c:ser>
        <c:ser>
          <c:idx val="2"/>
          <c:order val="4"/>
          <c:tx>
            <c:v>Catalyst</c:v>
          </c:tx>
          <c:spPr>
            <a:ln w="12700" cap="rnd">
              <a:noFill/>
              <a:round/>
            </a:ln>
            <a:effectLst/>
          </c:spPr>
          <c:marker>
            <c:symbol val="x"/>
            <c:size val="3"/>
            <c:spPr>
              <a:noFill/>
              <a:ln w="6350">
                <a:solidFill>
                  <a:srgbClr val="FFC000"/>
                </a:solidFill>
              </a:ln>
              <a:effectLst/>
            </c:spPr>
          </c:marker>
          <c:xVal>
            <c:numRef>
              <c:f>'MR 400 onb st VACUUM'!$B$321:$B$442</c:f>
              <c:numCache>
                <c:formatCode>0.00%</c:formatCode>
                <c:ptCount val="122"/>
                <c:pt idx="0" formatCode="0%">
                  <c:v>-0.3</c:v>
                </c:pt>
                <c:pt idx="1">
                  <c:v>-0.29499999999999998</c:v>
                </c:pt>
                <c:pt idx="2">
                  <c:v>-0.28999999999999998</c:v>
                </c:pt>
                <c:pt idx="3">
                  <c:v>-0.28499999999999998</c:v>
                </c:pt>
                <c:pt idx="4">
                  <c:v>-0.27999999999999997</c:v>
                </c:pt>
                <c:pt idx="5">
                  <c:v>-0.27499999999999997</c:v>
                </c:pt>
                <c:pt idx="6">
                  <c:v>-0.26999999999999996</c:v>
                </c:pt>
                <c:pt idx="7">
                  <c:v>-0.26499999999999996</c:v>
                </c:pt>
                <c:pt idx="8">
                  <c:v>-0.25999999999999995</c:v>
                </c:pt>
                <c:pt idx="9">
                  <c:v>-0.25499999999999995</c:v>
                </c:pt>
                <c:pt idx="10">
                  <c:v>-0.24999999999999994</c:v>
                </c:pt>
                <c:pt idx="11">
                  <c:v>-0.24499999999999994</c:v>
                </c:pt>
                <c:pt idx="12">
                  <c:v>-0.23999999999999994</c:v>
                </c:pt>
                <c:pt idx="13">
                  <c:v>-0.23499999999999993</c:v>
                </c:pt>
                <c:pt idx="14">
                  <c:v>-0.22999999999999993</c:v>
                </c:pt>
                <c:pt idx="15">
                  <c:v>-0.22499999999999992</c:v>
                </c:pt>
                <c:pt idx="16">
                  <c:v>-0.21999999999999992</c:v>
                </c:pt>
                <c:pt idx="17">
                  <c:v>-0.21499999999999991</c:v>
                </c:pt>
                <c:pt idx="18">
                  <c:v>-0.20999999999999991</c:v>
                </c:pt>
                <c:pt idx="19">
                  <c:v>-0.2049999999999999</c:v>
                </c:pt>
                <c:pt idx="20">
                  <c:v>-0.1999999999999999</c:v>
                </c:pt>
                <c:pt idx="21">
                  <c:v>-0.1949999999999999</c:v>
                </c:pt>
                <c:pt idx="22">
                  <c:v>-0.18999999999999989</c:v>
                </c:pt>
                <c:pt idx="23">
                  <c:v>-0.18499999999999989</c:v>
                </c:pt>
                <c:pt idx="24">
                  <c:v>-0.17999999999999988</c:v>
                </c:pt>
                <c:pt idx="25">
                  <c:v>-0.17499999999999988</c:v>
                </c:pt>
                <c:pt idx="26">
                  <c:v>-0.16999999999999987</c:v>
                </c:pt>
                <c:pt idx="27">
                  <c:v>-0.16499999999999987</c:v>
                </c:pt>
                <c:pt idx="28">
                  <c:v>-0.15999999999999986</c:v>
                </c:pt>
                <c:pt idx="29">
                  <c:v>-0.15499999999999986</c:v>
                </c:pt>
                <c:pt idx="30">
                  <c:v>-0.14999999999999986</c:v>
                </c:pt>
                <c:pt idx="31">
                  <c:v>-0.14499999999999985</c:v>
                </c:pt>
                <c:pt idx="32">
                  <c:v>-0.13999999999999985</c:v>
                </c:pt>
                <c:pt idx="33">
                  <c:v>-0.13499999999999984</c:v>
                </c:pt>
                <c:pt idx="34">
                  <c:v>-0.12999999999999984</c:v>
                </c:pt>
                <c:pt idx="35">
                  <c:v>-0.12499999999999983</c:v>
                </c:pt>
                <c:pt idx="36">
                  <c:v>-0.11999999999999983</c:v>
                </c:pt>
                <c:pt idx="37">
                  <c:v>-0.11499999999999982</c:v>
                </c:pt>
                <c:pt idx="38">
                  <c:v>-0.10999999999999982</c:v>
                </c:pt>
                <c:pt idx="39">
                  <c:v>-0.10499999999999982</c:v>
                </c:pt>
                <c:pt idx="40">
                  <c:v>-9.9999999999999811E-2</c:v>
                </c:pt>
                <c:pt idx="41">
                  <c:v>-9.4999999999999807E-2</c:v>
                </c:pt>
                <c:pt idx="42">
                  <c:v>-8.9999999999999802E-2</c:v>
                </c:pt>
                <c:pt idx="43">
                  <c:v>-8.4999999999999798E-2</c:v>
                </c:pt>
                <c:pt idx="44">
                  <c:v>-7.9999999999999793E-2</c:v>
                </c:pt>
                <c:pt idx="45">
                  <c:v>-7.4999999999999789E-2</c:v>
                </c:pt>
                <c:pt idx="46">
                  <c:v>-6.9999999999999785E-2</c:v>
                </c:pt>
                <c:pt idx="47">
                  <c:v>-6.499999999999978E-2</c:v>
                </c:pt>
                <c:pt idx="48">
                  <c:v>-5.9999999999999783E-2</c:v>
                </c:pt>
                <c:pt idx="49">
                  <c:v>-5.4999999999999785E-2</c:v>
                </c:pt>
                <c:pt idx="50">
                  <c:v>-4.9999999999999788E-2</c:v>
                </c:pt>
                <c:pt idx="51">
                  <c:v>-4.499999999999979E-2</c:v>
                </c:pt>
                <c:pt idx="52">
                  <c:v>-3.9999999999999793E-2</c:v>
                </c:pt>
                <c:pt idx="53">
                  <c:v>-3.4999999999999795E-2</c:v>
                </c:pt>
                <c:pt idx="54">
                  <c:v>-2.9999999999999794E-2</c:v>
                </c:pt>
                <c:pt idx="55">
                  <c:v>-2.4999999999999793E-2</c:v>
                </c:pt>
                <c:pt idx="56">
                  <c:v>-1.9999999999999792E-2</c:v>
                </c:pt>
                <c:pt idx="57">
                  <c:v>-1.4999999999999791E-2</c:v>
                </c:pt>
                <c:pt idx="58">
                  <c:v>-9.9999999999997903E-3</c:v>
                </c:pt>
                <c:pt idx="59">
                  <c:v>-4.9999999999997902E-3</c:v>
                </c:pt>
                <c:pt idx="60">
                  <c:v>2.0990154059319366E-16</c:v>
                </c:pt>
                <c:pt idx="61">
                  <c:v>5.00000000000021E-3</c:v>
                </c:pt>
                <c:pt idx="62">
                  <c:v>1.000000000000021E-2</c:v>
                </c:pt>
                <c:pt idx="63">
                  <c:v>1.5000000000000211E-2</c:v>
                </c:pt>
                <c:pt idx="64">
                  <c:v>2.0000000000000212E-2</c:v>
                </c:pt>
                <c:pt idx="65">
                  <c:v>2.5000000000000213E-2</c:v>
                </c:pt>
                <c:pt idx="66">
                  <c:v>3.0000000000000214E-2</c:v>
                </c:pt>
                <c:pt idx="67">
                  <c:v>3.5000000000000211E-2</c:v>
                </c:pt>
                <c:pt idx="68">
                  <c:v>4.0000000000000209E-2</c:v>
                </c:pt>
                <c:pt idx="69">
                  <c:v>4.5000000000000207E-2</c:v>
                </c:pt>
                <c:pt idx="70">
                  <c:v>5.0000000000000204E-2</c:v>
                </c:pt>
                <c:pt idx="71">
                  <c:v>5.5000000000000202E-2</c:v>
                </c:pt>
                <c:pt idx="72">
                  <c:v>6.0000000000000199E-2</c:v>
                </c:pt>
                <c:pt idx="73">
                  <c:v>6.5000000000000197E-2</c:v>
                </c:pt>
                <c:pt idx="74">
                  <c:v>7.0000000000000201E-2</c:v>
                </c:pt>
                <c:pt idx="75">
                  <c:v>7.5000000000000205E-2</c:v>
                </c:pt>
                <c:pt idx="76">
                  <c:v>8.000000000000021E-2</c:v>
                </c:pt>
                <c:pt idx="77">
                  <c:v>8.5000000000000214E-2</c:v>
                </c:pt>
                <c:pt idx="78">
                  <c:v>9.0000000000000219E-2</c:v>
                </c:pt>
                <c:pt idx="79">
                  <c:v>9.5000000000000223E-2</c:v>
                </c:pt>
                <c:pt idx="80">
                  <c:v>0.10000000000000023</c:v>
                </c:pt>
                <c:pt idx="81">
                  <c:v>0.10500000000000023</c:v>
                </c:pt>
                <c:pt idx="82">
                  <c:v>0.11000000000000024</c:v>
                </c:pt>
                <c:pt idx="83">
                  <c:v>0.11500000000000024</c:v>
                </c:pt>
                <c:pt idx="84">
                  <c:v>0.12000000000000025</c:v>
                </c:pt>
                <c:pt idx="85">
                  <c:v>0.12500000000000025</c:v>
                </c:pt>
                <c:pt idx="86">
                  <c:v>0.13000000000000025</c:v>
                </c:pt>
                <c:pt idx="87">
                  <c:v>0.13500000000000026</c:v>
                </c:pt>
                <c:pt idx="88">
                  <c:v>0.14000000000000026</c:v>
                </c:pt>
                <c:pt idx="89">
                  <c:v>0.14500000000000027</c:v>
                </c:pt>
                <c:pt idx="90">
                  <c:v>0.15000000000000027</c:v>
                </c:pt>
                <c:pt idx="91">
                  <c:v>0.15500000000000028</c:v>
                </c:pt>
                <c:pt idx="92">
                  <c:v>0.16000000000000028</c:v>
                </c:pt>
                <c:pt idx="93">
                  <c:v>0.16500000000000029</c:v>
                </c:pt>
                <c:pt idx="94">
                  <c:v>0.17000000000000029</c:v>
                </c:pt>
                <c:pt idx="95">
                  <c:v>0.17500000000000029</c:v>
                </c:pt>
                <c:pt idx="96">
                  <c:v>0.1800000000000003</c:v>
                </c:pt>
                <c:pt idx="97">
                  <c:v>0.1850000000000003</c:v>
                </c:pt>
                <c:pt idx="98">
                  <c:v>0.19000000000000031</c:v>
                </c:pt>
                <c:pt idx="99">
                  <c:v>0.19500000000000031</c:v>
                </c:pt>
                <c:pt idx="100">
                  <c:v>0.20000000000000032</c:v>
                </c:pt>
                <c:pt idx="101">
                  <c:v>0.20500000000000032</c:v>
                </c:pt>
                <c:pt idx="102">
                  <c:v>0.21000000000000033</c:v>
                </c:pt>
                <c:pt idx="103">
                  <c:v>0.21500000000000033</c:v>
                </c:pt>
                <c:pt idx="104">
                  <c:v>0.22000000000000033</c:v>
                </c:pt>
                <c:pt idx="105">
                  <c:v>0.22500000000000034</c:v>
                </c:pt>
                <c:pt idx="106">
                  <c:v>0.23000000000000034</c:v>
                </c:pt>
                <c:pt idx="107">
                  <c:v>0.23500000000000035</c:v>
                </c:pt>
                <c:pt idx="108">
                  <c:v>0.24000000000000035</c:v>
                </c:pt>
                <c:pt idx="109">
                  <c:v>0.24500000000000036</c:v>
                </c:pt>
                <c:pt idx="110">
                  <c:v>0.25000000000000033</c:v>
                </c:pt>
                <c:pt idx="111">
                  <c:v>0.25500000000000034</c:v>
                </c:pt>
                <c:pt idx="112">
                  <c:v>0.26000000000000034</c:v>
                </c:pt>
                <c:pt idx="113">
                  <c:v>0.26500000000000035</c:v>
                </c:pt>
                <c:pt idx="114">
                  <c:v>0.27000000000000035</c:v>
                </c:pt>
                <c:pt idx="115">
                  <c:v>0.27500000000000036</c:v>
                </c:pt>
                <c:pt idx="116">
                  <c:v>0.28000000000000036</c:v>
                </c:pt>
                <c:pt idx="117">
                  <c:v>0.28500000000000036</c:v>
                </c:pt>
                <c:pt idx="118">
                  <c:v>0.29000000000000037</c:v>
                </c:pt>
                <c:pt idx="119">
                  <c:v>0.29500000000000037</c:v>
                </c:pt>
                <c:pt idx="120">
                  <c:v>0.30000000000000038</c:v>
                </c:pt>
                <c:pt idx="121">
                  <c:v>0.30500000000000038</c:v>
                </c:pt>
              </c:numCache>
            </c:numRef>
          </c:xVal>
          <c:yVal>
            <c:numRef>
              <c:f>'MR 400 onb st VACUUM'!$K$321:$K$442</c:f>
              <c:numCache>
                <c:formatCode>0.00</c:formatCode>
                <c:ptCount val="122"/>
                <c:pt idx="0">
                  <c:v>6.9497210593158991</c:v>
                </c:pt>
                <c:pt idx="1">
                  <c:v>6.9497220286124977</c:v>
                </c:pt>
                <c:pt idx="2">
                  <c:v>6.9497229979090989</c:v>
                </c:pt>
                <c:pt idx="3">
                  <c:v>6.9497239672056965</c:v>
                </c:pt>
                <c:pt idx="4">
                  <c:v>6.9497249365022951</c:v>
                </c:pt>
                <c:pt idx="5">
                  <c:v>6.9497259057988963</c:v>
                </c:pt>
                <c:pt idx="6">
                  <c:v>6.9497268750954948</c:v>
                </c:pt>
                <c:pt idx="7">
                  <c:v>6.9497278443920942</c:v>
                </c:pt>
                <c:pt idx="8">
                  <c:v>6.9497288136886946</c:v>
                </c:pt>
                <c:pt idx="9">
                  <c:v>6.949729782985294</c:v>
                </c:pt>
                <c:pt idx="10">
                  <c:v>6.9497307522818916</c:v>
                </c:pt>
                <c:pt idx="11">
                  <c:v>6.9497317215784919</c:v>
                </c:pt>
                <c:pt idx="12">
                  <c:v>6.9497326908750914</c:v>
                </c:pt>
                <c:pt idx="13">
                  <c:v>6.9497336601716917</c:v>
                </c:pt>
                <c:pt idx="14">
                  <c:v>6.9497346294682902</c:v>
                </c:pt>
                <c:pt idx="15">
                  <c:v>6.9497355987648897</c:v>
                </c:pt>
                <c:pt idx="16">
                  <c:v>6.94973656806149</c:v>
                </c:pt>
                <c:pt idx="17">
                  <c:v>6.9497375373580876</c:v>
                </c:pt>
                <c:pt idx="18">
                  <c:v>6.9497385066546871</c:v>
                </c:pt>
                <c:pt idx="19">
                  <c:v>6.9497394759512874</c:v>
                </c:pt>
                <c:pt idx="20">
                  <c:v>6.9497404452478868</c:v>
                </c:pt>
                <c:pt idx="21">
                  <c:v>6.9497414145444862</c:v>
                </c:pt>
                <c:pt idx="22">
                  <c:v>6.9497423838410866</c:v>
                </c:pt>
                <c:pt idx="23">
                  <c:v>6.9497433531376851</c:v>
                </c:pt>
                <c:pt idx="24">
                  <c:v>6.9497443224342828</c:v>
                </c:pt>
                <c:pt idx="25">
                  <c:v>6.949745291730884</c:v>
                </c:pt>
                <c:pt idx="26">
                  <c:v>6.9497462610274825</c:v>
                </c:pt>
                <c:pt idx="27">
                  <c:v>6.9497472303240819</c:v>
                </c:pt>
                <c:pt idx="28">
                  <c:v>6.9497481996206822</c:v>
                </c:pt>
                <c:pt idx="29">
                  <c:v>6.9497491689172817</c:v>
                </c:pt>
                <c:pt idx="30">
                  <c:v>6.949750138213882</c:v>
                </c:pt>
                <c:pt idx="31">
                  <c:v>6.9497511075104796</c:v>
                </c:pt>
                <c:pt idx="32">
                  <c:v>6.9497520768070791</c:v>
                </c:pt>
                <c:pt idx="33">
                  <c:v>6.9497530461036794</c:v>
                </c:pt>
                <c:pt idx="34">
                  <c:v>6.9497540154002788</c:v>
                </c:pt>
                <c:pt idx="35">
                  <c:v>6.9497549846968774</c:v>
                </c:pt>
                <c:pt idx="36">
                  <c:v>6.9497559539934786</c:v>
                </c:pt>
                <c:pt idx="37">
                  <c:v>6.9497569232900771</c:v>
                </c:pt>
                <c:pt idx="38">
                  <c:v>6.9497578925866748</c:v>
                </c:pt>
                <c:pt idx="39">
                  <c:v>6.9497588618832751</c:v>
                </c:pt>
                <c:pt idx="40">
                  <c:v>6.9497598311798745</c:v>
                </c:pt>
                <c:pt idx="41">
                  <c:v>6.9497608004764739</c:v>
                </c:pt>
                <c:pt idx="42">
                  <c:v>6.9497617697730742</c:v>
                </c:pt>
                <c:pt idx="43">
                  <c:v>6.9497627390696737</c:v>
                </c:pt>
                <c:pt idx="44">
                  <c:v>6.9497637083662722</c:v>
                </c:pt>
                <c:pt idx="45">
                  <c:v>6.9497646776628716</c:v>
                </c:pt>
                <c:pt idx="46">
                  <c:v>6.9497656469594711</c:v>
                </c:pt>
                <c:pt idx="47">
                  <c:v>6.9497666162560696</c:v>
                </c:pt>
                <c:pt idx="48">
                  <c:v>6.9497675855526699</c:v>
                </c:pt>
                <c:pt idx="49">
                  <c:v>6.9497685548492694</c:v>
                </c:pt>
                <c:pt idx="50">
                  <c:v>6.9497695241458697</c:v>
                </c:pt>
                <c:pt idx="51">
                  <c:v>6.9497704934424691</c:v>
                </c:pt>
                <c:pt idx="52">
                  <c:v>6.9497714627390685</c:v>
                </c:pt>
                <c:pt idx="53">
                  <c:v>6.9497724320356671</c:v>
                </c:pt>
                <c:pt idx="54">
                  <c:v>6.9497734013322665</c:v>
                </c:pt>
                <c:pt idx="55">
                  <c:v>6.9497743706288659</c:v>
                </c:pt>
                <c:pt idx="56">
                  <c:v>6.9497753399254663</c:v>
                </c:pt>
                <c:pt idx="57">
                  <c:v>6.9497763092220648</c:v>
                </c:pt>
                <c:pt idx="58">
                  <c:v>6.9497772785186642</c:v>
                </c:pt>
                <c:pt idx="59">
                  <c:v>6.9497782478152645</c:v>
                </c:pt>
                <c:pt idx="60" formatCode="0.000000">
                  <c:v>6.9497792171118622</c:v>
                </c:pt>
                <c:pt idx="61" formatCode="0.000">
                  <c:v>6.9497801864084616</c:v>
                </c:pt>
                <c:pt idx="62">
                  <c:v>6.9497811557050619</c:v>
                </c:pt>
                <c:pt idx="63">
                  <c:v>6.9497821250016614</c:v>
                </c:pt>
                <c:pt idx="64">
                  <c:v>6.9497830942982608</c:v>
                </c:pt>
                <c:pt idx="65">
                  <c:v>6.9497840635948611</c:v>
                </c:pt>
                <c:pt idx="66">
                  <c:v>6.9497850328914597</c:v>
                </c:pt>
                <c:pt idx="67">
                  <c:v>6.9497860021880591</c:v>
                </c:pt>
                <c:pt idx="68">
                  <c:v>6.9497869714846585</c:v>
                </c:pt>
                <c:pt idx="69">
                  <c:v>6.9497879407812571</c:v>
                </c:pt>
                <c:pt idx="70">
                  <c:v>6.9497889100778583</c:v>
                </c:pt>
                <c:pt idx="71">
                  <c:v>6.9497898793744568</c:v>
                </c:pt>
                <c:pt idx="72">
                  <c:v>6.9497908486710562</c:v>
                </c:pt>
                <c:pt idx="73">
                  <c:v>6.9497918179676565</c:v>
                </c:pt>
                <c:pt idx="74">
                  <c:v>6.9497927872642542</c:v>
                </c:pt>
                <c:pt idx="75">
                  <c:v>6.9497937565608536</c:v>
                </c:pt>
                <c:pt idx="76">
                  <c:v>6.9497947258574539</c:v>
                </c:pt>
                <c:pt idx="77">
                  <c:v>6.9497956951540534</c:v>
                </c:pt>
                <c:pt idx="78">
                  <c:v>6.9497966644506519</c:v>
                </c:pt>
                <c:pt idx="79">
                  <c:v>6.9497976337472531</c:v>
                </c:pt>
                <c:pt idx="80">
                  <c:v>6.9497986030438517</c:v>
                </c:pt>
                <c:pt idx="81">
                  <c:v>6.9497995723404493</c:v>
                </c:pt>
                <c:pt idx="82">
                  <c:v>6.9498005416370496</c:v>
                </c:pt>
                <c:pt idx="83">
                  <c:v>6.9498015109336491</c:v>
                </c:pt>
                <c:pt idx="84">
                  <c:v>6.9498024802302485</c:v>
                </c:pt>
                <c:pt idx="85">
                  <c:v>6.9498034495268488</c:v>
                </c:pt>
                <c:pt idx="86">
                  <c:v>6.9498044188234482</c:v>
                </c:pt>
                <c:pt idx="87">
                  <c:v>6.9498053881200486</c:v>
                </c:pt>
                <c:pt idx="88">
                  <c:v>6.9498063574166462</c:v>
                </c:pt>
                <c:pt idx="89">
                  <c:v>6.9498073267132456</c:v>
                </c:pt>
                <c:pt idx="90">
                  <c:v>6.949808296009846</c:v>
                </c:pt>
                <c:pt idx="91">
                  <c:v>6.9498092653064445</c:v>
                </c:pt>
                <c:pt idx="92">
                  <c:v>6.9498102346030439</c:v>
                </c:pt>
                <c:pt idx="93">
                  <c:v>6.9498112038996442</c:v>
                </c:pt>
                <c:pt idx="94">
                  <c:v>6.9498121731962437</c:v>
                </c:pt>
                <c:pt idx="95">
                  <c:v>6.9498131424928413</c:v>
                </c:pt>
                <c:pt idx="96">
                  <c:v>6.9498141117894416</c:v>
                </c:pt>
                <c:pt idx="97">
                  <c:v>6.9498150810860411</c:v>
                </c:pt>
                <c:pt idx="98">
                  <c:v>6.9498160503826396</c:v>
                </c:pt>
                <c:pt idx="99">
                  <c:v>6.9498170196792408</c:v>
                </c:pt>
                <c:pt idx="100">
                  <c:v>6.9498179889758394</c:v>
                </c:pt>
                <c:pt idx="101">
                  <c:v>6.9498189582724388</c:v>
                </c:pt>
                <c:pt idx="102">
                  <c:v>6.9498199275690382</c:v>
                </c:pt>
                <c:pt idx="103">
                  <c:v>6.9498208968656368</c:v>
                </c:pt>
                <c:pt idx="104">
                  <c:v>6.949821866162238</c:v>
                </c:pt>
                <c:pt idx="105">
                  <c:v>6.9498228354588365</c:v>
                </c:pt>
                <c:pt idx="106">
                  <c:v>6.9498238047554359</c:v>
                </c:pt>
                <c:pt idx="107">
                  <c:v>6.9498247740520362</c:v>
                </c:pt>
                <c:pt idx="108">
                  <c:v>6.9498257433486357</c:v>
                </c:pt>
                <c:pt idx="109">
                  <c:v>6.9498267126452333</c:v>
                </c:pt>
                <c:pt idx="110">
                  <c:v>6.9498276819418336</c:v>
                </c:pt>
                <c:pt idx="111">
                  <c:v>6.9498286512384331</c:v>
                </c:pt>
                <c:pt idx="112">
                  <c:v>6.9498296205350316</c:v>
                </c:pt>
                <c:pt idx="113">
                  <c:v>6.9498305898316319</c:v>
                </c:pt>
                <c:pt idx="114">
                  <c:v>6.9498315591282314</c:v>
                </c:pt>
                <c:pt idx="115">
                  <c:v>6.9498325284248308</c:v>
                </c:pt>
                <c:pt idx="116">
                  <c:v>6.9498334977214293</c:v>
                </c:pt>
                <c:pt idx="117">
                  <c:v>6.9498344670180288</c:v>
                </c:pt>
                <c:pt idx="118">
                  <c:v>6.9498354363146282</c:v>
                </c:pt>
                <c:pt idx="119">
                  <c:v>6.9498364056112285</c:v>
                </c:pt>
                <c:pt idx="120">
                  <c:v>6.9498373749078279</c:v>
                </c:pt>
                <c:pt idx="121">
                  <c:v>6.9498383442044265</c:v>
                </c:pt>
              </c:numCache>
            </c:numRef>
          </c:yVal>
          <c:smooth val="1"/>
          <c:extLst>
            <c:ext xmlns:c16="http://schemas.microsoft.com/office/drawing/2014/chart" uri="{C3380CC4-5D6E-409C-BE32-E72D297353CC}">
              <c16:uniqueId val="{00000004-23F1-4A88-BF63-2F76023D5B01}"/>
            </c:ext>
          </c:extLst>
        </c:ser>
        <c:dLbls>
          <c:showLegendKey val="0"/>
          <c:showVal val="0"/>
          <c:showCatName val="0"/>
          <c:showSerName val="0"/>
          <c:showPercent val="0"/>
          <c:showBubbleSize val="0"/>
        </c:dLbls>
        <c:axId val="190886352"/>
        <c:axId val="89625872"/>
      </c:scatterChart>
      <c:valAx>
        <c:axId val="190886352"/>
        <c:scaling>
          <c:orientation val="minMax"/>
          <c:max val="0.30000000000000004"/>
          <c:min val="-0.30000000000000004"/>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US" sz="1050"/>
                  <a:t>Percentage change from initial value [%]</a:t>
                </a:r>
              </a:p>
            </c:rich>
          </c:tx>
          <c:layout>
            <c:manualLayout>
              <c:xMode val="edge"/>
              <c:yMode val="edge"/>
              <c:x val="0.20014198867670135"/>
              <c:y val="0.90111847855739091"/>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LID4096"/>
            </a:p>
          </c:txPr>
        </c:title>
        <c:numFmt formatCode="0%"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89625872"/>
        <c:crosses val="autoZero"/>
        <c:crossBetween val="midCat"/>
      </c:valAx>
      <c:valAx>
        <c:axId val="89625872"/>
        <c:scaling>
          <c:orientation val="minMax"/>
          <c:min val="4"/>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t>COH [€/kg H</a:t>
                </a:r>
                <a:r>
                  <a:rPr lang="en-US" sz="1000" baseline="-25000"/>
                  <a:t>2</a:t>
                </a:r>
                <a:r>
                  <a:rPr lang="en-US" sz="1000"/>
                  <a:t>]</a:t>
                </a:r>
              </a:p>
            </c:rich>
          </c:tx>
          <c:layout>
            <c:manualLayout>
              <c:xMode val="edge"/>
              <c:yMode val="edge"/>
              <c:x val="1.5669444444444472E-3"/>
              <c:y val="0.2553857142857142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title>
        <c:numFmt formatCode="0.00"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190886352"/>
        <c:crossesAt val="-0.30000000000000004"/>
        <c:crossBetween val="midCat"/>
        <c:majorUnit val="1"/>
      </c:valAx>
      <c:spPr>
        <a:solidFill>
          <a:schemeClr val="bg1"/>
        </a:solidFill>
        <a:ln>
          <a:solidFill>
            <a:schemeClr val="tx1"/>
          </a:solidFill>
        </a:ln>
        <a:effectLst/>
      </c:spPr>
    </c:plotArea>
    <c:legend>
      <c:legendPos val="t"/>
      <c:layout>
        <c:manualLayout>
          <c:xMode val="edge"/>
          <c:yMode val="edge"/>
          <c:x val="0.20504039915920427"/>
          <c:y val="7.0987479052884175E-2"/>
          <c:w val="0.30859190584997326"/>
          <c:h val="0.3104159359533234"/>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ysClr val="windowText" lastClr="000000"/>
          </a:solidFill>
        </a:defRPr>
      </a:pPr>
      <a:endParaRPr lang="LID4096"/>
    </a:p>
  </c:txPr>
  <c:externalData r:id="rId3">
    <c:autoUpdate val="0"/>
  </c:externalData>
</c:chartSpace>
</file>

<file path=ppt/charts/chart1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20384649791246018"/>
          <c:y val="6.5578110711998969E-2"/>
          <c:w val="0.66127322569326297"/>
          <c:h val="0.7961220194114963"/>
        </c:manualLayout>
      </c:layout>
      <c:barChart>
        <c:barDir val="col"/>
        <c:grouping val="clustered"/>
        <c:varyColors val="0"/>
        <c:ser>
          <c:idx val="0"/>
          <c:order val="0"/>
          <c:spPr>
            <a:solidFill>
              <a:schemeClr val="accent1"/>
            </a:solidFill>
            <a:ln>
              <a:noFill/>
            </a:ln>
            <a:effectLst/>
          </c:spPr>
          <c:invertIfNegative val="0"/>
          <c:cat>
            <c:numRef>
              <c:f>'[MR calculations.xlsx]Process Design Refuelling'!$AY$208:$AY$210</c:f>
              <c:numCache>
                <c:formatCode>General</c:formatCode>
                <c:ptCount val="3"/>
                <c:pt idx="0">
                  <c:v>2020</c:v>
                </c:pt>
                <c:pt idx="1">
                  <c:v>2030</c:v>
                </c:pt>
                <c:pt idx="2">
                  <c:v>2050</c:v>
                </c:pt>
              </c:numCache>
            </c:numRef>
          </c:cat>
          <c:val>
            <c:numRef>
              <c:f>'[MR calculations.xlsx]Process Design Refuelling'!$AZ$208:$AZ$210</c:f>
              <c:numCache>
                <c:formatCode>General</c:formatCode>
                <c:ptCount val="3"/>
                <c:pt idx="0">
                  <c:v>928.17</c:v>
                </c:pt>
                <c:pt idx="1">
                  <c:v>409.86</c:v>
                </c:pt>
                <c:pt idx="2">
                  <c:v>301.41000000000003</c:v>
                </c:pt>
              </c:numCache>
            </c:numRef>
          </c:val>
          <c:extLst>
            <c:ext xmlns:c16="http://schemas.microsoft.com/office/drawing/2014/chart" uri="{C3380CC4-5D6E-409C-BE32-E72D297353CC}">
              <c16:uniqueId val="{00000000-857C-4F21-A4BD-E17F1E51D0A8}"/>
            </c:ext>
          </c:extLst>
        </c:ser>
        <c:dLbls>
          <c:showLegendKey val="0"/>
          <c:showVal val="0"/>
          <c:showCatName val="0"/>
          <c:showSerName val="0"/>
          <c:showPercent val="0"/>
          <c:showBubbleSize val="0"/>
        </c:dLbls>
        <c:gapWidth val="219"/>
        <c:overlap val="-27"/>
        <c:axId val="752852895"/>
        <c:axId val="201670495"/>
      </c:barChart>
      <c:catAx>
        <c:axId val="752852895"/>
        <c:scaling>
          <c:orientation val="minMax"/>
        </c:scaling>
        <c:delete val="0"/>
        <c:axPos val="b"/>
        <c:numFmt formatCode="General" sourceLinked="1"/>
        <c:majorTickMark val="none"/>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ID4096"/>
          </a:p>
        </c:txPr>
        <c:crossAx val="201670495"/>
        <c:crosses val="autoZero"/>
        <c:auto val="1"/>
        <c:lblAlgn val="ctr"/>
        <c:lblOffset val="100"/>
        <c:noMultiLvlLbl val="0"/>
      </c:catAx>
      <c:valAx>
        <c:axId val="201670495"/>
        <c:scaling>
          <c:orientation val="minMax"/>
        </c:scaling>
        <c:delete val="0"/>
        <c:axPos val="l"/>
        <c:majorGridlines>
          <c:spPr>
            <a:ln w="9525" cap="flat" cmpd="sng" algn="ctr">
              <a:solidFill>
                <a:sysClr val="windowText" lastClr="000000"/>
              </a:solidFill>
              <a:prstDash val="dash"/>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r>
                  <a:rPr lang="en-US" dirty="0"/>
                  <a:t>Cost of Green</a:t>
                </a:r>
                <a:r>
                  <a:rPr lang="en-US" baseline="0" dirty="0"/>
                  <a:t> NH</a:t>
                </a:r>
                <a:r>
                  <a:rPr lang="en-US" baseline="-25000" dirty="0"/>
                  <a:t>3</a:t>
                </a:r>
                <a:r>
                  <a:rPr lang="en-US" baseline="0" dirty="0"/>
                  <a:t> [$/ton]</a:t>
                </a:r>
                <a:endParaRPr lang="en-US" dirty="0"/>
              </a:p>
            </c:rich>
          </c:tx>
          <c:layout>
            <c:manualLayout>
              <c:xMode val="edge"/>
              <c:yMode val="edge"/>
              <c:x val="2.075081175296567E-2"/>
              <c:y val="0.13206736754348247"/>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mn-lt"/>
                  <a:ea typeface="+mn-ea"/>
                  <a:cs typeface="+mn-cs"/>
                </a:defRPr>
              </a:pPr>
              <a:endParaRPr lang="LID4096"/>
            </a:p>
          </c:txPr>
        </c:title>
        <c:numFmt formatCode="General" sourceLinked="1"/>
        <c:majorTickMark val="none"/>
        <c:minorTickMark val="none"/>
        <c:tickLblPos val="nextTo"/>
        <c:spPr>
          <a:noFill/>
          <a:ln>
            <a:solidFill>
              <a:sysClr val="windowText" lastClr="000000"/>
            </a:solid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LID4096"/>
          </a:p>
        </c:txPr>
        <c:crossAx val="752852895"/>
        <c:crosses val="autoZero"/>
        <c:crossBetween val="between"/>
        <c:majorUnit val="200"/>
      </c:valAx>
      <c:spPr>
        <a:solidFill>
          <a:sysClr val="window" lastClr="FFFFFF"/>
        </a:solid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LID4096"/>
    </a:p>
  </c:txPr>
  <c:externalData r:id="rId4">
    <c:autoUpdate val="0"/>
  </c:externalData>
</c:chartSpace>
</file>

<file path=ppt/charts/chart1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979373576717183"/>
          <c:y val="7.7135911045785155E-2"/>
          <c:w val="0.72389088264399748"/>
          <c:h val="0.69718329690037306"/>
        </c:manualLayout>
      </c:layout>
      <c:scatterChart>
        <c:scatterStyle val="smoothMarker"/>
        <c:varyColors val="0"/>
        <c:ser>
          <c:idx val="0"/>
          <c:order val="0"/>
          <c:spPr>
            <a:ln w="6350" cap="rnd">
              <a:solidFill>
                <a:schemeClr val="tx1"/>
              </a:solidFill>
              <a:prstDash val="dash"/>
              <a:round/>
            </a:ln>
            <a:effectLst/>
          </c:spPr>
          <c:marker>
            <c:symbol val="none"/>
          </c:marker>
          <c:dPt>
            <c:idx val="0"/>
            <c:marker>
              <c:symbol val="none"/>
            </c:marker>
            <c:bubble3D val="0"/>
            <c:spPr>
              <a:ln w="6350" cap="rnd">
                <a:solidFill>
                  <a:schemeClr val="tx1"/>
                </a:solidFill>
                <a:prstDash val="dash"/>
                <a:round/>
              </a:ln>
              <a:effectLst/>
            </c:spPr>
            <c:extLst>
              <c:ext xmlns:c16="http://schemas.microsoft.com/office/drawing/2014/chart" uri="{C3380CC4-5D6E-409C-BE32-E72D297353CC}">
                <c16:uniqueId val="{00000001-BFB3-4CE4-8A5B-76C9132BCD0D}"/>
              </c:ext>
            </c:extLst>
          </c:dPt>
          <c:xVal>
            <c:numRef>
              <c:f>'MR 400 onb st VACUUM'!$B$257:$B$314</c:f>
              <c:numCache>
                <c:formatCode>General</c:formatCode>
                <c:ptCount val="58"/>
                <c:pt idx="0">
                  <c:v>853.91639999999995</c:v>
                </c:pt>
                <c:pt idx="1">
                  <c:v>843.91639999999995</c:v>
                </c:pt>
                <c:pt idx="2">
                  <c:v>833.91639999999995</c:v>
                </c:pt>
                <c:pt idx="3">
                  <c:v>823.91639999999995</c:v>
                </c:pt>
                <c:pt idx="4">
                  <c:v>813.91639999999995</c:v>
                </c:pt>
                <c:pt idx="5">
                  <c:v>803.91639999999995</c:v>
                </c:pt>
                <c:pt idx="6">
                  <c:v>793.91639999999995</c:v>
                </c:pt>
                <c:pt idx="7">
                  <c:v>783.91639999999995</c:v>
                </c:pt>
                <c:pt idx="8">
                  <c:v>773.91639999999995</c:v>
                </c:pt>
                <c:pt idx="9">
                  <c:v>763.91639999999995</c:v>
                </c:pt>
                <c:pt idx="10">
                  <c:v>753.91639999999995</c:v>
                </c:pt>
                <c:pt idx="11">
                  <c:v>743.91639999999995</c:v>
                </c:pt>
                <c:pt idx="12">
                  <c:v>733.91639999999995</c:v>
                </c:pt>
                <c:pt idx="13">
                  <c:v>723.91639999999995</c:v>
                </c:pt>
                <c:pt idx="14">
                  <c:v>713.91639999999995</c:v>
                </c:pt>
                <c:pt idx="15">
                  <c:v>703.91639999999995</c:v>
                </c:pt>
                <c:pt idx="16">
                  <c:v>693.91639999999995</c:v>
                </c:pt>
                <c:pt idx="17">
                  <c:v>683.91639999999995</c:v>
                </c:pt>
                <c:pt idx="18">
                  <c:v>673.91639999999995</c:v>
                </c:pt>
                <c:pt idx="19">
                  <c:v>663.91639999999995</c:v>
                </c:pt>
                <c:pt idx="20">
                  <c:v>653.91639999999995</c:v>
                </c:pt>
                <c:pt idx="21">
                  <c:v>643.91639999999995</c:v>
                </c:pt>
                <c:pt idx="22">
                  <c:v>633.91639999999995</c:v>
                </c:pt>
                <c:pt idx="23">
                  <c:v>623.91639999999995</c:v>
                </c:pt>
                <c:pt idx="24">
                  <c:v>613.91639999999995</c:v>
                </c:pt>
                <c:pt idx="25">
                  <c:v>603.91639999999995</c:v>
                </c:pt>
                <c:pt idx="26">
                  <c:v>593.91639999999995</c:v>
                </c:pt>
                <c:pt idx="27">
                  <c:v>583.91639999999995</c:v>
                </c:pt>
                <c:pt idx="28">
                  <c:v>573.91639999999995</c:v>
                </c:pt>
                <c:pt idx="29">
                  <c:v>563.91639999999995</c:v>
                </c:pt>
                <c:pt idx="30">
                  <c:v>553.91639999999995</c:v>
                </c:pt>
                <c:pt idx="31">
                  <c:v>543.91639999999995</c:v>
                </c:pt>
                <c:pt idx="32">
                  <c:v>533.91639999999995</c:v>
                </c:pt>
                <c:pt idx="33">
                  <c:v>523.91639999999995</c:v>
                </c:pt>
                <c:pt idx="34">
                  <c:v>513.91639999999995</c:v>
                </c:pt>
                <c:pt idx="35">
                  <c:v>503.91639999999995</c:v>
                </c:pt>
                <c:pt idx="36">
                  <c:v>493.91639999999995</c:v>
                </c:pt>
                <c:pt idx="37">
                  <c:v>483.91639999999995</c:v>
                </c:pt>
                <c:pt idx="38">
                  <c:v>473.91639999999995</c:v>
                </c:pt>
                <c:pt idx="39">
                  <c:v>463.91639999999995</c:v>
                </c:pt>
                <c:pt idx="40">
                  <c:v>453.91639999999995</c:v>
                </c:pt>
                <c:pt idx="41">
                  <c:v>443.91639999999995</c:v>
                </c:pt>
                <c:pt idx="42">
                  <c:v>433.91639999999995</c:v>
                </c:pt>
                <c:pt idx="43">
                  <c:v>423.91639999999995</c:v>
                </c:pt>
                <c:pt idx="44">
                  <c:v>413.91639999999995</c:v>
                </c:pt>
                <c:pt idx="45">
                  <c:v>403.91639999999995</c:v>
                </c:pt>
                <c:pt idx="46">
                  <c:v>393.91639999999995</c:v>
                </c:pt>
                <c:pt idx="47">
                  <c:v>383.91639999999995</c:v>
                </c:pt>
                <c:pt idx="48">
                  <c:v>373.91639999999995</c:v>
                </c:pt>
                <c:pt idx="49">
                  <c:v>363.91639999999995</c:v>
                </c:pt>
                <c:pt idx="50">
                  <c:v>353.91639999999995</c:v>
                </c:pt>
                <c:pt idx="51">
                  <c:v>343.91639999999995</c:v>
                </c:pt>
                <c:pt idx="52">
                  <c:v>333.91639999999995</c:v>
                </c:pt>
                <c:pt idx="53">
                  <c:v>323.91639999999995</c:v>
                </c:pt>
                <c:pt idx="54">
                  <c:v>313.91639999999995</c:v>
                </c:pt>
                <c:pt idx="55">
                  <c:v>303.91639999999995</c:v>
                </c:pt>
                <c:pt idx="56">
                  <c:v>293.91639999999995</c:v>
                </c:pt>
                <c:pt idx="57">
                  <c:v>283.91639999999995</c:v>
                </c:pt>
              </c:numCache>
            </c:numRef>
          </c:xVal>
          <c:yVal>
            <c:numRef>
              <c:f>'MR 400 onb st VACUUM'!$E$257:$E$314</c:f>
              <c:numCache>
                <c:formatCode>0.0000</c:formatCode>
                <c:ptCount val="58"/>
                <c:pt idx="0" formatCode="0.0000000">
                  <c:v>6.9497792171118622</c:v>
                </c:pt>
                <c:pt idx="1">
                  <c:v>6.8796271766868182</c:v>
                </c:pt>
                <c:pt idx="2">
                  <c:v>6.8094751362617663</c:v>
                </c:pt>
                <c:pt idx="3">
                  <c:v>6.7393230958367178</c:v>
                </c:pt>
                <c:pt idx="4">
                  <c:v>6.6691710554116694</c:v>
                </c:pt>
                <c:pt idx="5">
                  <c:v>6.5990190149866201</c:v>
                </c:pt>
                <c:pt idx="6">
                  <c:v>6.5288669745615726</c:v>
                </c:pt>
                <c:pt idx="7">
                  <c:v>6.4587149341365233</c:v>
                </c:pt>
                <c:pt idx="8">
                  <c:v>6.388562893711474</c:v>
                </c:pt>
                <c:pt idx="9">
                  <c:v>6.3184108532864265</c:v>
                </c:pt>
                <c:pt idx="10">
                  <c:v>6.2482588128613763</c:v>
                </c:pt>
                <c:pt idx="11">
                  <c:v>6.1781067724363279</c:v>
                </c:pt>
                <c:pt idx="12">
                  <c:v>6.1079547320112795</c:v>
                </c:pt>
                <c:pt idx="13">
                  <c:v>6.0378026915862302</c:v>
                </c:pt>
                <c:pt idx="14">
                  <c:v>5.9676506511611818</c:v>
                </c:pt>
                <c:pt idx="15">
                  <c:v>5.8974986107361334</c:v>
                </c:pt>
                <c:pt idx="16">
                  <c:v>5.8273465703110841</c:v>
                </c:pt>
                <c:pt idx="17">
                  <c:v>5.7571945298860356</c:v>
                </c:pt>
                <c:pt idx="18">
                  <c:v>5.6870424894609872</c:v>
                </c:pt>
                <c:pt idx="19">
                  <c:v>5.6168904490359379</c:v>
                </c:pt>
                <c:pt idx="20">
                  <c:v>5.5467384086108886</c:v>
                </c:pt>
                <c:pt idx="21">
                  <c:v>5.4765863681858402</c:v>
                </c:pt>
                <c:pt idx="22">
                  <c:v>5.4064343277607918</c:v>
                </c:pt>
                <c:pt idx="23">
                  <c:v>5.3362822873357434</c:v>
                </c:pt>
                <c:pt idx="24">
                  <c:v>5.2661302469106941</c:v>
                </c:pt>
                <c:pt idx="25">
                  <c:v>5.1959782064856457</c:v>
                </c:pt>
                <c:pt idx="26">
                  <c:v>5.1258261660605964</c:v>
                </c:pt>
                <c:pt idx="27">
                  <c:v>5.0556741256355489</c:v>
                </c:pt>
                <c:pt idx="28">
                  <c:v>4.9855220852104987</c:v>
                </c:pt>
                <c:pt idx="29">
                  <c:v>4.9153700447854503</c:v>
                </c:pt>
                <c:pt idx="30">
                  <c:v>4.8452180043604018</c:v>
                </c:pt>
                <c:pt idx="31">
                  <c:v>4.7750659639353534</c:v>
                </c:pt>
                <c:pt idx="32">
                  <c:v>4.7049139235103041</c:v>
                </c:pt>
                <c:pt idx="33">
                  <c:v>4.6347618830852557</c:v>
                </c:pt>
                <c:pt idx="34">
                  <c:v>4.5646098426602082</c:v>
                </c:pt>
                <c:pt idx="35">
                  <c:v>4.4944578022351589</c:v>
                </c:pt>
                <c:pt idx="36">
                  <c:v>4.4243057618101087</c:v>
                </c:pt>
                <c:pt idx="37">
                  <c:v>4.3541537213850612</c:v>
                </c:pt>
                <c:pt idx="38">
                  <c:v>4.2840016809600128</c:v>
                </c:pt>
                <c:pt idx="39">
                  <c:v>4.2138496405349635</c:v>
                </c:pt>
                <c:pt idx="40">
                  <c:v>4.1436976001099142</c:v>
                </c:pt>
                <c:pt idx="41">
                  <c:v>4.0735455596848666</c:v>
                </c:pt>
                <c:pt idx="42">
                  <c:v>4.0033935192598173</c:v>
                </c:pt>
                <c:pt idx="43">
                  <c:v>3.9332414788347685</c:v>
                </c:pt>
                <c:pt idx="44">
                  <c:v>3.8630894384097196</c:v>
                </c:pt>
                <c:pt idx="45">
                  <c:v>3.7929373979846708</c:v>
                </c:pt>
                <c:pt idx="46">
                  <c:v>3.7227853575596224</c:v>
                </c:pt>
                <c:pt idx="47">
                  <c:v>3.6526333171345726</c:v>
                </c:pt>
                <c:pt idx="48">
                  <c:v>3.5824812767095247</c:v>
                </c:pt>
                <c:pt idx="49">
                  <c:v>3.5123292362844758</c:v>
                </c:pt>
                <c:pt idx="50">
                  <c:v>3.4421771958594274</c:v>
                </c:pt>
                <c:pt idx="51">
                  <c:v>3.3720251554343785</c:v>
                </c:pt>
                <c:pt idx="52">
                  <c:v>3.3018731150093297</c:v>
                </c:pt>
                <c:pt idx="53">
                  <c:v>3.2317210745842813</c:v>
                </c:pt>
                <c:pt idx="54">
                  <c:v>3.161569034159232</c:v>
                </c:pt>
                <c:pt idx="55">
                  <c:v>3.0914169937341835</c:v>
                </c:pt>
                <c:pt idx="56">
                  <c:v>3.0212649533091347</c:v>
                </c:pt>
                <c:pt idx="57">
                  <c:v>2.9511129128840858</c:v>
                </c:pt>
              </c:numCache>
            </c:numRef>
          </c:yVal>
          <c:smooth val="1"/>
          <c:extLst>
            <c:ext xmlns:c16="http://schemas.microsoft.com/office/drawing/2014/chart" uri="{C3380CC4-5D6E-409C-BE32-E72D297353CC}">
              <c16:uniqueId val="{00000002-BFB3-4CE4-8A5B-76C9132BCD0D}"/>
            </c:ext>
          </c:extLst>
        </c:ser>
        <c:dLbls>
          <c:showLegendKey val="0"/>
          <c:showVal val="0"/>
          <c:showCatName val="0"/>
          <c:showSerName val="0"/>
          <c:showPercent val="0"/>
          <c:showBubbleSize val="0"/>
        </c:dLbls>
        <c:axId val="1301706000"/>
        <c:axId val="1239794352"/>
      </c:scatterChart>
      <c:scatterChart>
        <c:scatterStyle val="lineMarker"/>
        <c:varyColors val="0"/>
        <c:ser>
          <c:idx val="1"/>
          <c:order val="1"/>
          <c:tx>
            <c:v>2020</c:v>
          </c:tx>
          <c:spPr>
            <a:ln w="25400" cap="rnd">
              <a:noFill/>
              <a:round/>
            </a:ln>
            <a:effectLst/>
          </c:spPr>
          <c:marker>
            <c:symbol val="circle"/>
            <c:size val="5"/>
            <c:spPr>
              <a:solidFill>
                <a:srgbClr val="C00000"/>
              </a:solidFill>
              <a:ln w="9525">
                <a:noFill/>
              </a:ln>
              <a:effectLst/>
            </c:spPr>
          </c:marker>
          <c:xVal>
            <c:numRef>
              <c:f>'MR 400 onb st VACUUM'!$N$267</c:f>
              <c:numCache>
                <c:formatCode>General</c:formatCode>
                <c:ptCount val="1"/>
                <c:pt idx="0">
                  <c:v>853.91639999999995</c:v>
                </c:pt>
              </c:numCache>
            </c:numRef>
          </c:xVal>
          <c:yVal>
            <c:numRef>
              <c:f>'MR 400 onb st VACUUM'!$Q$267</c:f>
              <c:numCache>
                <c:formatCode>General</c:formatCode>
                <c:ptCount val="1"/>
                <c:pt idx="0">
                  <c:v>6.9497149507415994</c:v>
                </c:pt>
              </c:numCache>
            </c:numRef>
          </c:yVal>
          <c:smooth val="0"/>
          <c:extLst>
            <c:ext xmlns:c16="http://schemas.microsoft.com/office/drawing/2014/chart" uri="{C3380CC4-5D6E-409C-BE32-E72D297353CC}">
              <c16:uniqueId val="{00000003-BFB3-4CE4-8A5B-76C9132BCD0D}"/>
            </c:ext>
          </c:extLst>
        </c:ser>
        <c:ser>
          <c:idx val="3"/>
          <c:order val="2"/>
          <c:tx>
            <c:v>2030</c:v>
          </c:tx>
          <c:spPr>
            <a:ln w="25400" cap="rnd">
              <a:noFill/>
              <a:round/>
            </a:ln>
            <a:effectLst/>
          </c:spPr>
          <c:marker>
            <c:symbol val="circle"/>
            <c:size val="5"/>
            <c:spPr>
              <a:solidFill>
                <a:schemeClr val="accent4"/>
              </a:solidFill>
              <a:ln w="9525">
                <a:noFill/>
              </a:ln>
              <a:effectLst/>
            </c:spPr>
          </c:marker>
          <c:xVal>
            <c:numRef>
              <c:f>'MR 400 onb st VACUUM'!$N$268</c:f>
              <c:numCache>
                <c:formatCode>General</c:formatCode>
                <c:ptCount val="1"/>
                <c:pt idx="0">
                  <c:v>377.07120000000003</c:v>
                </c:pt>
              </c:numCache>
            </c:numRef>
          </c:xVal>
          <c:yVal>
            <c:numRef>
              <c:f>'MR 400 onb st VACUUM'!$Q$268</c:f>
              <c:numCache>
                <c:formatCode>General</c:formatCode>
                <c:ptCount val="1"/>
                <c:pt idx="0">
                  <c:v>3.6045485760525544</c:v>
                </c:pt>
              </c:numCache>
            </c:numRef>
          </c:yVal>
          <c:smooth val="0"/>
          <c:extLst>
            <c:ext xmlns:c16="http://schemas.microsoft.com/office/drawing/2014/chart" uri="{C3380CC4-5D6E-409C-BE32-E72D297353CC}">
              <c16:uniqueId val="{00000004-BFB3-4CE4-8A5B-76C9132BCD0D}"/>
            </c:ext>
          </c:extLst>
        </c:ser>
        <c:ser>
          <c:idx val="4"/>
          <c:order val="3"/>
          <c:tx>
            <c:v>2050</c:v>
          </c:tx>
          <c:spPr>
            <a:ln w="25400" cap="rnd">
              <a:noFill/>
              <a:round/>
            </a:ln>
            <a:effectLst/>
          </c:spPr>
          <c:marker>
            <c:symbol val="circle"/>
            <c:size val="5"/>
            <c:spPr>
              <a:solidFill>
                <a:srgbClr val="002060"/>
              </a:solidFill>
              <a:ln w="9525">
                <a:noFill/>
              </a:ln>
              <a:effectLst/>
            </c:spPr>
          </c:marker>
          <c:xVal>
            <c:numRef>
              <c:f>'MR 400 onb st VACUUM'!$N$269</c:f>
              <c:numCache>
                <c:formatCode>General</c:formatCode>
                <c:ptCount val="1"/>
                <c:pt idx="0">
                  <c:v>277.29720000000003</c:v>
                </c:pt>
              </c:numCache>
            </c:numRef>
          </c:xVal>
          <c:yVal>
            <c:numRef>
              <c:f>'MR 400 onb st VACUUM'!$Q$269</c:f>
              <c:numCache>
                <c:formatCode>General</c:formatCode>
                <c:ptCount val="1"/>
                <c:pt idx="0">
                  <c:v>2.9046136079156732</c:v>
                </c:pt>
              </c:numCache>
            </c:numRef>
          </c:yVal>
          <c:smooth val="0"/>
          <c:extLst>
            <c:ext xmlns:c16="http://schemas.microsoft.com/office/drawing/2014/chart" uri="{C3380CC4-5D6E-409C-BE32-E72D297353CC}">
              <c16:uniqueId val="{00000005-BFB3-4CE4-8A5B-76C9132BCD0D}"/>
            </c:ext>
          </c:extLst>
        </c:ser>
        <c:dLbls>
          <c:showLegendKey val="0"/>
          <c:showVal val="0"/>
          <c:showCatName val="0"/>
          <c:showSerName val="0"/>
          <c:showPercent val="0"/>
          <c:showBubbleSize val="0"/>
        </c:dLbls>
        <c:axId val="1247869632"/>
        <c:axId val="1247867712"/>
      </c:scatterChart>
      <c:valAx>
        <c:axId val="1301706000"/>
        <c:scaling>
          <c:orientation val="minMax"/>
        </c:scaling>
        <c:delete val="0"/>
        <c:axPos val="b"/>
        <c:title>
          <c:tx>
            <c:rich>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r>
                  <a:rPr lang="en-US" sz="1050"/>
                  <a:t>Cost of green NH</a:t>
                </a:r>
                <a:r>
                  <a:rPr lang="en-US" sz="1050" baseline="-25000"/>
                  <a:t>3</a:t>
                </a:r>
                <a:r>
                  <a:rPr lang="en-US" sz="1050"/>
                  <a:t> [</a:t>
                </a:r>
                <a:r>
                  <a:rPr lang="en-US" sz="1050" b="0" i="0" u="none" strike="noStrike" kern="1200" baseline="0">
                    <a:solidFill>
                      <a:sysClr val="windowText" lastClr="000000"/>
                    </a:solidFill>
                  </a:rPr>
                  <a:t>€</a:t>
                </a:r>
                <a:r>
                  <a:rPr lang="en-US" sz="1050"/>
                  <a:t>/ton]</a:t>
                </a:r>
              </a:p>
            </c:rich>
          </c:tx>
          <c:layout>
            <c:manualLayout>
              <c:xMode val="edge"/>
              <c:yMode val="edge"/>
              <c:x val="0.33402962415397885"/>
              <c:y val="0.88089486491276792"/>
            </c:manualLayout>
          </c:layout>
          <c:overlay val="0"/>
          <c:spPr>
            <a:noFill/>
            <a:ln>
              <a:noFill/>
            </a:ln>
            <a:effectLst/>
          </c:spPr>
          <c:txPr>
            <a:bodyPr rot="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LID4096"/>
            </a:p>
          </c:txPr>
        </c:title>
        <c:numFmt formatCode="General"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1239794352"/>
        <c:crosses val="autoZero"/>
        <c:crossBetween val="midCat"/>
        <c:majorUnit val="250"/>
      </c:valAx>
      <c:valAx>
        <c:axId val="1239794352"/>
        <c:scaling>
          <c:orientation val="minMax"/>
        </c:scaling>
        <c:delete val="0"/>
        <c:axPos val="l"/>
        <c:title>
          <c:tx>
            <c:rich>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r>
                  <a:rPr lang="en-US" sz="1000">
                    <a:solidFill>
                      <a:sysClr val="windowText" lastClr="000000"/>
                    </a:solidFill>
                  </a:rPr>
                  <a:t>COH [</a:t>
                </a:r>
                <a:r>
                  <a:rPr lang="en-US" sz="1000" b="0" i="0" u="none" strike="noStrike" kern="1200" baseline="0">
                    <a:solidFill>
                      <a:sysClr val="windowText" lastClr="000000"/>
                    </a:solidFill>
                  </a:rPr>
                  <a:t>€</a:t>
                </a:r>
                <a:r>
                  <a:rPr lang="en-US" sz="1000">
                    <a:solidFill>
                      <a:sysClr val="windowText" lastClr="000000"/>
                    </a:solidFill>
                  </a:rPr>
                  <a:t>/kg]</a:t>
                </a:r>
              </a:p>
            </c:rich>
          </c:tx>
          <c:layout>
            <c:manualLayout>
              <c:xMode val="edge"/>
              <c:yMode val="edge"/>
              <c:x val="2.4206248412496825E-2"/>
              <c:y val="0.2513361376758039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title>
        <c:numFmt formatCode="0.00" sourceLinked="0"/>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mn-lt"/>
                <a:ea typeface="+mn-ea"/>
                <a:cs typeface="+mn-cs"/>
              </a:defRPr>
            </a:pPr>
            <a:endParaRPr lang="LID4096"/>
          </a:p>
        </c:txPr>
        <c:crossAx val="1301706000"/>
        <c:crosses val="autoZero"/>
        <c:crossBetween val="midCat"/>
        <c:majorUnit val="2"/>
      </c:valAx>
      <c:valAx>
        <c:axId val="1247867712"/>
        <c:scaling>
          <c:orientation val="minMax"/>
        </c:scaling>
        <c:delete val="1"/>
        <c:axPos val="r"/>
        <c:numFmt formatCode="General" sourceLinked="1"/>
        <c:majorTickMark val="out"/>
        <c:minorTickMark val="none"/>
        <c:tickLblPos val="nextTo"/>
        <c:crossAx val="1247869632"/>
        <c:crosses val="max"/>
        <c:crossBetween val="midCat"/>
      </c:valAx>
      <c:valAx>
        <c:axId val="1247869632"/>
        <c:scaling>
          <c:orientation val="minMax"/>
        </c:scaling>
        <c:delete val="1"/>
        <c:axPos val="b"/>
        <c:numFmt formatCode="General" sourceLinked="1"/>
        <c:majorTickMark val="out"/>
        <c:minorTickMark val="none"/>
        <c:tickLblPos val="nextTo"/>
        <c:crossAx val="1247867712"/>
        <c:crosses val="autoZero"/>
        <c:crossBetween val="midCat"/>
      </c:valAx>
      <c:spPr>
        <a:solidFill>
          <a:schemeClr val="bg1"/>
        </a:solidFill>
        <a:ln>
          <a:solidFill>
            <a:sysClr val="windowText" lastClr="000000"/>
          </a:solidFill>
        </a:ln>
        <a:effectLst/>
      </c:spPr>
    </c:plotArea>
    <c:legend>
      <c:legendPos val="r"/>
      <c:legendEntry>
        <c:idx val="0"/>
        <c:delete val="1"/>
      </c:legendEntry>
      <c:layout>
        <c:manualLayout>
          <c:xMode val="edge"/>
          <c:yMode val="edge"/>
          <c:x val="0.21702772843068291"/>
          <c:y val="9.8102854139139495E-2"/>
          <c:w val="0.14077196078197593"/>
          <c:h val="0.18215593551864592"/>
        </c:manualLayout>
      </c:layout>
      <c:overlay val="0"/>
      <c:spPr>
        <a:noFill/>
        <a:ln>
          <a:noFill/>
        </a:ln>
        <a:effectLst/>
      </c:spPr>
      <c:txPr>
        <a:bodyPr rot="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900">
          <a:solidFill>
            <a:sysClr val="windowText" lastClr="000000"/>
          </a:solidFill>
        </a:defRPr>
      </a:pPr>
      <a:endParaRPr lang="LID4096"/>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27191832553455"/>
          <c:y val="5.0961315728515172E-2"/>
          <c:w val="0.75556797958138366"/>
          <c:h val="0.76125846111341344"/>
        </c:manualLayout>
      </c:layout>
      <c:scatterChart>
        <c:scatterStyle val="smoothMarker"/>
        <c:varyColors val="0"/>
        <c:ser>
          <c:idx val="0"/>
          <c:order val="0"/>
          <c:tx>
            <c:v>1 bar</c:v>
          </c:tx>
          <c:spPr>
            <a:ln w="12700" cap="rnd">
              <a:solidFill>
                <a:srgbClr val="00206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Sheet1!$C$4:$C$16</c:f>
              <c:numCache>
                <c:formatCode>0.00%</c:formatCode>
                <c:ptCount val="13"/>
                <c:pt idx="0">
                  <c:v>0.74375844999999996</c:v>
                </c:pt>
                <c:pt idx="1">
                  <c:v>0.89775766899999998</c:v>
                </c:pt>
                <c:pt idx="2">
                  <c:v>0.95903972500000001</c:v>
                </c:pt>
                <c:pt idx="3">
                  <c:v>0.98211176</c:v>
                </c:pt>
                <c:pt idx="4">
                  <c:v>0.99138969399999999</c:v>
                </c:pt>
                <c:pt idx="5">
                  <c:v>0.99547531</c:v>
                </c:pt>
                <c:pt idx="6">
                  <c:v>0.99743694500000002</c:v>
                </c:pt>
                <c:pt idx="7">
                  <c:v>0.99845298199999999</c:v>
                </c:pt>
                <c:pt idx="8">
                  <c:v>0.999014654</c:v>
                </c:pt>
                <c:pt idx="9">
                  <c:v>0.99934296899999997</c:v>
                </c:pt>
                <c:pt idx="10">
                  <c:v>0.99954431499999996</c:v>
                </c:pt>
                <c:pt idx="11">
                  <c:v>0.99967303100000005</c:v>
                </c:pt>
                <c:pt idx="12">
                  <c:v>0.99975834600000002</c:v>
                </c:pt>
              </c:numCache>
            </c:numRef>
          </c:yVal>
          <c:smooth val="1"/>
          <c:extLst xmlns="http://schemas.openxmlformats.org/drawingml/2006/chart">
            <c:ext xmlns:c16="http://schemas.microsoft.com/office/drawing/2014/chart" uri="{C3380CC4-5D6E-409C-BE32-E72D297353CC}">
              <c16:uniqueId val="{00000000-DBFA-49F7-BABD-DAEDD0C4455F}"/>
            </c:ext>
          </c:extLst>
        </c:ser>
        <c:ser>
          <c:idx val="1"/>
          <c:order val="1"/>
          <c:tx>
            <c:v>5 bar</c:v>
          </c:tx>
          <c:spPr>
            <a:ln w="12700" cap="rnd">
              <a:solidFill>
                <a:srgbClr val="C0000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Sheet1!$D$4:$D$16</c:f>
              <c:numCache>
                <c:formatCode>0.00%</c:formatCode>
                <c:ptCount val="13"/>
                <c:pt idx="0">
                  <c:v>0.44338966200000002</c:v>
                </c:pt>
                <c:pt idx="1">
                  <c:v>0.67265648499999997</c:v>
                </c:pt>
                <c:pt idx="2">
                  <c:v>0.83409501399999997</c:v>
                </c:pt>
                <c:pt idx="3">
                  <c:v>0.91898427699999996</c:v>
                </c:pt>
                <c:pt idx="4">
                  <c:v>0.95900545800000003</c:v>
                </c:pt>
                <c:pt idx="5">
                  <c:v>0.97795507400000004</c:v>
                </c:pt>
                <c:pt idx="6">
                  <c:v>0.98737073399999997</c:v>
                </c:pt>
                <c:pt idx="7">
                  <c:v>0.99233222200000004</c:v>
                </c:pt>
                <c:pt idx="8">
                  <c:v>0.99510025300000005</c:v>
                </c:pt>
                <c:pt idx="9">
                  <c:v>0.99672665500000002</c:v>
                </c:pt>
                <c:pt idx="10">
                  <c:v>0.99772715300000003</c:v>
                </c:pt>
                <c:pt idx="11">
                  <c:v>0.99836796900000002</c:v>
                </c:pt>
                <c:pt idx="12">
                  <c:v>0.998793237</c:v>
                </c:pt>
              </c:numCache>
            </c:numRef>
          </c:yVal>
          <c:smooth val="1"/>
          <c:extLst xmlns="http://schemas.openxmlformats.org/drawingml/2006/chart">
            <c:ext xmlns:c16="http://schemas.microsoft.com/office/drawing/2014/chart" uri="{C3380CC4-5D6E-409C-BE32-E72D297353CC}">
              <c16:uniqueId val="{00000001-DBFA-49F7-BABD-DAEDD0C4455F}"/>
            </c:ext>
          </c:extLst>
        </c:ser>
        <c:ser>
          <c:idx val="2"/>
          <c:order val="2"/>
          <c:tx>
            <c:v>10 bar</c:v>
          </c:tx>
          <c:spPr>
            <a:ln w="12700" cap="rnd">
              <a:solidFill>
                <a:srgbClr val="00B05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Sheet1!$E$4:$E$16</c:f>
              <c:numCache>
                <c:formatCode>0.00%</c:formatCode>
                <c:ptCount val="13"/>
                <c:pt idx="0">
                  <c:v>0.32714146700000002</c:v>
                </c:pt>
                <c:pt idx="1">
                  <c:v>0.53876709300000003</c:v>
                </c:pt>
                <c:pt idx="2">
                  <c:v>0.72949967500000001</c:v>
                </c:pt>
                <c:pt idx="3">
                  <c:v>0.85462122900000004</c:v>
                </c:pt>
                <c:pt idx="4">
                  <c:v>0.92255977300000003</c:v>
                </c:pt>
                <c:pt idx="5">
                  <c:v>0.957261798</c:v>
                </c:pt>
                <c:pt idx="6">
                  <c:v>0.97518834600000004</c:v>
                </c:pt>
                <c:pt idx="7">
                  <c:v>0.98482858799999995</c:v>
                </c:pt>
                <c:pt idx="8">
                  <c:v>0.99026685699999994</c:v>
                </c:pt>
                <c:pt idx="9">
                  <c:v>0.99348250199999999</c:v>
                </c:pt>
                <c:pt idx="10">
                  <c:v>0.99546813700000003</c:v>
                </c:pt>
                <c:pt idx="11">
                  <c:v>0.99674293000000003</c:v>
                </c:pt>
                <c:pt idx="12">
                  <c:v>0.997590215</c:v>
                </c:pt>
              </c:numCache>
            </c:numRef>
          </c:yVal>
          <c:smooth val="1"/>
          <c:extLst xmlns="http://schemas.openxmlformats.org/drawingml/2006/chart">
            <c:ext xmlns:c16="http://schemas.microsoft.com/office/drawing/2014/chart" uri="{C3380CC4-5D6E-409C-BE32-E72D297353CC}">
              <c16:uniqueId val="{00000002-DBFA-49F7-BABD-DAEDD0C4455F}"/>
            </c:ext>
          </c:extLst>
        </c:ser>
        <c:ser>
          <c:idx val="3"/>
          <c:order val="3"/>
          <c:tx>
            <c:v>20 bar</c:v>
          </c:tx>
          <c:spPr>
            <a:ln w="12700" cap="rnd">
              <a:solidFill>
                <a:schemeClr val="accent4"/>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Sheet1!$F$4:$F$16</c:f>
              <c:numCache>
                <c:formatCode>0.00%</c:formatCode>
                <c:ptCount val="13"/>
                <c:pt idx="0">
                  <c:v>0.23225504599999999</c:v>
                </c:pt>
                <c:pt idx="1">
                  <c:v>0.40744949699999999</c:v>
                </c:pt>
                <c:pt idx="2">
                  <c:v>0.59948084999999995</c:v>
                </c:pt>
                <c:pt idx="3">
                  <c:v>0.757303065</c:v>
                </c:pt>
                <c:pt idx="4">
                  <c:v>0.86024694999999995</c:v>
                </c:pt>
                <c:pt idx="5">
                  <c:v>0.91938448299999997</c:v>
                </c:pt>
                <c:pt idx="6">
                  <c:v>0.95205337899999998</c:v>
                </c:pt>
                <c:pt idx="7">
                  <c:v>0.97028768300000001</c:v>
                </c:pt>
                <c:pt idx="8">
                  <c:v>0.980792051</c:v>
                </c:pt>
                <c:pt idx="9">
                  <c:v>0.98707957999999996</c:v>
                </c:pt>
                <c:pt idx="10">
                  <c:v>0.99099083300000002</c:v>
                </c:pt>
                <c:pt idx="11">
                  <c:v>0.99351353099999995</c:v>
                </c:pt>
                <c:pt idx="12">
                  <c:v>0.99519526800000002</c:v>
                </c:pt>
              </c:numCache>
            </c:numRef>
          </c:yVal>
          <c:smooth val="1"/>
          <c:extLst xmlns="http://schemas.openxmlformats.org/drawingml/2006/chart">
            <c:ext xmlns:c16="http://schemas.microsoft.com/office/drawing/2014/chart" uri="{C3380CC4-5D6E-409C-BE32-E72D297353CC}">
              <c16:uniqueId val="{00000003-DBFA-49F7-BABD-DAEDD0C4455F}"/>
            </c:ext>
          </c:extLst>
        </c:ser>
        <c:dLbls>
          <c:showLegendKey val="0"/>
          <c:showVal val="0"/>
          <c:showCatName val="0"/>
          <c:showSerName val="0"/>
          <c:showPercent val="0"/>
          <c:showBubbleSize val="0"/>
        </c:dLbls>
        <c:axId val="2094259983"/>
        <c:axId val="574170479"/>
      </c:scatterChart>
      <c:valAx>
        <c:axId val="2094259983"/>
        <c:scaling>
          <c:orientation val="minMax"/>
          <c:max val="800"/>
          <c:min val="200"/>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a:t>Temperature [°C]</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574170479"/>
        <c:crosses val="autoZero"/>
        <c:crossBetween val="midCat"/>
        <c:majorUnit val="100"/>
      </c:valAx>
      <c:valAx>
        <c:axId val="574170479"/>
        <c:scaling>
          <c:orientation val="minMax"/>
          <c:max val="1"/>
          <c:min val="0.2"/>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NH</a:t>
                </a:r>
                <a:r>
                  <a:rPr lang="en-US" baseline="-25000" dirty="0"/>
                  <a:t>3</a:t>
                </a:r>
                <a:r>
                  <a:rPr lang="en-US" dirty="0"/>
                  <a:t> conversion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2094259983"/>
        <c:crosses val="autoZero"/>
        <c:crossBetween val="midCat"/>
      </c:valAx>
      <c:spPr>
        <a:solidFill>
          <a:schemeClr val="bg1"/>
        </a:solidFill>
        <a:ln>
          <a:solidFill>
            <a:schemeClr val="tx1"/>
          </a:solidFill>
        </a:ln>
        <a:effectLst/>
      </c:spPr>
    </c:plotArea>
    <c:legend>
      <c:legendPos val="l"/>
      <c:layout>
        <c:manualLayout>
          <c:xMode val="edge"/>
          <c:yMode val="edge"/>
          <c:x val="0.6671371510391787"/>
          <c:y val="0.53655655421437687"/>
          <c:w val="0.23251714975845414"/>
          <c:h val="0.24527328204621443"/>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legend>
    <c:plotVisOnly val="1"/>
    <c:dispBlanksAs val="gap"/>
    <c:extLst xmlns="http://schemas.openxmlformats.org/drawingml/2006/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chartSpace>
</file>

<file path=ppt/charts/chart2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8227191832553455"/>
          <c:y val="5.0961315728515172E-2"/>
          <c:w val="0.75556797958138366"/>
          <c:h val="0.76125846111341344"/>
        </c:manualLayout>
      </c:layout>
      <c:scatterChart>
        <c:scatterStyle val="smoothMarker"/>
        <c:varyColors val="0"/>
        <c:ser>
          <c:idx val="0"/>
          <c:order val="0"/>
          <c:tx>
            <c:v>1 bar</c:v>
          </c:tx>
          <c:spPr>
            <a:ln w="12700" cap="rnd">
              <a:solidFill>
                <a:srgbClr val="00206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Sheet1!$C$4:$C$16</c:f>
              <c:numCache>
                <c:formatCode>0.00%</c:formatCode>
                <c:ptCount val="13"/>
                <c:pt idx="0">
                  <c:v>0.74375844999999996</c:v>
                </c:pt>
                <c:pt idx="1">
                  <c:v>0.89775766899999998</c:v>
                </c:pt>
                <c:pt idx="2">
                  <c:v>0.95903972500000001</c:v>
                </c:pt>
                <c:pt idx="3">
                  <c:v>0.98211176</c:v>
                </c:pt>
                <c:pt idx="4">
                  <c:v>0.99138969399999999</c:v>
                </c:pt>
                <c:pt idx="5">
                  <c:v>0.99547531</c:v>
                </c:pt>
                <c:pt idx="6">
                  <c:v>0.99743694500000002</c:v>
                </c:pt>
                <c:pt idx="7">
                  <c:v>0.99845298199999999</c:v>
                </c:pt>
                <c:pt idx="8">
                  <c:v>0.999014654</c:v>
                </c:pt>
                <c:pt idx="9">
                  <c:v>0.99934296899999997</c:v>
                </c:pt>
                <c:pt idx="10">
                  <c:v>0.99954431499999996</c:v>
                </c:pt>
                <c:pt idx="11">
                  <c:v>0.99967303100000005</c:v>
                </c:pt>
                <c:pt idx="12">
                  <c:v>0.99975834600000002</c:v>
                </c:pt>
              </c:numCache>
            </c:numRef>
          </c:yVal>
          <c:smooth val="1"/>
          <c:extLst xmlns="http://schemas.openxmlformats.org/drawingml/2006/chart">
            <c:ext xmlns:c16="http://schemas.microsoft.com/office/drawing/2014/chart" uri="{C3380CC4-5D6E-409C-BE32-E72D297353CC}">
              <c16:uniqueId val="{00000000-DBFA-49F7-BABD-DAEDD0C4455F}"/>
            </c:ext>
          </c:extLst>
        </c:ser>
        <c:ser>
          <c:idx val="1"/>
          <c:order val="1"/>
          <c:tx>
            <c:v>5 bar</c:v>
          </c:tx>
          <c:spPr>
            <a:ln w="12700" cap="rnd">
              <a:solidFill>
                <a:srgbClr val="C0000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Sheet1!$D$4:$D$16</c:f>
              <c:numCache>
                <c:formatCode>0.00%</c:formatCode>
                <c:ptCount val="13"/>
                <c:pt idx="0">
                  <c:v>0.44338966200000002</c:v>
                </c:pt>
                <c:pt idx="1">
                  <c:v>0.67265648499999997</c:v>
                </c:pt>
                <c:pt idx="2">
                  <c:v>0.83409501399999997</c:v>
                </c:pt>
                <c:pt idx="3">
                  <c:v>0.91898427699999996</c:v>
                </c:pt>
                <c:pt idx="4">
                  <c:v>0.95900545800000003</c:v>
                </c:pt>
                <c:pt idx="5">
                  <c:v>0.97795507400000004</c:v>
                </c:pt>
                <c:pt idx="6">
                  <c:v>0.98737073399999997</c:v>
                </c:pt>
                <c:pt idx="7">
                  <c:v>0.99233222200000004</c:v>
                </c:pt>
                <c:pt idx="8">
                  <c:v>0.99510025300000005</c:v>
                </c:pt>
                <c:pt idx="9">
                  <c:v>0.99672665500000002</c:v>
                </c:pt>
                <c:pt idx="10">
                  <c:v>0.99772715300000003</c:v>
                </c:pt>
                <c:pt idx="11">
                  <c:v>0.99836796900000002</c:v>
                </c:pt>
                <c:pt idx="12">
                  <c:v>0.998793237</c:v>
                </c:pt>
              </c:numCache>
            </c:numRef>
          </c:yVal>
          <c:smooth val="1"/>
          <c:extLst xmlns="http://schemas.openxmlformats.org/drawingml/2006/chart">
            <c:ext xmlns:c16="http://schemas.microsoft.com/office/drawing/2014/chart" uri="{C3380CC4-5D6E-409C-BE32-E72D297353CC}">
              <c16:uniqueId val="{00000001-DBFA-49F7-BABD-DAEDD0C4455F}"/>
            </c:ext>
          </c:extLst>
        </c:ser>
        <c:ser>
          <c:idx val="2"/>
          <c:order val="2"/>
          <c:tx>
            <c:v>10 bar</c:v>
          </c:tx>
          <c:spPr>
            <a:ln w="12700" cap="rnd">
              <a:solidFill>
                <a:srgbClr val="00B050"/>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Sheet1!$E$4:$E$16</c:f>
              <c:numCache>
                <c:formatCode>0.00%</c:formatCode>
                <c:ptCount val="13"/>
                <c:pt idx="0">
                  <c:v>0.32714146700000002</c:v>
                </c:pt>
                <c:pt idx="1">
                  <c:v>0.53876709300000003</c:v>
                </c:pt>
                <c:pt idx="2">
                  <c:v>0.72949967500000001</c:v>
                </c:pt>
                <c:pt idx="3">
                  <c:v>0.85462122900000004</c:v>
                </c:pt>
                <c:pt idx="4">
                  <c:v>0.92255977300000003</c:v>
                </c:pt>
                <c:pt idx="5">
                  <c:v>0.957261798</c:v>
                </c:pt>
                <c:pt idx="6">
                  <c:v>0.97518834600000004</c:v>
                </c:pt>
                <c:pt idx="7">
                  <c:v>0.98482858799999995</c:v>
                </c:pt>
                <c:pt idx="8">
                  <c:v>0.99026685699999994</c:v>
                </c:pt>
                <c:pt idx="9">
                  <c:v>0.99348250199999999</c:v>
                </c:pt>
                <c:pt idx="10">
                  <c:v>0.99546813700000003</c:v>
                </c:pt>
                <c:pt idx="11">
                  <c:v>0.99674293000000003</c:v>
                </c:pt>
                <c:pt idx="12">
                  <c:v>0.997590215</c:v>
                </c:pt>
              </c:numCache>
            </c:numRef>
          </c:yVal>
          <c:smooth val="1"/>
          <c:extLst xmlns="http://schemas.openxmlformats.org/drawingml/2006/chart">
            <c:ext xmlns:c16="http://schemas.microsoft.com/office/drawing/2014/chart" uri="{C3380CC4-5D6E-409C-BE32-E72D297353CC}">
              <c16:uniqueId val="{00000002-DBFA-49F7-BABD-DAEDD0C4455F}"/>
            </c:ext>
          </c:extLst>
        </c:ser>
        <c:ser>
          <c:idx val="3"/>
          <c:order val="3"/>
          <c:tx>
            <c:v>20 bar</c:v>
          </c:tx>
          <c:spPr>
            <a:ln w="12700" cap="rnd">
              <a:solidFill>
                <a:schemeClr val="accent4"/>
              </a:solidFill>
              <a:round/>
            </a:ln>
            <a:effectLst/>
          </c:spPr>
          <c:marker>
            <c:symbol val="none"/>
          </c:marker>
          <c:xVal>
            <c:numRef>
              <c:f>Sheet1!$B$4:$B$16</c:f>
              <c:numCache>
                <c:formatCode>General</c:formatCode>
                <c:ptCount val="13"/>
                <c:pt idx="0">
                  <c:v>200</c:v>
                </c:pt>
                <c:pt idx="1">
                  <c:v>250</c:v>
                </c:pt>
                <c:pt idx="2">
                  <c:v>300</c:v>
                </c:pt>
                <c:pt idx="3">
                  <c:v>350</c:v>
                </c:pt>
                <c:pt idx="4">
                  <c:v>400</c:v>
                </c:pt>
                <c:pt idx="5">
                  <c:v>450</c:v>
                </c:pt>
                <c:pt idx="6">
                  <c:v>500</c:v>
                </c:pt>
                <c:pt idx="7">
                  <c:v>550</c:v>
                </c:pt>
                <c:pt idx="8">
                  <c:v>600</c:v>
                </c:pt>
                <c:pt idx="9">
                  <c:v>650</c:v>
                </c:pt>
                <c:pt idx="10">
                  <c:v>700</c:v>
                </c:pt>
                <c:pt idx="11">
                  <c:v>750</c:v>
                </c:pt>
                <c:pt idx="12">
                  <c:v>800</c:v>
                </c:pt>
              </c:numCache>
            </c:numRef>
          </c:xVal>
          <c:yVal>
            <c:numRef>
              <c:f>Sheet1!$F$4:$F$16</c:f>
              <c:numCache>
                <c:formatCode>0.00%</c:formatCode>
                <c:ptCount val="13"/>
                <c:pt idx="0">
                  <c:v>0.23225504599999999</c:v>
                </c:pt>
                <c:pt idx="1">
                  <c:v>0.40744949699999999</c:v>
                </c:pt>
                <c:pt idx="2">
                  <c:v>0.59948084999999995</c:v>
                </c:pt>
                <c:pt idx="3">
                  <c:v>0.757303065</c:v>
                </c:pt>
                <c:pt idx="4">
                  <c:v>0.86024694999999995</c:v>
                </c:pt>
                <c:pt idx="5">
                  <c:v>0.91938448299999997</c:v>
                </c:pt>
                <c:pt idx="6">
                  <c:v>0.95205337899999998</c:v>
                </c:pt>
                <c:pt idx="7">
                  <c:v>0.97028768300000001</c:v>
                </c:pt>
                <c:pt idx="8">
                  <c:v>0.980792051</c:v>
                </c:pt>
                <c:pt idx="9">
                  <c:v>0.98707957999999996</c:v>
                </c:pt>
                <c:pt idx="10">
                  <c:v>0.99099083300000002</c:v>
                </c:pt>
                <c:pt idx="11">
                  <c:v>0.99351353099999995</c:v>
                </c:pt>
                <c:pt idx="12">
                  <c:v>0.99519526800000002</c:v>
                </c:pt>
              </c:numCache>
            </c:numRef>
          </c:yVal>
          <c:smooth val="1"/>
          <c:extLst xmlns="http://schemas.openxmlformats.org/drawingml/2006/chart">
            <c:ext xmlns:c16="http://schemas.microsoft.com/office/drawing/2014/chart" uri="{C3380CC4-5D6E-409C-BE32-E72D297353CC}">
              <c16:uniqueId val="{00000003-DBFA-49F7-BABD-DAEDD0C4455F}"/>
            </c:ext>
          </c:extLst>
        </c:ser>
        <c:dLbls>
          <c:showLegendKey val="0"/>
          <c:showVal val="0"/>
          <c:showCatName val="0"/>
          <c:showSerName val="0"/>
          <c:showPercent val="0"/>
          <c:showBubbleSize val="0"/>
        </c:dLbls>
        <c:axId val="2094259983"/>
        <c:axId val="574170479"/>
      </c:scatterChart>
      <c:valAx>
        <c:axId val="2094259983"/>
        <c:scaling>
          <c:orientation val="minMax"/>
          <c:max val="800"/>
          <c:min val="200"/>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a:t>Temperature [°C]</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574170479"/>
        <c:crosses val="autoZero"/>
        <c:crossBetween val="midCat"/>
        <c:majorUnit val="100"/>
      </c:valAx>
      <c:valAx>
        <c:axId val="574170479"/>
        <c:scaling>
          <c:orientation val="minMax"/>
          <c:max val="1"/>
          <c:min val="0.2"/>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NH</a:t>
                </a:r>
                <a:r>
                  <a:rPr lang="en-US" baseline="-25000" dirty="0"/>
                  <a:t>3</a:t>
                </a:r>
                <a:r>
                  <a:rPr lang="en-US" dirty="0"/>
                  <a:t> conversion</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0%" sourceLinked="0"/>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2094259983"/>
        <c:crosses val="autoZero"/>
        <c:crossBetween val="midCat"/>
      </c:valAx>
      <c:spPr>
        <a:solidFill>
          <a:schemeClr val="bg1"/>
        </a:solidFill>
        <a:ln>
          <a:solidFill>
            <a:schemeClr val="tx1"/>
          </a:solidFill>
        </a:ln>
        <a:effectLst/>
      </c:spPr>
    </c:plotArea>
    <c:legend>
      <c:legendPos val="l"/>
      <c:layout>
        <c:manualLayout>
          <c:xMode val="edge"/>
          <c:yMode val="edge"/>
          <c:x val="0.6671371510391787"/>
          <c:y val="0.53655655421437687"/>
          <c:w val="0.23251714975845414"/>
          <c:h val="0.24527328204621443"/>
        </c:manualLayout>
      </c:layout>
      <c:overlay val="0"/>
      <c:spPr>
        <a:noFill/>
        <a:ln>
          <a:noFill/>
        </a:ln>
        <a:effectLst/>
      </c:spPr>
      <c:txPr>
        <a:bodyPr rot="0" spcFirstLastPara="1" vertOverflow="ellipsis" vert="horz" wrap="square" anchor="ctr" anchorCtr="1"/>
        <a:lstStyle/>
        <a:p>
          <a:pPr>
            <a:defRPr sz="11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legend>
    <c:plotVisOnly val="1"/>
    <c:dispBlanksAs val="gap"/>
    <c:extLst xmlns="http://schemas.openxmlformats.org/drawingml/2006/char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2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996851544872679"/>
          <c:y val="4.0367244223623332E-2"/>
          <c:w val="0.77476832665653639"/>
          <c:h val="0.76082031489606228"/>
        </c:manualLayout>
      </c:layout>
      <c:scatterChart>
        <c:scatterStyle val="lineMarker"/>
        <c:varyColors val="0"/>
        <c:ser>
          <c:idx val="0"/>
          <c:order val="0"/>
          <c:tx>
            <c:v>Thermodynamic Equilibrium</c:v>
          </c:tx>
          <c:spPr>
            <a:ln w="3175" cap="rnd">
              <a:solidFill>
                <a:sysClr val="windowText" lastClr="000000">
                  <a:alpha val="0"/>
                </a:sysClr>
              </a:solidFill>
              <a:prstDash val="dash"/>
              <a:round/>
            </a:ln>
            <a:effectLst/>
          </c:spPr>
          <c:marker>
            <c:symbol val="none"/>
          </c:marker>
          <c:trendline>
            <c:spPr>
              <a:ln w="9525" cap="rnd">
                <a:solidFill>
                  <a:schemeClr val="tx1"/>
                </a:solidFill>
                <a:prstDash val="dash"/>
              </a:ln>
              <a:effectLst/>
            </c:spPr>
            <c:trendlineType val="poly"/>
            <c:order val="2"/>
            <c:forward val="25"/>
            <c:backward val="25"/>
            <c:dispRSqr val="0"/>
            <c:dispEq val="0"/>
          </c:trendline>
          <c:xVal>
            <c:numRef>
              <c:f>'Summary of results'!$G$16:$G$18</c:f>
              <c:numCache>
                <c:formatCode>General</c:formatCode>
                <c:ptCount val="3"/>
                <c:pt idx="0">
                  <c:v>400</c:v>
                </c:pt>
                <c:pt idx="1">
                  <c:v>425</c:v>
                </c:pt>
                <c:pt idx="2">
                  <c:v>450</c:v>
                </c:pt>
              </c:numCache>
            </c:numRef>
          </c:xVal>
          <c:yVal>
            <c:numRef>
              <c:f>'Summary of results'!$K$16:$K$18</c:f>
              <c:numCache>
                <c:formatCode>General</c:formatCode>
                <c:ptCount val="3"/>
                <c:pt idx="0">
                  <c:v>96.68</c:v>
                </c:pt>
                <c:pt idx="1">
                  <c:v>97.59</c:v>
                </c:pt>
                <c:pt idx="2">
                  <c:v>98.22</c:v>
                </c:pt>
              </c:numCache>
            </c:numRef>
          </c:yVal>
          <c:smooth val="0"/>
          <c:extLst>
            <c:ext xmlns:c16="http://schemas.microsoft.com/office/drawing/2014/chart" uri="{C3380CC4-5D6E-409C-BE32-E72D297353CC}">
              <c16:uniqueId val="{00000001-29DA-4184-95EE-D10FD7143702}"/>
            </c:ext>
          </c:extLst>
        </c:ser>
        <c:ser>
          <c:idx val="1"/>
          <c:order val="1"/>
          <c:tx>
            <c:v>No Membrane</c:v>
          </c:tx>
          <c:spPr>
            <a:ln w="9525" cap="rnd">
              <a:solidFill>
                <a:schemeClr val="tx1"/>
              </a:solidFill>
              <a:round/>
            </a:ln>
            <a:effectLst/>
          </c:spPr>
          <c:marker>
            <c:symbol val="circle"/>
            <c:size val="6"/>
            <c:spPr>
              <a:solidFill>
                <a:srgbClr val="002060"/>
              </a:solidFill>
              <a:ln w="3175">
                <a:solidFill>
                  <a:schemeClr val="tx1"/>
                </a:solidFill>
              </a:ln>
              <a:effectLst/>
            </c:spPr>
          </c:marker>
          <c:dPt>
            <c:idx val="0"/>
            <c:marker>
              <c:symbol val="circle"/>
              <c:size val="6"/>
              <c:spPr>
                <a:solidFill>
                  <a:srgbClr val="002060"/>
                </a:solidFill>
                <a:ln w="3175">
                  <a:solidFill>
                    <a:schemeClr val="tx1"/>
                  </a:solidFill>
                </a:ln>
                <a:effectLst/>
              </c:spPr>
            </c:marker>
            <c:bubble3D val="0"/>
            <c:spPr>
              <a:ln w="12700" cap="rnd">
                <a:solidFill>
                  <a:schemeClr val="tx1"/>
                </a:solidFill>
                <a:round/>
              </a:ln>
              <a:effectLst/>
            </c:spPr>
            <c:extLst>
              <c:ext xmlns:c16="http://schemas.microsoft.com/office/drawing/2014/chart" uri="{C3380CC4-5D6E-409C-BE32-E72D297353CC}">
                <c16:uniqueId val="{00000003-29DA-4184-95EE-D10FD7143702}"/>
              </c:ext>
            </c:extLst>
          </c:dPt>
          <c:xVal>
            <c:numRef>
              <c:f>('Summary of results'!$G$6,'Summary of results'!$G$9,'Summary of results'!$G$12)</c:f>
              <c:numCache>
                <c:formatCode>General</c:formatCode>
                <c:ptCount val="3"/>
                <c:pt idx="0">
                  <c:v>400</c:v>
                </c:pt>
                <c:pt idx="1">
                  <c:v>425</c:v>
                </c:pt>
                <c:pt idx="2">
                  <c:v>450</c:v>
                </c:pt>
              </c:numCache>
            </c:numRef>
          </c:xVal>
          <c:yVal>
            <c:numRef>
              <c:f>('Summary of results'!$K$6,'Summary of results'!$K$9,'Summary of results'!$K$12)</c:f>
              <c:numCache>
                <c:formatCode>General</c:formatCode>
                <c:ptCount val="3"/>
                <c:pt idx="0">
                  <c:v>65.44</c:v>
                </c:pt>
                <c:pt idx="1">
                  <c:v>86.22</c:v>
                </c:pt>
                <c:pt idx="2">
                  <c:v>96.78</c:v>
                </c:pt>
              </c:numCache>
            </c:numRef>
          </c:yVal>
          <c:smooth val="0"/>
          <c:extLst>
            <c:ext xmlns:c16="http://schemas.microsoft.com/office/drawing/2014/chart" uri="{C3380CC4-5D6E-409C-BE32-E72D297353CC}">
              <c16:uniqueId val="{00000004-29DA-4184-95EE-D10FD7143702}"/>
            </c:ext>
          </c:extLst>
        </c:ser>
        <c:ser>
          <c:idx val="2"/>
          <c:order val="2"/>
          <c:tx>
            <c:v>Membrane (Permeate at 1 bar)</c:v>
          </c:tx>
          <c:spPr>
            <a:ln w="9525" cap="rnd">
              <a:solidFill>
                <a:srgbClr val="00B050"/>
              </a:solidFill>
              <a:round/>
            </a:ln>
            <a:effectLst/>
          </c:spPr>
          <c:marker>
            <c:symbol val="triangle"/>
            <c:size val="5"/>
            <c:spPr>
              <a:solidFill>
                <a:srgbClr val="00B050"/>
              </a:solidFill>
              <a:ln w="9525">
                <a:solidFill>
                  <a:srgbClr val="00B050"/>
                </a:solidFill>
              </a:ln>
              <a:effectLst/>
            </c:spPr>
          </c:marker>
          <c:xVal>
            <c:numRef>
              <c:f>('Summary of results'!$G$7,'Summary of results'!$G$10,'Summary of results'!$G$13)</c:f>
              <c:numCache>
                <c:formatCode>General</c:formatCode>
                <c:ptCount val="3"/>
                <c:pt idx="0">
                  <c:v>400</c:v>
                </c:pt>
                <c:pt idx="1">
                  <c:v>425</c:v>
                </c:pt>
                <c:pt idx="2">
                  <c:v>450</c:v>
                </c:pt>
              </c:numCache>
            </c:numRef>
          </c:xVal>
          <c:yVal>
            <c:numRef>
              <c:f>('Summary of results'!$K$7,'Summary of results'!$K$10,'Summary of results'!$K$13)</c:f>
              <c:numCache>
                <c:formatCode>General</c:formatCode>
                <c:ptCount val="3"/>
                <c:pt idx="0">
                  <c:v>72.150000000000006</c:v>
                </c:pt>
                <c:pt idx="1">
                  <c:v>98.02</c:v>
                </c:pt>
                <c:pt idx="2">
                  <c:v>99.5</c:v>
                </c:pt>
              </c:numCache>
            </c:numRef>
          </c:yVal>
          <c:smooth val="0"/>
          <c:extLst>
            <c:ext xmlns:c16="http://schemas.microsoft.com/office/drawing/2014/chart" uri="{C3380CC4-5D6E-409C-BE32-E72D297353CC}">
              <c16:uniqueId val="{00000005-29DA-4184-95EE-D10FD7143702}"/>
            </c:ext>
          </c:extLst>
        </c:ser>
        <c:ser>
          <c:idx val="3"/>
          <c:order val="3"/>
          <c:tx>
            <c:v>Membrane (Permeate at vacuum)</c:v>
          </c:tx>
          <c:spPr>
            <a:ln w="9525" cap="rnd">
              <a:solidFill>
                <a:srgbClr val="C00000"/>
              </a:solidFill>
              <a:round/>
            </a:ln>
            <a:effectLst/>
          </c:spPr>
          <c:marker>
            <c:symbol val="square"/>
            <c:size val="5"/>
            <c:spPr>
              <a:solidFill>
                <a:srgbClr val="C00000"/>
              </a:solidFill>
              <a:ln w="9525">
                <a:solidFill>
                  <a:srgbClr val="C00000"/>
                </a:solidFill>
              </a:ln>
              <a:effectLst/>
            </c:spPr>
          </c:marker>
          <c:xVal>
            <c:numRef>
              <c:f>('Summary of results'!$G$8,'Summary of results'!$G$11,'Summary of results'!$G$14)</c:f>
              <c:numCache>
                <c:formatCode>General</c:formatCode>
                <c:ptCount val="3"/>
                <c:pt idx="0">
                  <c:v>400</c:v>
                </c:pt>
                <c:pt idx="1">
                  <c:v>425</c:v>
                </c:pt>
                <c:pt idx="2">
                  <c:v>450</c:v>
                </c:pt>
              </c:numCache>
            </c:numRef>
          </c:xVal>
          <c:yVal>
            <c:numRef>
              <c:f>('Summary of results'!$K$8,'Summary of results'!$K$11,'Summary of results'!$K$14)</c:f>
              <c:numCache>
                <c:formatCode>General</c:formatCode>
                <c:ptCount val="3"/>
                <c:pt idx="0">
                  <c:v>99.3</c:v>
                </c:pt>
                <c:pt idx="1">
                  <c:v>99.6</c:v>
                </c:pt>
                <c:pt idx="2">
                  <c:v>99.8</c:v>
                </c:pt>
              </c:numCache>
            </c:numRef>
          </c:yVal>
          <c:smooth val="0"/>
          <c:extLst>
            <c:ext xmlns:c16="http://schemas.microsoft.com/office/drawing/2014/chart" uri="{C3380CC4-5D6E-409C-BE32-E72D297353CC}">
              <c16:uniqueId val="{00000006-29DA-4184-95EE-D10FD7143702}"/>
            </c:ext>
          </c:extLst>
        </c:ser>
        <c:dLbls>
          <c:showLegendKey val="0"/>
          <c:showVal val="0"/>
          <c:showCatName val="0"/>
          <c:showSerName val="0"/>
          <c:showPercent val="0"/>
          <c:showBubbleSize val="0"/>
        </c:dLbls>
        <c:axId val="694913248"/>
        <c:axId val="694913640"/>
      </c:scatterChart>
      <c:valAx>
        <c:axId val="694913248"/>
        <c:scaling>
          <c:orientation val="minMax"/>
          <c:max val="475"/>
          <c:min val="375"/>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a:t>Temperature [°C]</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694913640"/>
        <c:crosses val="autoZero"/>
        <c:crossBetween val="midCat"/>
        <c:majorUnit val="25"/>
      </c:valAx>
      <c:valAx>
        <c:axId val="694913640"/>
        <c:scaling>
          <c:orientation val="minMax"/>
          <c:max val="102"/>
          <c:min val="4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NH</a:t>
                </a:r>
                <a:r>
                  <a:rPr lang="en-US" baseline="-25000" dirty="0"/>
                  <a:t>3</a:t>
                </a:r>
                <a:r>
                  <a:rPr lang="en-US" dirty="0"/>
                  <a:t> Conversion [%]</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694913248"/>
        <c:crosses val="autoZero"/>
        <c:crossBetween val="midCat"/>
      </c:valAx>
      <c:spPr>
        <a:solidFill>
          <a:schemeClr val="bg1"/>
        </a:solidFill>
        <a:ln>
          <a:solidFill>
            <a:sysClr val="windowText" lastClr="000000"/>
          </a:solidFill>
        </a:ln>
        <a:effectLst/>
      </c:spPr>
    </c:plotArea>
    <c:legend>
      <c:legendPos val="r"/>
      <c:legendEntry>
        <c:idx val="0"/>
        <c:delete val="1"/>
      </c:legendEntry>
      <c:legendEntry>
        <c:idx val="4"/>
        <c:delete val="1"/>
      </c:legendEntry>
      <c:layout>
        <c:manualLayout>
          <c:xMode val="edge"/>
          <c:yMode val="edge"/>
          <c:x val="0.18504144028928896"/>
          <c:y val="0.59334687500000005"/>
          <c:w val="0.73120483091787425"/>
          <c:h val="0.19003506944444445"/>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legend>
    <c:plotVisOnly val="1"/>
    <c:dispBlanksAs val="gap"/>
    <c:showDLblsOverMax val="0"/>
  </c:chart>
  <c:spPr>
    <a:noFill/>
    <a:ln w="9525" cap="flat" cmpd="sng" algn="ctr">
      <a:noFill/>
      <a:round/>
    </a:ln>
    <a:effectLst/>
  </c:spPr>
  <c:txPr>
    <a:bodyPr/>
    <a:lstStyle/>
    <a:p>
      <a:pPr>
        <a:defRPr sz="12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userShapes r:id="rId4"/>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6842090257412837"/>
          <c:y val="4.5492008858078796E-2"/>
          <c:w val="0.761204789833822"/>
          <c:h val="0.77108672755923813"/>
        </c:manualLayout>
      </c:layout>
      <c:scatterChart>
        <c:scatterStyle val="lineMarker"/>
        <c:varyColors val="0"/>
        <c:ser>
          <c:idx val="2"/>
          <c:order val="0"/>
          <c:tx>
            <c:v>Membrane (Permeate at 1 bar)</c:v>
          </c:tx>
          <c:spPr>
            <a:ln w="9525" cap="rnd">
              <a:solidFill>
                <a:srgbClr val="00B050"/>
              </a:solidFill>
              <a:round/>
            </a:ln>
            <a:effectLst/>
          </c:spPr>
          <c:marker>
            <c:symbol val="triangle"/>
            <c:size val="5"/>
            <c:spPr>
              <a:solidFill>
                <a:srgbClr val="00B050"/>
              </a:solidFill>
              <a:ln w="9525">
                <a:solidFill>
                  <a:srgbClr val="00B050"/>
                </a:solidFill>
              </a:ln>
              <a:effectLst/>
            </c:spPr>
          </c:marker>
          <c:xVal>
            <c:numRef>
              <c:f>('Summary of results'!$G$7,'Summary of results'!$G$10,'Summary of results'!$G$13)</c:f>
              <c:numCache>
                <c:formatCode>General</c:formatCode>
                <c:ptCount val="3"/>
                <c:pt idx="0">
                  <c:v>400</c:v>
                </c:pt>
                <c:pt idx="1">
                  <c:v>425</c:v>
                </c:pt>
                <c:pt idx="2">
                  <c:v>450</c:v>
                </c:pt>
              </c:numCache>
            </c:numRef>
          </c:xVal>
          <c:yVal>
            <c:numRef>
              <c:f>('Summary of results'!$L$7,'Summary of results'!$L$10,'Summary of results'!$L$13)</c:f>
              <c:numCache>
                <c:formatCode>General</c:formatCode>
                <c:ptCount val="3"/>
                <c:pt idx="0">
                  <c:v>51.6</c:v>
                </c:pt>
                <c:pt idx="1">
                  <c:v>79.75</c:v>
                </c:pt>
                <c:pt idx="2">
                  <c:v>85.4</c:v>
                </c:pt>
              </c:numCache>
            </c:numRef>
          </c:yVal>
          <c:smooth val="0"/>
          <c:extLst>
            <c:ext xmlns:c16="http://schemas.microsoft.com/office/drawing/2014/chart" uri="{C3380CC4-5D6E-409C-BE32-E72D297353CC}">
              <c16:uniqueId val="{00000000-3492-42E7-8AB6-CEE0F0504C3D}"/>
            </c:ext>
          </c:extLst>
        </c:ser>
        <c:ser>
          <c:idx val="3"/>
          <c:order val="1"/>
          <c:tx>
            <c:v>Membrane (Permeate at vacuum)</c:v>
          </c:tx>
          <c:spPr>
            <a:ln w="9525" cap="rnd">
              <a:solidFill>
                <a:srgbClr val="C00000"/>
              </a:solidFill>
              <a:round/>
            </a:ln>
            <a:effectLst/>
          </c:spPr>
          <c:marker>
            <c:symbol val="square"/>
            <c:size val="5"/>
            <c:spPr>
              <a:solidFill>
                <a:srgbClr val="C00000"/>
              </a:solidFill>
              <a:ln w="9525">
                <a:solidFill>
                  <a:srgbClr val="C00000"/>
                </a:solidFill>
              </a:ln>
              <a:effectLst/>
            </c:spPr>
          </c:marker>
          <c:dPt>
            <c:idx val="2"/>
            <c:marker>
              <c:symbol val="square"/>
              <c:size val="5"/>
              <c:spPr>
                <a:solidFill>
                  <a:srgbClr val="C00000"/>
                </a:solidFill>
                <a:ln w="9525">
                  <a:solidFill>
                    <a:srgbClr val="C00000"/>
                  </a:solidFill>
                </a:ln>
                <a:effectLst/>
              </c:spPr>
            </c:marker>
            <c:bubble3D val="0"/>
            <c:spPr>
              <a:ln w="9525" cap="rnd">
                <a:solidFill>
                  <a:srgbClr val="C00000"/>
                </a:solidFill>
                <a:round/>
              </a:ln>
              <a:effectLst/>
            </c:spPr>
            <c:extLst>
              <c:ext xmlns:c16="http://schemas.microsoft.com/office/drawing/2014/chart" uri="{C3380CC4-5D6E-409C-BE32-E72D297353CC}">
                <c16:uniqueId val="{00000002-3492-42E7-8AB6-CEE0F0504C3D}"/>
              </c:ext>
            </c:extLst>
          </c:dPt>
          <c:xVal>
            <c:numRef>
              <c:f>('Summary of results'!$G$8,'Summary of results'!$G$11,'Summary of results'!$G$14)</c:f>
              <c:numCache>
                <c:formatCode>General</c:formatCode>
                <c:ptCount val="3"/>
                <c:pt idx="0">
                  <c:v>400</c:v>
                </c:pt>
                <c:pt idx="1">
                  <c:v>425</c:v>
                </c:pt>
                <c:pt idx="2">
                  <c:v>450</c:v>
                </c:pt>
              </c:numCache>
            </c:numRef>
          </c:xVal>
          <c:yVal>
            <c:numRef>
              <c:f>('Summary of results'!$L$8,'Summary of results'!$L$11,'Summary of results'!$L$14)</c:f>
              <c:numCache>
                <c:formatCode>General</c:formatCode>
                <c:ptCount val="3"/>
                <c:pt idx="0">
                  <c:v>93.51</c:v>
                </c:pt>
                <c:pt idx="1">
                  <c:v>96.7</c:v>
                </c:pt>
                <c:pt idx="2">
                  <c:v>96.5</c:v>
                </c:pt>
              </c:numCache>
            </c:numRef>
          </c:yVal>
          <c:smooth val="0"/>
          <c:extLst>
            <c:ext xmlns:c16="http://schemas.microsoft.com/office/drawing/2014/chart" uri="{C3380CC4-5D6E-409C-BE32-E72D297353CC}">
              <c16:uniqueId val="{00000003-3492-42E7-8AB6-CEE0F0504C3D}"/>
            </c:ext>
          </c:extLst>
        </c:ser>
        <c:dLbls>
          <c:showLegendKey val="0"/>
          <c:showVal val="0"/>
          <c:showCatName val="0"/>
          <c:showSerName val="0"/>
          <c:showPercent val="0"/>
          <c:showBubbleSize val="0"/>
        </c:dLbls>
        <c:axId val="605332088"/>
        <c:axId val="605332480"/>
      </c:scatterChart>
      <c:valAx>
        <c:axId val="605332088"/>
        <c:scaling>
          <c:orientation val="minMax"/>
          <c:max val="475"/>
          <c:min val="375"/>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a:t>Temperature [°C]</a:t>
                </a:r>
              </a:p>
            </c:rich>
          </c:tx>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605332480"/>
        <c:crosses val="autoZero"/>
        <c:crossBetween val="midCat"/>
        <c:majorUnit val="25"/>
      </c:valAx>
      <c:valAx>
        <c:axId val="605332480"/>
        <c:scaling>
          <c:orientation val="minMax"/>
          <c:max val="100"/>
          <c:min val="3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H</a:t>
                </a:r>
                <a:r>
                  <a:rPr lang="en-US" baseline="-25000" dirty="0"/>
                  <a:t>2</a:t>
                </a:r>
                <a:r>
                  <a:rPr lang="en-US" dirty="0"/>
                  <a:t> recovery [%]</a:t>
                </a:r>
              </a:p>
            </c:rich>
          </c:tx>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605332088"/>
        <c:crosses val="autoZero"/>
        <c:crossBetween val="midCat"/>
      </c:valAx>
      <c:spPr>
        <a:solidFill>
          <a:schemeClr val="bg1"/>
        </a:solidFill>
        <a:ln>
          <a:solidFill>
            <a:sysClr val="windowText" lastClr="000000"/>
          </a:solidFill>
        </a:ln>
        <a:effectLst/>
      </c:spPr>
    </c:plotArea>
    <c:legend>
      <c:legendPos val="r"/>
      <c:layout>
        <c:manualLayout>
          <c:xMode val="edge"/>
          <c:yMode val="edge"/>
          <c:x val="0.20190755608543223"/>
          <c:y val="0.67436944444444458"/>
          <c:w val="0.70977408604835723"/>
          <c:h val="0.12363707072516424"/>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legend>
    <c:plotVisOnly val="1"/>
    <c:dispBlanksAs val="gap"/>
    <c:showDLblsOverMax val="0"/>
  </c:chart>
  <c:spPr>
    <a:noFill/>
    <a:ln w="9525" cap="flat" cmpd="sng" algn="ctr">
      <a:noFill/>
      <a:round/>
    </a:ln>
    <a:effectLst/>
  </c:spPr>
  <c:txPr>
    <a:bodyPr/>
    <a:lstStyle/>
    <a:p>
      <a:pPr>
        <a:defRPr sz="12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9174292056960313"/>
          <c:y val="6.3291776027996516E-2"/>
          <c:w val="0.54938770693224792"/>
          <c:h val="0.75898981377327845"/>
        </c:manualLayout>
      </c:layout>
      <c:scatterChart>
        <c:scatterStyle val="smoothMarker"/>
        <c:varyColors val="0"/>
        <c:ser>
          <c:idx val="0"/>
          <c:order val="0"/>
          <c:tx>
            <c:strRef>
              <c:f>'Summary of results (2)'!$H$6</c:f>
              <c:strCache>
                <c:ptCount val="1"/>
                <c:pt idx="0">
                  <c:v>Ammonia Conversion (%)</c:v>
                </c:pt>
              </c:strCache>
            </c:strRef>
          </c:tx>
          <c:spPr>
            <a:ln w="9525" cap="rnd">
              <a:solidFill>
                <a:srgbClr val="C00000"/>
              </a:solidFill>
              <a:round/>
            </a:ln>
            <a:effectLst/>
          </c:spPr>
          <c:marker>
            <c:symbol val="triangle"/>
            <c:size val="5"/>
            <c:spPr>
              <a:solidFill>
                <a:srgbClr val="C00000"/>
              </a:solidFill>
              <a:ln w="9525">
                <a:solidFill>
                  <a:srgbClr val="C00000"/>
                </a:solidFill>
              </a:ln>
              <a:effectLst/>
            </c:spPr>
          </c:marker>
          <c:xVal>
            <c:numRef>
              <c:f>'Summary of results (2)'!$G$7:$G$11</c:f>
              <c:numCache>
                <c:formatCode>General</c:formatCode>
                <c:ptCount val="5"/>
                <c:pt idx="0">
                  <c:v>2</c:v>
                </c:pt>
                <c:pt idx="1">
                  <c:v>3</c:v>
                </c:pt>
                <c:pt idx="2">
                  <c:v>4</c:v>
                </c:pt>
                <c:pt idx="3">
                  <c:v>5</c:v>
                </c:pt>
                <c:pt idx="4">
                  <c:v>6</c:v>
                </c:pt>
              </c:numCache>
            </c:numRef>
          </c:xVal>
          <c:yVal>
            <c:numRef>
              <c:f>'Summary of results (2)'!$H$7:$H$11</c:f>
              <c:numCache>
                <c:formatCode>0.000%</c:formatCode>
                <c:ptCount val="5"/>
                <c:pt idx="0">
                  <c:v>0.98799795709908067</c:v>
                </c:pt>
                <c:pt idx="1">
                  <c:v>0.99479123604795361</c:v>
                </c:pt>
                <c:pt idx="2">
                  <c:v>0.99617129892229161</c:v>
                </c:pt>
                <c:pt idx="3">
                  <c:v>0.99687987519500776</c:v>
                </c:pt>
                <c:pt idx="4">
                  <c:v>0.99675567756426242</c:v>
                </c:pt>
              </c:numCache>
            </c:numRef>
          </c:yVal>
          <c:smooth val="1"/>
          <c:extLst>
            <c:ext xmlns:c16="http://schemas.microsoft.com/office/drawing/2014/chart" uri="{C3380CC4-5D6E-409C-BE32-E72D297353CC}">
              <c16:uniqueId val="{00000000-10B3-457A-89E3-31A02E43C00F}"/>
            </c:ext>
          </c:extLst>
        </c:ser>
        <c:ser>
          <c:idx val="1"/>
          <c:order val="1"/>
          <c:tx>
            <c:strRef>
              <c:f>'Summary of results (2)'!$I$6</c:f>
              <c:strCache>
                <c:ptCount val="1"/>
                <c:pt idx="0">
                  <c:v>H2 recovery (%)</c:v>
                </c:pt>
              </c:strCache>
            </c:strRef>
          </c:tx>
          <c:spPr>
            <a:ln w="9525" cap="rnd">
              <a:solidFill>
                <a:srgbClr val="002060"/>
              </a:solidFill>
              <a:round/>
            </a:ln>
            <a:effectLst/>
          </c:spPr>
          <c:marker>
            <c:symbol val="circle"/>
            <c:size val="5"/>
            <c:spPr>
              <a:solidFill>
                <a:srgbClr val="002060"/>
              </a:solidFill>
              <a:ln w="9525">
                <a:solidFill>
                  <a:srgbClr val="002060"/>
                </a:solidFill>
              </a:ln>
              <a:effectLst/>
            </c:spPr>
          </c:marker>
          <c:xVal>
            <c:numRef>
              <c:f>'Summary of results (2)'!$G$7:$G$11</c:f>
              <c:numCache>
                <c:formatCode>General</c:formatCode>
                <c:ptCount val="5"/>
                <c:pt idx="0">
                  <c:v>2</c:v>
                </c:pt>
                <c:pt idx="1">
                  <c:v>3</c:v>
                </c:pt>
                <c:pt idx="2">
                  <c:v>4</c:v>
                </c:pt>
                <c:pt idx="3">
                  <c:v>5</c:v>
                </c:pt>
                <c:pt idx="4">
                  <c:v>6</c:v>
                </c:pt>
              </c:numCache>
            </c:numRef>
          </c:xVal>
          <c:yVal>
            <c:numRef>
              <c:f>'Summary of results (2)'!$I$7:$I$11</c:f>
              <c:numCache>
                <c:formatCode>0.00%</c:formatCode>
                <c:ptCount val="5"/>
                <c:pt idx="0">
                  <c:v>0.49793103448275861</c:v>
                </c:pt>
                <c:pt idx="1">
                  <c:v>0.78576512455516012</c:v>
                </c:pt>
                <c:pt idx="2">
                  <c:v>0.86607354685646498</c:v>
                </c:pt>
                <c:pt idx="3">
                  <c:v>0.90450771055753265</c:v>
                </c:pt>
                <c:pt idx="4">
                  <c:v>0.92360616844602617</c:v>
                </c:pt>
              </c:numCache>
            </c:numRef>
          </c:yVal>
          <c:smooth val="1"/>
          <c:extLst>
            <c:ext xmlns:c16="http://schemas.microsoft.com/office/drawing/2014/chart" uri="{C3380CC4-5D6E-409C-BE32-E72D297353CC}">
              <c16:uniqueId val="{00000001-10B3-457A-89E3-31A02E43C00F}"/>
            </c:ext>
          </c:extLst>
        </c:ser>
        <c:dLbls>
          <c:showLegendKey val="0"/>
          <c:showVal val="0"/>
          <c:showCatName val="0"/>
          <c:showSerName val="0"/>
          <c:showPercent val="0"/>
          <c:showBubbleSize val="0"/>
        </c:dLbls>
        <c:axId val="531932184"/>
        <c:axId val="531933752"/>
      </c:scatterChart>
      <c:scatterChart>
        <c:scatterStyle val="smoothMarker"/>
        <c:varyColors val="0"/>
        <c:ser>
          <c:idx val="2"/>
          <c:order val="2"/>
          <c:tx>
            <c:strRef>
              <c:f>'Summary of results (2)'!$J$6</c:f>
              <c:strCache>
                <c:ptCount val="1"/>
                <c:pt idx="0">
                  <c:v>H2 purity (%)</c:v>
                </c:pt>
              </c:strCache>
            </c:strRef>
          </c:tx>
          <c:spPr>
            <a:ln w="9525" cap="rnd">
              <a:solidFill>
                <a:srgbClr val="00B050"/>
              </a:solidFill>
              <a:round/>
            </a:ln>
            <a:effectLst/>
          </c:spPr>
          <c:marker>
            <c:symbol val="square"/>
            <c:size val="5"/>
            <c:spPr>
              <a:solidFill>
                <a:srgbClr val="00B050"/>
              </a:solidFill>
              <a:ln w="9525">
                <a:solidFill>
                  <a:srgbClr val="00B050"/>
                </a:solidFill>
              </a:ln>
              <a:effectLst/>
            </c:spPr>
          </c:marker>
          <c:xVal>
            <c:numRef>
              <c:f>'Summary of results (2)'!$G$7:$G$11</c:f>
              <c:numCache>
                <c:formatCode>General</c:formatCode>
                <c:ptCount val="5"/>
                <c:pt idx="0">
                  <c:v>2</c:v>
                </c:pt>
                <c:pt idx="1">
                  <c:v>3</c:v>
                </c:pt>
                <c:pt idx="2">
                  <c:v>4</c:v>
                </c:pt>
                <c:pt idx="3">
                  <c:v>5</c:v>
                </c:pt>
                <c:pt idx="4">
                  <c:v>6</c:v>
                </c:pt>
              </c:numCache>
            </c:numRef>
          </c:xVal>
          <c:yVal>
            <c:numRef>
              <c:f>'Summary of results (2)'!$J$7:$J$11</c:f>
              <c:numCache>
                <c:formatCode>0.000%</c:formatCode>
                <c:ptCount val="5"/>
                <c:pt idx="0">
                  <c:v>0.99992904144127204</c:v>
                </c:pt>
                <c:pt idx="1">
                  <c:v>0.99989322817028559</c:v>
                </c:pt>
                <c:pt idx="2">
                  <c:v>0.99984959779090921</c:v>
                </c:pt>
                <c:pt idx="3">
                  <c:v>0.99980379632374272</c:v>
                </c:pt>
                <c:pt idx="4">
                  <c:v>0.99979978589189034</c:v>
                </c:pt>
              </c:numCache>
            </c:numRef>
          </c:yVal>
          <c:smooth val="1"/>
          <c:extLst>
            <c:ext xmlns:c16="http://schemas.microsoft.com/office/drawing/2014/chart" uri="{C3380CC4-5D6E-409C-BE32-E72D297353CC}">
              <c16:uniqueId val="{00000002-10B3-457A-89E3-31A02E43C00F}"/>
            </c:ext>
          </c:extLst>
        </c:ser>
        <c:dLbls>
          <c:showLegendKey val="0"/>
          <c:showVal val="0"/>
          <c:showCatName val="0"/>
          <c:showSerName val="0"/>
          <c:showPercent val="0"/>
          <c:showBubbleSize val="0"/>
        </c:dLbls>
        <c:axId val="245540232"/>
        <c:axId val="245545720"/>
      </c:scatterChart>
      <c:valAx>
        <c:axId val="531932184"/>
        <c:scaling>
          <c:orientation val="minMax"/>
          <c:max val="7"/>
          <c:min val="1"/>
        </c:scaling>
        <c:delete val="0"/>
        <c:axPos val="b"/>
        <c:title>
          <c:tx>
            <c:rich>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a:t>Reaction pressure [Bar]</a:t>
                </a:r>
              </a:p>
            </c:rich>
          </c:tx>
          <c:layout>
            <c:manualLayout>
              <c:xMode val="edge"/>
              <c:yMode val="edge"/>
              <c:x val="0.3466158408375748"/>
              <c:y val="0.92725096862892142"/>
            </c:manualLayout>
          </c:layout>
          <c:overlay val="0"/>
          <c:spPr>
            <a:noFill/>
            <a:ln>
              <a:noFill/>
            </a:ln>
            <a:effectLst/>
          </c:spPr>
          <c:txPr>
            <a:bodyPr rot="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531933752"/>
        <c:crosses val="autoZero"/>
        <c:crossBetween val="midCat"/>
        <c:majorUnit val="1"/>
      </c:valAx>
      <c:valAx>
        <c:axId val="531933752"/>
        <c:scaling>
          <c:orientation val="minMax"/>
          <c:max val="1.02"/>
          <c:min val="0"/>
        </c:scaling>
        <c:delete val="0"/>
        <c:axPos val="l"/>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NH</a:t>
                </a:r>
                <a:r>
                  <a:rPr lang="en-US" baseline="-25000" dirty="0"/>
                  <a:t>3</a:t>
                </a:r>
                <a:r>
                  <a:rPr lang="en-US" dirty="0"/>
                  <a:t> conversion and H</a:t>
                </a:r>
                <a:r>
                  <a:rPr lang="en-US" baseline="-25000" dirty="0"/>
                  <a:t>2</a:t>
                </a:r>
                <a:r>
                  <a:rPr lang="en-US" dirty="0"/>
                  <a:t> recovery</a:t>
                </a:r>
              </a:p>
            </c:rich>
          </c:tx>
          <c:layout>
            <c:manualLayout>
              <c:xMode val="edge"/>
              <c:yMode val="edge"/>
              <c:x val="6.6653703703703687E-2"/>
              <c:y val="0.123690625"/>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0%" sourceLinked="0"/>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531932184"/>
        <c:crosses val="autoZero"/>
        <c:crossBetween val="midCat"/>
      </c:valAx>
      <c:valAx>
        <c:axId val="245545720"/>
        <c:scaling>
          <c:orientation val="minMax"/>
          <c:max val="0.99997999999999998"/>
          <c:min val="0.99970000000000003"/>
        </c:scaling>
        <c:delete val="0"/>
        <c:axPos val="r"/>
        <c:title>
          <c:tx>
            <c:rich>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H</a:t>
                </a:r>
                <a:r>
                  <a:rPr lang="en-US" baseline="-25000" dirty="0"/>
                  <a:t>2</a:t>
                </a:r>
                <a:r>
                  <a:rPr lang="en-US" dirty="0"/>
                  <a:t> purity</a:t>
                </a:r>
              </a:p>
            </c:rich>
          </c:tx>
          <c:layout>
            <c:manualLayout>
              <c:xMode val="edge"/>
              <c:yMode val="edge"/>
              <c:x val="0.87442907407407411"/>
              <c:y val="0.28426041666666663"/>
            </c:manualLayout>
          </c:layout>
          <c:overlay val="0"/>
          <c:spPr>
            <a:noFill/>
            <a:ln>
              <a:noFill/>
            </a:ln>
            <a:effectLst/>
          </c:spPr>
          <c:txPr>
            <a:bodyPr rot="-54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0.000%" sourceLinked="0"/>
        <c:majorTickMark val="in"/>
        <c:minorTickMark val="none"/>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2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245540232"/>
        <c:crosses val="max"/>
        <c:crossBetween val="midCat"/>
        <c:majorUnit val="4.0000000000000017E-5"/>
      </c:valAx>
      <c:valAx>
        <c:axId val="245540232"/>
        <c:scaling>
          <c:orientation val="minMax"/>
        </c:scaling>
        <c:delete val="1"/>
        <c:axPos val="b"/>
        <c:numFmt formatCode="General" sourceLinked="1"/>
        <c:majorTickMark val="out"/>
        <c:minorTickMark val="none"/>
        <c:tickLblPos val="nextTo"/>
        <c:crossAx val="245545720"/>
        <c:crosses val="autoZero"/>
        <c:crossBetween val="midCat"/>
      </c:valAx>
      <c:spPr>
        <a:solidFill>
          <a:schemeClr val="bg1"/>
        </a:solidFill>
        <a:ln>
          <a:solidFill>
            <a:sysClr val="windowText" lastClr="000000"/>
          </a:solidFill>
        </a:ln>
        <a:effectLst/>
      </c:spPr>
    </c:plotArea>
    <c:legend>
      <c:legendPos val="t"/>
      <c:layout>
        <c:manualLayout>
          <c:xMode val="edge"/>
          <c:yMode val="edge"/>
          <c:x val="0.24315574074074073"/>
          <c:y val="0.63525729166666656"/>
          <c:w val="0.45311407407407406"/>
          <c:h val="0.1801589564850020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legend>
    <c:plotVisOnly val="1"/>
    <c:dispBlanksAs val="gap"/>
    <c:showDLblsOverMax val="0"/>
  </c:chart>
  <c:spPr>
    <a:noFill/>
    <a:ln>
      <a:noFill/>
    </a:ln>
    <a:effectLst/>
  </c:spPr>
  <c:txPr>
    <a:bodyPr/>
    <a:lstStyle/>
    <a:p>
      <a:pPr>
        <a:defRPr sz="12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655140337036614"/>
          <c:y val="8.6594738099745217E-2"/>
          <c:w val="0.71466754868286042"/>
          <c:h val="0.72554968328642155"/>
        </c:manualLayout>
      </c:layout>
      <c:scatterChart>
        <c:scatterStyle val="lineMarker"/>
        <c:varyColors val="0"/>
        <c:ser>
          <c:idx val="0"/>
          <c:order val="0"/>
          <c:tx>
            <c:v>NH3 concentration int the permeate [ppm]</c:v>
          </c:tx>
          <c:spPr>
            <a:ln w="25400" cap="rnd">
              <a:noFill/>
              <a:round/>
            </a:ln>
            <a:effectLst/>
          </c:spPr>
          <c:marker>
            <c:symbol val="circle"/>
            <c:size val="6"/>
            <c:spPr>
              <a:solidFill>
                <a:srgbClr val="002060"/>
              </a:solidFill>
              <a:ln w="9525">
                <a:solidFill>
                  <a:srgbClr val="002060"/>
                </a:solidFill>
              </a:ln>
              <a:effectLst/>
            </c:spPr>
          </c:marker>
          <c:xVal>
            <c:numRef>
              <c:f>'Test Patent'!$F$16:$F$51</c:f>
              <c:numCache>
                <c:formatCode>General</c:formatCode>
                <c:ptCount val="36"/>
                <c:pt idx="0">
                  <c:v>5</c:v>
                </c:pt>
                <c:pt idx="1">
                  <c:v>10</c:v>
                </c:pt>
                <c:pt idx="2">
                  <c:v>15</c:v>
                </c:pt>
                <c:pt idx="3">
                  <c:v>20</c:v>
                </c:pt>
                <c:pt idx="4">
                  <c:v>25</c:v>
                </c:pt>
                <c:pt idx="5">
                  <c:v>30</c:v>
                </c:pt>
                <c:pt idx="6">
                  <c:v>35</c:v>
                </c:pt>
                <c:pt idx="7">
                  <c:v>40</c:v>
                </c:pt>
                <c:pt idx="8">
                  <c:v>45</c:v>
                </c:pt>
                <c:pt idx="9">
                  <c:v>50</c:v>
                </c:pt>
                <c:pt idx="10">
                  <c:v>55</c:v>
                </c:pt>
                <c:pt idx="11">
                  <c:v>60</c:v>
                </c:pt>
                <c:pt idx="12">
                  <c:v>65</c:v>
                </c:pt>
                <c:pt idx="13">
                  <c:v>70</c:v>
                </c:pt>
                <c:pt idx="14">
                  <c:v>75</c:v>
                </c:pt>
                <c:pt idx="15">
                  <c:v>80</c:v>
                </c:pt>
                <c:pt idx="16">
                  <c:v>85</c:v>
                </c:pt>
                <c:pt idx="17">
                  <c:v>90</c:v>
                </c:pt>
                <c:pt idx="18">
                  <c:v>95</c:v>
                </c:pt>
                <c:pt idx="19">
                  <c:v>100</c:v>
                </c:pt>
                <c:pt idx="20">
                  <c:v>105</c:v>
                </c:pt>
                <c:pt idx="21">
                  <c:v>110</c:v>
                </c:pt>
                <c:pt idx="22">
                  <c:v>115</c:v>
                </c:pt>
                <c:pt idx="23">
                  <c:v>120</c:v>
                </c:pt>
                <c:pt idx="24">
                  <c:v>125</c:v>
                </c:pt>
                <c:pt idx="25">
                  <c:v>130</c:v>
                </c:pt>
                <c:pt idx="26">
                  <c:v>135</c:v>
                </c:pt>
                <c:pt idx="27">
                  <c:v>140</c:v>
                </c:pt>
                <c:pt idx="28">
                  <c:v>145</c:v>
                </c:pt>
                <c:pt idx="29">
                  <c:v>150</c:v>
                </c:pt>
                <c:pt idx="30">
                  <c:v>155</c:v>
                </c:pt>
                <c:pt idx="31">
                  <c:v>160</c:v>
                </c:pt>
                <c:pt idx="32">
                  <c:v>165</c:v>
                </c:pt>
                <c:pt idx="33">
                  <c:v>170</c:v>
                </c:pt>
                <c:pt idx="34">
                  <c:v>175</c:v>
                </c:pt>
                <c:pt idx="35">
                  <c:v>180</c:v>
                </c:pt>
              </c:numCache>
            </c:numRef>
          </c:xVal>
          <c:yVal>
            <c:numRef>
              <c:f>'Test Patent'!$D$16:$D$51</c:f>
              <c:numCache>
                <c:formatCode>General</c:formatCode>
                <c:ptCount val="36"/>
                <c:pt idx="0">
                  <c:v>68.093999999999994</c:v>
                </c:pt>
                <c:pt idx="1">
                  <c:v>69.018000000000001</c:v>
                </c:pt>
                <c:pt idx="2">
                  <c:v>69.64</c:v>
                </c:pt>
                <c:pt idx="3">
                  <c:v>70.045000000000002</c:v>
                </c:pt>
                <c:pt idx="4">
                  <c:v>71.078999999999994</c:v>
                </c:pt>
                <c:pt idx="5">
                  <c:v>70.400000000000006</c:v>
                </c:pt>
                <c:pt idx="6">
                  <c:v>72.158000000000001</c:v>
                </c:pt>
                <c:pt idx="7">
                  <c:v>73.754999999999995</c:v>
                </c:pt>
                <c:pt idx="8">
                  <c:v>71.209999999999994</c:v>
                </c:pt>
                <c:pt idx="9">
                  <c:v>71.611000000000004</c:v>
                </c:pt>
                <c:pt idx="10">
                  <c:v>71.798000000000002</c:v>
                </c:pt>
                <c:pt idx="11">
                  <c:v>70.486999999999995</c:v>
                </c:pt>
                <c:pt idx="12">
                  <c:v>73.132999999999996</c:v>
                </c:pt>
                <c:pt idx="13">
                  <c:v>73.850999999999999</c:v>
                </c:pt>
                <c:pt idx="14">
                  <c:v>74.176000000000002</c:v>
                </c:pt>
                <c:pt idx="15">
                  <c:v>72.447999999999993</c:v>
                </c:pt>
                <c:pt idx="16">
                  <c:v>71.882999999999996</c:v>
                </c:pt>
                <c:pt idx="17">
                  <c:v>72.221999999999994</c:v>
                </c:pt>
                <c:pt idx="18">
                  <c:v>5.0970000000000004</c:v>
                </c:pt>
                <c:pt idx="19">
                  <c:v>2.5190000000000001</c:v>
                </c:pt>
                <c:pt idx="20">
                  <c:v>1.5960000000000001</c:v>
                </c:pt>
                <c:pt idx="21">
                  <c:v>0.93500000000000005</c:v>
                </c:pt>
                <c:pt idx="22">
                  <c:v>1.048</c:v>
                </c:pt>
                <c:pt idx="23">
                  <c:v>0.68300000000000005</c:v>
                </c:pt>
                <c:pt idx="24">
                  <c:v>0.47099999999999997</c:v>
                </c:pt>
                <c:pt idx="25">
                  <c:v>0.46100000000000002</c:v>
                </c:pt>
                <c:pt idx="26">
                  <c:v>0.32600000000000001</c:v>
                </c:pt>
                <c:pt idx="27">
                  <c:v>0.318</c:v>
                </c:pt>
                <c:pt idx="28">
                  <c:v>0.56299999999999994</c:v>
                </c:pt>
                <c:pt idx="29">
                  <c:v>9.4E-2</c:v>
                </c:pt>
                <c:pt idx="30">
                  <c:v>0.39200000000000002</c:v>
                </c:pt>
                <c:pt idx="31">
                  <c:v>0.16500000000000001</c:v>
                </c:pt>
                <c:pt idx="32">
                  <c:v>0.32600000000000001</c:v>
                </c:pt>
                <c:pt idx="33">
                  <c:v>0.61299999999999999</c:v>
                </c:pt>
                <c:pt idx="34">
                  <c:v>0.44400000000000001</c:v>
                </c:pt>
                <c:pt idx="35">
                  <c:v>7.0000000000000007E-2</c:v>
                </c:pt>
              </c:numCache>
            </c:numRef>
          </c:yVal>
          <c:smooth val="0"/>
          <c:extLst>
            <c:ext xmlns:c16="http://schemas.microsoft.com/office/drawing/2014/chart" uri="{C3380CC4-5D6E-409C-BE32-E72D297353CC}">
              <c16:uniqueId val="{00000000-EE2D-419E-9A34-03040F7998A2}"/>
            </c:ext>
          </c:extLst>
        </c:ser>
        <c:dLbls>
          <c:showLegendKey val="0"/>
          <c:showVal val="0"/>
          <c:showCatName val="0"/>
          <c:showSerName val="0"/>
          <c:showPercent val="0"/>
          <c:showBubbleSize val="0"/>
        </c:dLbls>
        <c:axId val="1161864223"/>
        <c:axId val="1153086847"/>
      </c:scatterChart>
      <c:valAx>
        <c:axId val="1161864223"/>
        <c:scaling>
          <c:orientation val="minMax"/>
          <c:max val="180"/>
        </c:scaling>
        <c:delete val="0"/>
        <c:axPos val="b"/>
        <c:title>
          <c:tx>
            <c:rich>
              <a:bodyPr rot="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sz="1000" dirty="0"/>
                  <a:t>Time [min]</a:t>
                </a:r>
              </a:p>
            </c:rich>
          </c:tx>
          <c:layout>
            <c:manualLayout>
              <c:xMode val="edge"/>
              <c:yMode val="edge"/>
              <c:x val="0.44778625344990464"/>
              <c:y val="0.89122194258334597"/>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1153086847"/>
        <c:crosses val="autoZero"/>
        <c:crossBetween val="midCat"/>
        <c:majorUnit val="30"/>
      </c:valAx>
      <c:valAx>
        <c:axId val="1153086847"/>
        <c:scaling>
          <c:orientation val="minMax"/>
          <c:max val="90"/>
        </c:scaling>
        <c:delete val="0"/>
        <c:axPos val="l"/>
        <c:title>
          <c:tx>
            <c:rich>
              <a:bodyPr rot="-5400000" spcFirstLastPara="1" vertOverflow="ellipsis" vert="horz" wrap="square" anchor="ctr" anchorCtr="1"/>
              <a:lstStyle/>
              <a:p>
                <a:pPr>
                  <a:defRPr sz="11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r>
                  <a:rPr lang="en-US" dirty="0"/>
                  <a:t>NH</a:t>
                </a:r>
                <a:r>
                  <a:rPr lang="en-US" baseline="-25000" dirty="0"/>
                  <a:t>3</a:t>
                </a:r>
                <a:r>
                  <a:rPr lang="en-US" dirty="0"/>
                  <a:t> concentration in the permeate [ppm]</a:t>
                </a:r>
              </a:p>
            </c:rich>
          </c:tx>
          <c:layout>
            <c:manualLayout>
              <c:xMode val="edge"/>
              <c:yMode val="edge"/>
              <c:x val="2.2594826470970223E-2"/>
              <c:y val="6.1777908459817343E-2"/>
            </c:manualLayout>
          </c:layout>
          <c:overlay val="0"/>
          <c:spPr>
            <a:noFill/>
            <a:ln>
              <a:noFill/>
            </a:ln>
            <a:effectLst/>
          </c:spPr>
          <c:txPr>
            <a:bodyPr rot="-5400000" spcFirstLastPara="1" vertOverflow="ellipsis" vert="horz" wrap="square" anchor="ctr" anchorCtr="1"/>
            <a:lstStyle/>
            <a:p>
              <a:pPr>
                <a:defRPr sz="11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title>
        <c:numFmt formatCode="General" sourceLinked="1"/>
        <c:majorTickMark val="in"/>
        <c:minorTickMark val="in"/>
        <c:tickLblPos val="nextTo"/>
        <c:spPr>
          <a:noFill/>
          <a:ln w="9525" cap="flat" cmpd="sng" algn="ctr">
            <a:solidFill>
              <a:sysClr val="windowText" lastClr="000000"/>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Calibri Light" panose="020F0302020204030204" pitchFamily="34" charset="0"/>
                <a:ea typeface="+mn-ea"/>
                <a:cs typeface="Calibri Light" panose="020F0302020204030204" pitchFamily="34" charset="0"/>
              </a:defRPr>
            </a:pPr>
            <a:endParaRPr lang="LID4096"/>
          </a:p>
        </c:txPr>
        <c:crossAx val="1161864223"/>
        <c:crosses val="autoZero"/>
        <c:crossBetween val="midCat"/>
      </c:valAx>
      <c:spPr>
        <a:noFill/>
        <a:ln>
          <a:solidFill>
            <a:sysClr val="windowText" lastClr="000000"/>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w="9525" cap="flat" cmpd="sng" algn="ctr">
      <a:noFill/>
      <a:round/>
    </a:ln>
    <a:effectLst/>
  </c:spPr>
  <c:txPr>
    <a:bodyPr/>
    <a:lstStyle/>
    <a:p>
      <a:pPr>
        <a:defRPr sz="1100">
          <a:solidFill>
            <a:sysClr val="windowText" lastClr="000000"/>
          </a:solidFill>
          <a:latin typeface="Calibri Light" panose="020F0302020204030204" pitchFamily="34" charset="0"/>
          <a:cs typeface="Calibri Light" panose="020F0302020204030204" pitchFamily="34" charset="0"/>
        </a:defRPr>
      </a:pPr>
      <a:endParaRPr lang="LID4096"/>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0"/>
    <c:plotArea>
      <c:layout>
        <c:manualLayout>
          <c:layoutTarget val="inner"/>
          <c:xMode val="edge"/>
          <c:yMode val="edge"/>
          <c:x val="0.13151537970435609"/>
          <c:y val="6.4147564078762015E-2"/>
          <c:w val="0.83799258980361346"/>
          <c:h val="0.72982661147939043"/>
        </c:manualLayout>
      </c:layout>
      <c:barChart>
        <c:barDir val="col"/>
        <c:grouping val="stacked"/>
        <c:varyColors val="0"/>
        <c:ser>
          <c:idx val="0"/>
          <c:order val="0"/>
          <c:tx>
            <c:v>Share CAPEX</c:v>
          </c:tx>
          <c:spPr>
            <a:solidFill>
              <a:srgbClr val="FFC000"/>
            </a:solidFill>
            <a:ln>
              <a:noFill/>
            </a:ln>
            <a:effectLst/>
          </c:spPr>
          <c:invertIfNegative val="0"/>
          <c:cat>
            <c:numRef>
              <c:f>'[Economics Conventional_H2.xlsx]Conven Stat H2 Heat TSA'!$G$193:$G$211</c:f>
              <c:numCache>
                <c:formatCode>General</c:formatCode>
                <c:ptCount val="16"/>
                <c:pt idx="1">
                  <c:v>1</c:v>
                </c:pt>
                <c:pt idx="2">
                  <c:v>5</c:v>
                </c:pt>
                <c:pt idx="3">
                  <c:v>10</c:v>
                </c:pt>
                <c:pt idx="4">
                  <c:v>15</c:v>
                </c:pt>
                <c:pt idx="6">
                  <c:v>1</c:v>
                </c:pt>
                <c:pt idx="7">
                  <c:v>5</c:v>
                </c:pt>
                <c:pt idx="8">
                  <c:v>10</c:v>
                </c:pt>
                <c:pt idx="9">
                  <c:v>15</c:v>
                </c:pt>
                <c:pt idx="11">
                  <c:v>1</c:v>
                </c:pt>
                <c:pt idx="12">
                  <c:v>5</c:v>
                </c:pt>
                <c:pt idx="13">
                  <c:v>10</c:v>
                </c:pt>
                <c:pt idx="14">
                  <c:v>15</c:v>
                </c:pt>
              </c:numCache>
              <c:extLst/>
            </c:numRef>
          </c:cat>
          <c:val>
            <c:numRef>
              <c:f>'[Economics Conventional_H2.xlsx]Conven Stat H2 Heat TSA'!$H$193:$H$211</c:f>
              <c:numCache>
                <c:formatCode>General</c:formatCode>
                <c:ptCount val="16"/>
                <c:pt idx="1">
                  <c:v>0.38045090068416582</c:v>
                </c:pt>
                <c:pt idx="2">
                  <c:v>0.37793303072383849</c:v>
                </c:pt>
                <c:pt idx="3">
                  <c:v>0.41726946487945576</c:v>
                </c:pt>
                <c:pt idx="4">
                  <c:v>0.41561708853294593</c:v>
                </c:pt>
                <c:pt idx="6">
                  <c:v>0.37696168630604343</c:v>
                </c:pt>
                <c:pt idx="7">
                  <c:v>0.37536292245190012</c:v>
                </c:pt>
                <c:pt idx="8">
                  <c:v>0.40589646128341894</c:v>
                </c:pt>
                <c:pt idx="9">
                  <c:v>0.41637397881091731</c:v>
                </c:pt>
                <c:pt idx="11">
                  <c:v>0.38242945389082666</c:v>
                </c:pt>
                <c:pt idx="12">
                  <c:v>0.38006618243964008</c:v>
                </c:pt>
                <c:pt idx="13">
                  <c:v>0.4056228284489895</c:v>
                </c:pt>
                <c:pt idx="14">
                  <c:v>0.41082993339683105</c:v>
                </c:pt>
              </c:numCache>
              <c:extLst/>
            </c:numRef>
          </c:val>
          <c:extLst>
            <c:ext xmlns:c16="http://schemas.microsoft.com/office/drawing/2014/chart" uri="{C3380CC4-5D6E-409C-BE32-E72D297353CC}">
              <c16:uniqueId val="{00000000-CAF9-44A0-93E2-0E0FDA12E026}"/>
            </c:ext>
          </c:extLst>
        </c:ser>
        <c:ser>
          <c:idx val="1"/>
          <c:order val="1"/>
          <c:tx>
            <c:v>Share OPEX fixed</c:v>
          </c:tx>
          <c:spPr>
            <a:solidFill>
              <a:srgbClr val="002060"/>
            </a:solidFill>
            <a:ln>
              <a:noFill/>
            </a:ln>
            <a:effectLst/>
          </c:spPr>
          <c:invertIfNegative val="0"/>
          <c:cat>
            <c:numRef>
              <c:f>'[Economics Conventional_H2.xlsx]Conven Stat H2 Heat TSA'!$G$193:$G$211</c:f>
              <c:numCache>
                <c:formatCode>General</c:formatCode>
                <c:ptCount val="16"/>
                <c:pt idx="1">
                  <c:v>1</c:v>
                </c:pt>
                <c:pt idx="2">
                  <c:v>5</c:v>
                </c:pt>
                <c:pt idx="3">
                  <c:v>10</c:v>
                </c:pt>
                <c:pt idx="4">
                  <c:v>15</c:v>
                </c:pt>
                <c:pt idx="6">
                  <c:v>1</c:v>
                </c:pt>
                <c:pt idx="7">
                  <c:v>5</c:v>
                </c:pt>
                <c:pt idx="8">
                  <c:v>10</c:v>
                </c:pt>
                <c:pt idx="9">
                  <c:v>15</c:v>
                </c:pt>
                <c:pt idx="11">
                  <c:v>1</c:v>
                </c:pt>
                <c:pt idx="12">
                  <c:v>5</c:v>
                </c:pt>
                <c:pt idx="13">
                  <c:v>10</c:v>
                </c:pt>
                <c:pt idx="14">
                  <c:v>15</c:v>
                </c:pt>
              </c:numCache>
              <c:extLst/>
            </c:numRef>
          </c:cat>
          <c:val>
            <c:numRef>
              <c:f>'[Economics Conventional_H2.xlsx]Conven Stat H2 Heat TSA'!$I$193:$I$211</c:f>
              <c:numCache>
                <c:formatCode>General</c:formatCode>
                <c:ptCount val="16"/>
                <c:pt idx="1">
                  <c:v>0.35317231688393813</c:v>
                </c:pt>
                <c:pt idx="2">
                  <c:v>0.3519628204598676</c:v>
                </c:pt>
                <c:pt idx="3">
                  <c:v>0.37085866384036342</c:v>
                </c:pt>
                <c:pt idx="4">
                  <c:v>0.37006479387560703</c:v>
                </c:pt>
                <c:pt idx="6">
                  <c:v>0.35149622050934709</c:v>
                </c:pt>
                <c:pt idx="7">
                  <c:v>0.3507280971813142</c:v>
                </c:pt>
                <c:pt idx="8">
                  <c:v>0.36539563329663155</c:v>
                </c:pt>
                <c:pt idx="9">
                  <c:v>0.3704285037399605</c:v>
                </c:pt>
                <c:pt idx="11">
                  <c:v>0.35412274445356362</c:v>
                </c:pt>
                <c:pt idx="12">
                  <c:v>0.35298751173192067</c:v>
                </c:pt>
                <c:pt idx="13">
                  <c:v>0.36531438351015483</c:v>
                </c:pt>
                <c:pt idx="14">
                  <c:v>0.36776533876127249</c:v>
                </c:pt>
              </c:numCache>
              <c:extLst/>
            </c:numRef>
          </c:val>
          <c:extLst>
            <c:ext xmlns:c16="http://schemas.microsoft.com/office/drawing/2014/chart" uri="{C3380CC4-5D6E-409C-BE32-E72D297353CC}">
              <c16:uniqueId val="{00000001-CAF9-44A0-93E2-0E0FDA12E026}"/>
            </c:ext>
          </c:extLst>
        </c:ser>
        <c:ser>
          <c:idx val="4"/>
          <c:order val="2"/>
          <c:tx>
            <c:v>Share OPEX variable</c:v>
          </c:tx>
          <c:spPr>
            <a:solidFill>
              <a:srgbClr val="92D050"/>
            </a:solidFill>
            <a:ln>
              <a:noFill/>
            </a:ln>
            <a:effectLst/>
          </c:spPr>
          <c:invertIfNegative val="0"/>
          <c:cat>
            <c:numRef>
              <c:f>'[Economics Conventional_H2.xlsx]Conven Stat H2 Heat TSA'!$G$193:$G$211</c:f>
              <c:numCache>
                <c:formatCode>General</c:formatCode>
                <c:ptCount val="16"/>
                <c:pt idx="1">
                  <c:v>1</c:v>
                </c:pt>
                <c:pt idx="2">
                  <c:v>5</c:v>
                </c:pt>
                <c:pt idx="3">
                  <c:v>10</c:v>
                </c:pt>
                <c:pt idx="4">
                  <c:v>15</c:v>
                </c:pt>
                <c:pt idx="6">
                  <c:v>1</c:v>
                </c:pt>
                <c:pt idx="7">
                  <c:v>5</c:v>
                </c:pt>
                <c:pt idx="8">
                  <c:v>10</c:v>
                </c:pt>
                <c:pt idx="9">
                  <c:v>15</c:v>
                </c:pt>
                <c:pt idx="11">
                  <c:v>1</c:v>
                </c:pt>
                <c:pt idx="12">
                  <c:v>5</c:v>
                </c:pt>
                <c:pt idx="13">
                  <c:v>10</c:v>
                </c:pt>
                <c:pt idx="14">
                  <c:v>15</c:v>
                </c:pt>
              </c:numCache>
              <c:extLst/>
            </c:numRef>
          </c:cat>
          <c:val>
            <c:numRef>
              <c:f>'[Economics Conventional_H2.xlsx]Conven Stat H2 Heat TSA'!$J$193:$J$211</c:f>
              <c:numCache>
                <c:formatCode>General</c:formatCode>
                <c:ptCount val="16"/>
                <c:pt idx="1">
                  <c:v>6.3999702032228232</c:v>
                </c:pt>
                <c:pt idx="2">
                  <c:v>6.2874449169366251</c:v>
                </c:pt>
                <c:pt idx="3">
                  <c:v>6.2803527533026591</c:v>
                </c:pt>
                <c:pt idx="4">
                  <c:v>6.3417583560240036</c:v>
                </c:pt>
                <c:pt idx="6">
                  <c:v>6.5141509612958224</c:v>
                </c:pt>
                <c:pt idx="7">
                  <c:v>6.4051337781407911</c:v>
                </c:pt>
                <c:pt idx="8">
                  <c:v>6.400852659002922</c:v>
                </c:pt>
                <c:pt idx="9">
                  <c:v>6.3954540460245584</c:v>
                </c:pt>
                <c:pt idx="11">
                  <c:v>6.6448608945042817</c:v>
                </c:pt>
                <c:pt idx="12">
                  <c:v>6.5377243466357253</c:v>
                </c:pt>
                <c:pt idx="13">
                  <c:v>6.5375550929213553</c:v>
                </c:pt>
                <c:pt idx="14">
                  <c:v>6.5334732726789149</c:v>
                </c:pt>
              </c:numCache>
              <c:extLst/>
            </c:numRef>
          </c:val>
          <c:extLst>
            <c:ext xmlns:c16="http://schemas.microsoft.com/office/drawing/2014/chart" uri="{C3380CC4-5D6E-409C-BE32-E72D297353CC}">
              <c16:uniqueId val="{00000002-CAF9-44A0-93E2-0E0FDA12E026}"/>
            </c:ext>
          </c:extLst>
        </c:ser>
        <c:dLbls>
          <c:showLegendKey val="0"/>
          <c:showVal val="0"/>
          <c:showCatName val="0"/>
          <c:showSerName val="0"/>
          <c:showPercent val="0"/>
          <c:showBubbleSize val="0"/>
        </c:dLbls>
        <c:gapWidth val="13"/>
        <c:overlap val="100"/>
        <c:axId val="1509738176"/>
        <c:axId val="1509730688"/>
      </c:barChart>
      <c:catAx>
        <c:axId val="1509738176"/>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t>Pressure [bar]</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59" b="0" i="0" u="none" strike="noStrike" kern="1200" baseline="0">
                <a:solidFill>
                  <a:sysClr val="windowText" lastClr="000000"/>
                </a:solidFill>
                <a:latin typeface="+mn-lt"/>
                <a:ea typeface="+mn-ea"/>
                <a:cs typeface="+mn-cs"/>
              </a:defRPr>
            </a:pPr>
            <a:endParaRPr lang="LID4096"/>
          </a:p>
        </c:txPr>
        <c:crossAx val="1509730688"/>
        <c:crosses val="autoZero"/>
        <c:auto val="1"/>
        <c:lblAlgn val="ctr"/>
        <c:lblOffset val="100"/>
        <c:noMultiLvlLbl val="0"/>
      </c:catAx>
      <c:valAx>
        <c:axId val="1509730688"/>
        <c:scaling>
          <c:orientation val="minMax"/>
          <c:max val="10"/>
          <c:min val="0"/>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t>COH [€/kg]</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0" sourceLinked="0"/>
        <c:majorTickMark val="in"/>
        <c:minorTickMark val="in"/>
        <c:tickLblPos val="nextTo"/>
        <c:spPr>
          <a:noFill/>
          <a:ln>
            <a:solidFill>
              <a:sysClr val="windowText" lastClr="000000"/>
            </a:solidFill>
          </a:ln>
          <a:effectLst/>
        </c:spPr>
        <c:txPr>
          <a:bodyPr rot="-60000000" spcFirstLastPara="1" vertOverflow="ellipsis" vert="horz" wrap="square" anchor="ctr" anchorCtr="1"/>
          <a:lstStyle/>
          <a:p>
            <a:pPr>
              <a:defRPr sz="750" b="0" i="0" u="none" strike="noStrike" kern="1200" baseline="0">
                <a:solidFill>
                  <a:sysClr val="windowText" lastClr="000000"/>
                </a:solidFill>
                <a:latin typeface="+mn-lt"/>
                <a:ea typeface="+mn-ea"/>
                <a:cs typeface="+mn-cs"/>
              </a:defRPr>
            </a:pPr>
            <a:endParaRPr lang="LID4096"/>
          </a:p>
        </c:txPr>
        <c:crossAx val="1509738176"/>
        <c:crosses val="autoZero"/>
        <c:crossBetween val="between"/>
      </c:valAx>
      <c:spPr>
        <a:noFill/>
        <a:ln>
          <a:solidFill>
            <a:schemeClr val="tx1"/>
          </a:solidFill>
        </a:ln>
        <a:effectLst/>
      </c:spPr>
    </c:plotArea>
    <c:legend>
      <c:legendPos val="t"/>
      <c:layout>
        <c:manualLayout>
          <c:xMode val="edge"/>
          <c:yMode val="edge"/>
          <c:x val="0.12762932964637203"/>
          <c:y val="8.4832656327274561E-2"/>
          <c:w val="0.73905466050865687"/>
          <c:h val="7.586631691853489E-2"/>
        </c:manualLayout>
      </c:layout>
      <c:overlay val="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900">
          <a:solidFill>
            <a:sysClr val="windowText" lastClr="000000"/>
          </a:solidFill>
        </a:defRPr>
      </a:pPr>
      <a:endParaRPr lang="LID4096"/>
    </a:p>
  </c:txPr>
  <c:externalData r:id="rId4">
    <c:autoUpdate val="0"/>
  </c:externalData>
  <c:userShapes r:id="rId5"/>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51537970435609"/>
          <c:y val="6.4147564078762015E-2"/>
          <c:w val="0.83799258980361346"/>
          <c:h val="0.72982661147939043"/>
        </c:manualLayout>
      </c:layout>
      <c:barChart>
        <c:barDir val="col"/>
        <c:grouping val="stacked"/>
        <c:varyColors val="0"/>
        <c:ser>
          <c:idx val="1"/>
          <c:order val="0"/>
          <c:tx>
            <c:v>Share CAPEX</c:v>
          </c:tx>
          <c:spPr>
            <a:solidFill>
              <a:srgbClr val="FFC000"/>
            </a:solidFill>
            <a:ln>
              <a:noFill/>
            </a:ln>
            <a:effectLst/>
          </c:spPr>
          <c:invertIfNegative val="0"/>
          <c:val>
            <c:numRef>
              <c:f>'[Economics Conventional_H2.xlsx]Conv Vehicle H2 PSA 5 bar'!$H$193:$H$211</c:f>
              <c:numCache>
                <c:formatCode>General</c:formatCode>
                <c:ptCount val="19"/>
                <c:pt idx="0">
                  <c:v>0</c:v>
                </c:pt>
                <c:pt idx="1">
                  <c:v>0.40050143379907743</c:v>
                </c:pt>
                <c:pt idx="2">
                  <c:v>0.39796112891946089</c:v>
                </c:pt>
                <c:pt idx="3">
                  <c:v>0.42109450318865332</c:v>
                </c:pt>
                <c:pt idx="4">
                  <c:v>0.41692343623541145</c:v>
                </c:pt>
                <c:pt idx="5">
                  <c:v>0.41895522863583096</c:v>
                </c:pt>
                <c:pt idx="7">
                  <c:v>0.40189375953080603</c:v>
                </c:pt>
                <c:pt idx="8">
                  <c:v>0.40003579030610403</c:v>
                </c:pt>
                <c:pt idx="9">
                  <c:v>0.42313246130510945</c:v>
                </c:pt>
                <c:pt idx="10">
                  <c:v>0.42386951299833187</c:v>
                </c:pt>
                <c:pt idx="11">
                  <c:v>0.42362559591008087</c:v>
                </c:pt>
                <c:pt idx="13">
                  <c:v>0.40443532501354323</c:v>
                </c:pt>
                <c:pt idx="14">
                  <c:v>0.40283467305172738</c:v>
                </c:pt>
                <c:pt idx="15">
                  <c:v>0.42541943440203733</c:v>
                </c:pt>
                <c:pt idx="16">
                  <c:v>0.42594128867639713</c:v>
                </c:pt>
                <c:pt idx="17">
                  <c:v>0.42658452455457396</c:v>
                </c:pt>
                <c:pt idx="18">
                  <c:v>0</c:v>
                </c:pt>
              </c:numCache>
            </c:numRef>
          </c:val>
          <c:extLst>
            <c:ext xmlns:c16="http://schemas.microsoft.com/office/drawing/2014/chart" uri="{C3380CC4-5D6E-409C-BE32-E72D297353CC}">
              <c16:uniqueId val="{00000000-A624-49B1-BF4C-1ABC52945AB5}"/>
            </c:ext>
          </c:extLst>
        </c:ser>
        <c:ser>
          <c:idx val="0"/>
          <c:order val="1"/>
          <c:tx>
            <c:v>Share OPEX fixed</c:v>
          </c:tx>
          <c:spPr>
            <a:solidFill>
              <a:srgbClr val="002060"/>
            </a:solidFill>
            <a:ln>
              <a:noFill/>
            </a:ln>
            <a:effectLst/>
          </c:spPr>
          <c:invertIfNegative val="0"/>
          <c:cat>
            <c:numRef>
              <c:f>'[Economics Conventional_H2.xlsx]Conv Vehicle H2 PSA 5 bar'!$C$163:$C$186</c:f>
              <c:numCache>
                <c:formatCode>General</c:formatCode>
                <c:ptCount val="24"/>
                <c:pt idx="1">
                  <c:v>1</c:v>
                </c:pt>
                <c:pt idx="2">
                  <c:v>5</c:v>
                </c:pt>
                <c:pt idx="3">
                  <c:v>10</c:v>
                </c:pt>
                <c:pt idx="4">
                  <c:v>15</c:v>
                </c:pt>
                <c:pt idx="5">
                  <c:v>20</c:v>
                </c:pt>
                <c:pt idx="7">
                  <c:v>1</c:v>
                </c:pt>
                <c:pt idx="8">
                  <c:v>5</c:v>
                </c:pt>
                <c:pt idx="9">
                  <c:v>10</c:v>
                </c:pt>
                <c:pt idx="10">
                  <c:v>15</c:v>
                </c:pt>
                <c:pt idx="11">
                  <c:v>20</c:v>
                </c:pt>
                <c:pt idx="13">
                  <c:v>1</c:v>
                </c:pt>
                <c:pt idx="14">
                  <c:v>5</c:v>
                </c:pt>
                <c:pt idx="15">
                  <c:v>10</c:v>
                </c:pt>
                <c:pt idx="16">
                  <c:v>15</c:v>
                </c:pt>
                <c:pt idx="17">
                  <c:v>20</c:v>
                </c:pt>
                <c:pt idx="19">
                  <c:v>1</c:v>
                </c:pt>
                <c:pt idx="20">
                  <c:v>5</c:v>
                </c:pt>
                <c:pt idx="21">
                  <c:v>10</c:v>
                </c:pt>
                <c:pt idx="22">
                  <c:v>15</c:v>
                </c:pt>
                <c:pt idx="23">
                  <c:v>20</c:v>
                </c:pt>
              </c:numCache>
            </c:numRef>
          </c:cat>
          <c:val>
            <c:numRef>
              <c:f>'[Economics Conventional_H2.xlsx]Conv Vehicle H2 PSA 5 bar'!$I$193:$I$210</c:f>
              <c:numCache>
                <c:formatCode>General</c:formatCode>
                <c:ptCount val="18"/>
                <c:pt idx="0">
                  <c:v>0</c:v>
                </c:pt>
                <c:pt idx="1">
                  <c:v>0.5332209420019477</c:v>
                </c:pt>
                <c:pt idx="2">
                  <c:v>0.53200063445223411</c:v>
                </c:pt>
                <c:pt idx="3">
                  <c:v>0.54311312527861022</c:v>
                </c:pt>
                <c:pt idx="4">
                  <c:v>0.54110949099990446</c:v>
                </c:pt>
                <c:pt idx="5">
                  <c:v>0.5420864113760212</c:v>
                </c:pt>
                <c:pt idx="7">
                  <c:v>0.53388950429661319</c:v>
                </c:pt>
                <c:pt idx="8">
                  <c:v>0.53299725817076749</c:v>
                </c:pt>
                <c:pt idx="9">
                  <c:v>0.54409208888348004</c:v>
                </c:pt>
                <c:pt idx="10">
                  <c:v>0.54444614266738567</c:v>
                </c:pt>
                <c:pt idx="11">
                  <c:v>0.54432897345273268</c:v>
                </c:pt>
                <c:pt idx="13">
                  <c:v>0.53510953806721506</c:v>
                </c:pt>
                <c:pt idx="14">
                  <c:v>0.53434174328071105</c:v>
                </c:pt>
                <c:pt idx="15">
                  <c:v>0.54519067055163495</c:v>
                </c:pt>
                <c:pt idx="16">
                  <c:v>0.54544135104282021</c:v>
                </c:pt>
                <c:pt idx="17">
                  <c:v>0.54575033899943581</c:v>
                </c:pt>
              </c:numCache>
            </c:numRef>
          </c:val>
          <c:extLst>
            <c:ext xmlns:c16="http://schemas.microsoft.com/office/drawing/2014/chart" uri="{C3380CC4-5D6E-409C-BE32-E72D297353CC}">
              <c16:uniqueId val="{00000001-A624-49B1-BF4C-1ABC52945AB5}"/>
            </c:ext>
          </c:extLst>
        </c:ser>
        <c:ser>
          <c:idx val="4"/>
          <c:order val="2"/>
          <c:tx>
            <c:v>Share OPEX variable</c:v>
          </c:tx>
          <c:spPr>
            <a:solidFill>
              <a:srgbClr val="92D050"/>
            </a:solidFill>
            <a:ln>
              <a:noFill/>
            </a:ln>
            <a:effectLst/>
          </c:spPr>
          <c:invertIfNegative val="0"/>
          <c:cat>
            <c:numRef>
              <c:f>'[Economics Conventional_H2.xlsx]Conv Vehicle H2 PSA 5 bar'!$C$163:$C$186</c:f>
              <c:numCache>
                <c:formatCode>General</c:formatCode>
                <c:ptCount val="24"/>
                <c:pt idx="1">
                  <c:v>1</c:v>
                </c:pt>
                <c:pt idx="2">
                  <c:v>5</c:v>
                </c:pt>
                <c:pt idx="3">
                  <c:v>10</c:v>
                </c:pt>
                <c:pt idx="4">
                  <c:v>15</c:v>
                </c:pt>
                <c:pt idx="5">
                  <c:v>20</c:v>
                </c:pt>
                <c:pt idx="7">
                  <c:v>1</c:v>
                </c:pt>
                <c:pt idx="8">
                  <c:v>5</c:v>
                </c:pt>
                <c:pt idx="9">
                  <c:v>10</c:v>
                </c:pt>
                <c:pt idx="10">
                  <c:v>15</c:v>
                </c:pt>
                <c:pt idx="11">
                  <c:v>20</c:v>
                </c:pt>
                <c:pt idx="13">
                  <c:v>1</c:v>
                </c:pt>
                <c:pt idx="14">
                  <c:v>5</c:v>
                </c:pt>
                <c:pt idx="15">
                  <c:v>10</c:v>
                </c:pt>
                <c:pt idx="16">
                  <c:v>15</c:v>
                </c:pt>
                <c:pt idx="17">
                  <c:v>20</c:v>
                </c:pt>
                <c:pt idx="19">
                  <c:v>1</c:v>
                </c:pt>
                <c:pt idx="20">
                  <c:v>5</c:v>
                </c:pt>
                <c:pt idx="21">
                  <c:v>10</c:v>
                </c:pt>
                <c:pt idx="22">
                  <c:v>15</c:v>
                </c:pt>
                <c:pt idx="23">
                  <c:v>20</c:v>
                </c:pt>
              </c:numCache>
            </c:numRef>
          </c:cat>
          <c:val>
            <c:numRef>
              <c:f>'[Economics Conventional_H2.xlsx]Conv Vehicle H2 PSA 5 bar'!$J$193:$J$210</c:f>
              <c:numCache>
                <c:formatCode>General</c:formatCode>
                <c:ptCount val="18"/>
                <c:pt idx="0">
                  <c:v>0</c:v>
                </c:pt>
                <c:pt idx="1">
                  <c:v>6.6155608804893209</c:v>
                </c:pt>
                <c:pt idx="2">
                  <c:v>6.4689705990542015</c:v>
                </c:pt>
                <c:pt idx="3">
                  <c:v>6.5828869736637481</c:v>
                </c:pt>
                <c:pt idx="4">
                  <c:v>6.5691478273538388</c:v>
                </c:pt>
                <c:pt idx="5">
                  <c:v>6.6250920949333789</c:v>
                </c:pt>
                <c:pt idx="7">
                  <c:v>6.7516018590046469</c:v>
                </c:pt>
                <c:pt idx="8">
                  <c:v>6.6056942617788605</c:v>
                </c:pt>
                <c:pt idx="9">
                  <c:v>6.7320767695552792</c:v>
                </c:pt>
                <c:pt idx="10">
                  <c:v>6.7240519871354723</c:v>
                </c:pt>
                <c:pt idx="11">
                  <c:v>6.7162888166853136</c:v>
                </c:pt>
                <c:pt idx="13">
                  <c:v>6.9206375180209632</c:v>
                </c:pt>
                <c:pt idx="14">
                  <c:v>6.772163399942313</c:v>
                </c:pt>
                <c:pt idx="15">
                  <c:v>6.894723627538637</c:v>
                </c:pt>
                <c:pt idx="16">
                  <c:v>6.8899266040742146</c:v>
                </c:pt>
                <c:pt idx="17">
                  <c:v>6.8905256618457775</c:v>
                </c:pt>
              </c:numCache>
            </c:numRef>
          </c:val>
          <c:extLst>
            <c:ext xmlns:c16="http://schemas.microsoft.com/office/drawing/2014/chart" uri="{C3380CC4-5D6E-409C-BE32-E72D297353CC}">
              <c16:uniqueId val="{00000002-A624-49B1-BF4C-1ABC52945AB5}"/>
            </c:ext>
          </c:extLst>
        </c:ser>
        <c:dLbls>
          <c:showLegendKey val="0"/>
          <c:showVal val="0"/>
          <c:showCatName val="0"/>
          <c:showSerName val="0"/>
          <c:showPercent val="0"/>
          <c:showBubbleSize val="0"/>
        </c:dLbls>
        <c:gapWidth val="13"/>
        <c:overlap val="100"/>
        <c:axId val="1509738176"/>
        <c:axId val="1509730688"/>
      </c:barChart>
      <c:catAx>
        <c:axId val="1509738176"/>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t>Pressure [bar]</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50" b="0" i="0" u="none" strike="noStrike" kern="1200" baseline="0">
                <a:solidFill>
                  <a:sysClr val="windowText" lastClr="000000"/>
                </a:solidFill>
                <a:latin typeface="+mn-lt"/>
                <a:ea typeface="+mn-ea"/>
                <a:cs typeface="+mn-cs"/>
              </a:defRPr>
            </a:pPr>
            <a:endParaRPr lang="LID4096"/>
          </a:p>
        </c:txPr>
        <c:crossAx val="1509730688"/>
        <c:crosses val="autoZero"/>
        <c:auto val="1"/>
        <c:lblAlgn val="ctr"/>
        <c:lblOffset val="100"/>
        <c:noMultiLvlLbl val="0"/>
      </c:catAx>
      <c:valAx>
        <c:axId val="1509730688"/>
        <c:scaling>
          <c:orientation val="minMax"/>
          <c:max val="10"/>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baseline="0"/>
                  <a:t>COH [€/kg]</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750" b="0" i="0" u="none" strike="noStrike" kern="1200" baseline="0">
                <a:solidFill>
                  <a:sysClr val="windowText" lastClr="000000"/>
                </a:solidFill>
                <a:latin typeface="+mn-lt"/>
                <a:ea typeface="+mn-ea"/>
                <a:cs typeface="+mn-cs"/>
              </a:defRPr>
            </a:pPr>
            <a:endParaRPr lang="LID4096"/>
          </a:p>
        </c:txPr>
        <c:crossAx val="1509738176"/>
        <c:crosses val="autoZero"/>
        <c:crossBetween val="between"/>
      </c:valAx>
      <c:spPr>
        <a:noFill/>
        <a:ln>
          <a:solidFill>
            <a:schemeClr val="tx1"/>
          </a:solidFill>
        </a:ln>
        <a:effectLst/>
      </c:spPr>
    </c:plotArea>
    <c:legend>
      <c:legendPos val="t"/>
      <c:layout>
        <c:manualLayout>
          <c:xMode val="edge"/>
          <c:yMode val="edge"/>
          <c:x val="0.12224499334843418"/>
          <c:y val="7.7148683866880785E-2"/>
          <c:w val="0.76152387863098681"/>
          <c:h val="7.6807317972634306E-2"/>
        </c:manualLayout>
      </c:layout>
      <c:overlay val="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900">
          <a:solidFill>
            <a:sysClr val="windowText" lastClr="000000"/>
          </a:solidFill>
        </a:defRPr>
      </a:pPr>
      <a:endParaRPr lang="LID4096"/>
    </a:p>
  </c:txPr>
  <c:externalData r:id="rId3">
    <c:autoUpdate val="0"/>
  </c:externalData>
  <c:userShapes r:id="rId4"/>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3151537970435609"/>
          <c:y val="6.4147564078762015E-2"/>
          <c:w val="0.83799258980361346"/>
          <c:h val="0.72982661147939043"/>
        </c:manualLayout>
      </c:layout>
      <c:barChart>
        <c:barDir val="col"/>
        <c:grouping val="stacked"/>
        <c:varyColors val="0"/>
        <c:ser>
          <c:idx val="1"/>
          <c:order val="0"/>
          <c:tx>
            <c:v>Share CAPEX</c:v>
          </c:tx>
          <c:spPr>
            <a:solidFill>
              <a:srgbClr val="FFC000"/>
            </a:solidFill>
            <a:ln>
              <a:noFill/>
            </a:ln>
            <a:effectLst/>
          </c:spPr>
          <c:invertIfNegative val="0"/>
          <c:val>
            <c:numRef>
              <c:f>'[Economics Conventional_H2.xlsx]Conv Vehicle H2 ref PSA 20'!$H$193:$H$210</c:f>
              <c:numCache>
                <c:formatCode>General</c:formatCode>
                <c:ptCount val="18"/>
                <c:pt idx="0">
                  <c:v>0</c:v>
                </c:pt>
                <c:pt idx="1">
                  <c:v>0.51430757246787717</c:v>
                </c:pt>
                <c:pt idx="2">
                  <c:v>0.51247048145804697</c:v>
                </c:pt>
                <c:pt idx="3">
                  <c:v>0.53542652121653611</c:v>
                </c:pt>
                <c:pt idx="4">
                  <c:v>0.53112604143291942</c:v>
                </c:pt>
                <c:pt idx="5">
                  <c:v>0.53263732662240104</c:v>
                </c:pt>
                <c:pt idx="7">
                  <c:v>0.51565789039951859</c:v>
                </c:pt>
                <c:pt idx="8">
                  <c:v>0.51451256789052024</c:v>
                </c:pt>
                <c:pt idx="9">
                  <c:v>0.53743983734509559</c:v>
                </c:pt>
                <c:pt idx="10">
                  <c:v>0.53801533432085202</c:v>
                </c:pt>
                <c:pt idx="11">
                  <c:v>0.53724276913059132</c:v>
                </c:pt>
                <c:pt idx="13">
                  <c:v>0.51817510295420288</c:v>
                </c:pt>
                <c:pt idx="14">
                  <c:v>0.51728187995313724</c:v>
                </c:pt>
                <c:pt idx="15">
                  <c:v>0.5396903500708724</c:v>
                </c:pt>
                <c:pt idx="16">
                  <c:v>0.54004262608861786</c:v>
                </c:pt>
                <c:pt idx="17">
                  <c:v>0.54014421964360904</c:v>
                </c:pt>
              </c:numCache>
            </c:numRef>
          </c:val>
          <c:extLst>
            <c:ext xmlns:c16="http://schemas.microsoft.com/office/drawing/2014/chart" uri="{C3380CC4-5D6E-409C-BE32-E72D297353CC}">
              <c16:uniqueId val="{00000000-334F-4BCE-A08D-939174AB736A}"/>
            </c:ext>
          </c:extLst>
        </c:ser>
        <c:ser>
          <c:idx val="0"/>
          <c:order val="1"/>
          <c:tx>
            <c:v>Share OPEX fixed</c:v>
          </c:tx>
          <c:spPr>
            <a:solidFill>
              <a:srgbClr val="002060"/>
            </a:solidFill>
            <a:ln>
              <a:noFill/>
            </a:ln>
            <a:effectLst/>
          </c:spPr>
          <c:invertIfNegative val="0"/>
          <c:cat>
            <c:numRef>
              <c:f>'[Economics Conventional_H2.xlsx]Conv Vehicle H2 ref PSA 20'!$C$163:$C$186</c:f>
              <c:numCache>
                <c:formatCode>General</c:formatCode>
                <c:ptCount val="24"/>
                <c:pt idx="1">
                  <c:v>1</c:v>
                </c:pt>
                <c:pt idx="2">
                  <c:v>5</c:v>
                </c:pt>
                <c:pt idx="3">
                  <c:v>10</c:v>
                </c:pt>
                <c:pt idx="4">
                  <c:v>15</c:v>
                </c:pt>
                <c:pt idx="5">
                  <c:v>20</c:v>
                </c:pt>
                <c:pt idx="7">
                  <c:v>1</c:v>
                </c:pt>
                <c:pt idx="8">
                  <c:v>5</c:v>
                </c:pt>
                <c:pt idx="9">
                  <c:v>10</c:v>
                </c:pt>
                <c:pt idx="10">
                  <c:v>15</c:v>
                </c:pt>
                <c:pt idx="11">
                  <c:v>20</c:v>
                </c:pt>
                <c:pt idx="13">
                  <c:v>1</c:v>
                </c:pt>
                <c:pt idx="14">
                  <c:v>5</c:v>
                </c:pt>
                <c:pt idx="15">
                  <c:v>10</c:v>
                </c:pt>
                <c:pt idx="16">
                  <c:v>15</c:v>
                </c:pt>
                <c:pt idx="17">
                  <c:v>20</c:v>
                </c:pt>
                <c:pt idx="19">
                  <c:v>1</c:v>
                </c:pt>
                <c:pt idx="20">
                  <c:v>5</c:v>
                </c:pt>
                <c:pt idx="21">
                  <c:v>10</c:v>
                </c:pt>
                <c:pt idx="22">
                  <c:v>15</c:v>
                </c:pt>
                <c:pt idx="23">
                  <c:v>20</c:v>
                </c:pt>
              </c:numCache>
            </c:numRef>
          </c:cat>
          <c:val>
            <c:numRef>
              <c:f>'[Economics Conventional_H2.xlsx]Conv Vehicle H2 ref PSA 20'!$I$193:$I$210</c:f>
              <c:numCache>
                <c:formatCode>General</c:formatCode>
                <c:ptCount val="18"/>
                <c:pt idx="0">
                  <c:v>0</c:v>
                </c:pt>
                <c:pt idx="1">
                  <c:v>0.58788941463693045</c:v>
                </c:pt>
                <c:pt idx="2">
                  <c:v>0.5870069914702587</c:v>
                </c:pt>
                <c:pt idx="3">
                  <c:v>0.59803421694229109</c:v>
                </c:pt>
                <c:pt idx="4">
                  <c:v>0.59596841727857586</c:v>
                </c:pt>
                <c:pt idx="5">
                  <c:v>0.59669530424553363</c:v>
                </c:pt>
                <c:pt idx="7">
                  <c:v>0.58853806001359732</c:v>
                </c:pt>
                <c:pt idx="8">
                  <c:v>0.58798788724846907</c:v>
                </c:pt>
                <c:pt idx="9">
                  <c:v>0.59900134340040589</c:v>
                </c:pt>
                <c:pt idx="10">
                  <c:v>0.59927779196400932</c:v>
                </c:pt>
                <c:pt idx="11">
                  <c:v>0.59890667874163994</c:v>
                </c:pt>
                <c:pt idx="13">
                  <c:v>0.58974615569352906</c:v>
                </c:pt>
                <c:pt idx="14">
                  <c:v>0.58931816763938494</c:v>
                </c:pt>
                <c:pt idx="15">
                  <c:v>0.60008241078498026</c:v>
                </c:pt>
                <c:pt idx="16">
                  <c:v>0.60025163182905417</c:v>
                </c:pt>
                <c:pt idx="17">
                  <c:v>0.60030043380982723</c:v>
                </c:pt>
              </c:numCache>
            </c:numRef>
          </c:val>
          <c:extLst>
            <c:ext xmlns:c16="http://schemas.microsoft.com/office/drawing/2014/chart" uri="{C3380CC4-5D6E-409C-BE32-E72D297353CC}">
              <c16:uniqueId val="{00000001-334F-4BCE-A08D-939174AB736A}"/>
            </c:ext>
          </c:extLst>
        </c:ser>
        <c:ser>
          <c:idx val="4"/>
          <c:order val="2"/>
          <c:tx>
            <c:v>Share OPEX variable</c:v>
          </c:tx>
          <c:spPr>
            <a:solidFill>
              <a:srgbClr val="92D050"/>
            </a:solidFill>
            <a:ln>
              <a:noFill/>
            </a:ln>
            <a:effectLst/>
          </c:spPr>
          <c:invertIfNegative val="0"/>
          <c:cat>
            <c:numRef>
              <c:f>'[Economics Conventional_H2.xlsx]Conv Vehicle H2 ref PSA 20'!$C$163:$C$186</c:f>
              <c:numCache>
                <c:formatCode>General</c:formatCode>
                <c:ptCount val="24"/>
                <c:pt idx="1">
                  <c:v>1</c:v>
                </c:pt>
                <c:pt idx="2">
                  <c:v>5</c:v>
                </c:pt>
                <c:pt idx="3">
                  <c:v>10</c:v>
                </c:pt>
                <c:pt idx="4">
                  <c:v>15</c:v>
                </c:pt>
                <c:pt idx="5">
                  <c:v>20</c:v>
                </c:pt>
                <c:pt idx="7">
                  <c:v>1</c:v>
                </c:pt>
                <c:pt idx="8">
                  <c:v>5</c:v>
                </c:pt>
                <c:pt idx="9">
                  <c:v>10</c:v>
                </c:pt>
                <c:pt idx="10">
                  <c:v>15</c:v>
                </c:pt>
                <c:pt idx="11">
                  <c:v>20</c:v>
                </c:pt>
                <c:pt idx="13">
                  <c:v>1</c:v>
                </c:pt>
                <c:pt idx="14">
                  <c:v>5</c:v>
                </c:pt>
                <c:pt idx="15">
                  <c:v>10</c:v>
                </c:pt>
                <c:pt idx="16">
                  <c:v>15</c:v>
                </c:pt>
                <c:pt idx="17">
                  <c:v>20</c:v>
                </c:pt>
                <c:pt idx="19">
                  <c:v>1</c:v>
                </c:pt>
                <c:pt idx="20">
                  <c:v>5</c:v>
                </c:pt>
                <c:pt idx="21">
                  <c:v>10</c:v>
                </c:pt>
                <c:pt idx="22">
                  <c:v>15</c:v>
                </c:pt>
                <c:pt idx="23">
                  <c:v>20</c:v>
                </c:pt>
              </c:numCache>
            </c:numRef>
          </c:cat>
          <c:val>
            <c:numRef>
              <c:f>'[Economics Conventional_H2.xlsx]Conv Vehicle H2 ref PSA 20'!$J$193:$J$211</c:f>
              <c:numCache>
                <c:formatCode>General</c:formatCode>
                <c:ptCount val="19"/>
                <c:pt idx="0">
                  <c:v>0</c:v>
                </c:pt>
                <c:pt idx="1">
                  <c:v>6.8766832355297911</c:v>
                </c:pt>
                <c:pt idx="2">
                  <c:v>6.7194047870087346</c:v>
                </c:pt>
                <c:pt idx="3">
                  <c:v>6.7756634687477826</c:v>
                </c:pt>
                <c:pt idx="4">
                  <c:v>6.7276858865291267</c:v>
                </c:pt>
                <c:pt idx="5">
                  <c:v>6.7623668913858799</c:v>
                </c:pt>
                <c:pt idx="7">
                  <c:v>7.0141780351586549</c:v>
                </c:pt>
                <c:pt idx="8">
                  <c:v>6.8580578823115239</c:v>
                </c:pt>
                <c:pt idx="9">
                  <c:v>6.9249245832976811</c:v>
                </c:pt>
                <c:pt idx="10">
                  <c:v>6.8808110210230709</c:v>
                </c:pt>
                <c:pt idx="11">
                  <c:v>6.8506348157973793</c:v>
                </c:pt>
                <c:pt idx="13">
                  <c:v>7.1854135354736766</c:v>
                </c:pt>
                <c:pt idx="14">
                  <c:v>7.0264826143163823</c:v>
                </c:pt>
                <c:pt idx="15">
                  <c:v>7.087679123400787</c:v>
                </c:pt>
                <c:pt idx="16">
                  <c:v>7.0453153443171184</c:v>
                </c:pt>
                <c:pt idx="17">
                  <c:v>7.0222668213865855</c:v>
                </c:pt>
                <c:pt idx="18">
                  <c:v>0</c:v>
                </c:pt>
              </c:numCache>
            </c:numRef>
          </c:val>
          <c:extLst>
            <c:ext xmlns:c16="http://schemas.microsoft.com/office/drawing/2014/chart" uri="{C3380CC4-5D6E-409C-BE32-E72D297353CC}">
              <c16:uniqueId val="{00000002-334F-4BCE-A08D-939174AB736A}"/>
            </c:ext>
          </c:extLst>
        </c:ser>
        <c:dLbls>
          <c:showLegendKey val="0"/>
          <c:showVal val="0"/>
          <c:showCatName val="0"/>
          <c:showSerName val="0"/>
          <c:showPercent val="0"/>
          <c:showBubbleSize val="0"/>
        </c:dLbls>
        <c:gapWidth val="13"/>
        <c:overlap val="100"/>
        <c:axId val="1509738176"/>
        <c:axId val="1509730688"/>
      </c:barChart>
      <c:catAx>
        <c:axId val="1509738176"/>
        <c:scaling>
          <c:orientation val="minMax"/>
        </c:scaling>
        <c:delete val="0"/>
        <c:axPos val="b"/>
        <c:title>
          <c:tx>
            <c:rich>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t>Pressure [bar]</a:t>
                </a:r>
              </a:p>
            </c:rich>
          </c:tx>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750" b="0" i="0" u="none" strike="noStrike" kern="1200" baseline="0">
                <a:solidFill>
                  <a:sysClr val="windowText" lastClr="000000"/>
                </a:solidFill>
                <a:latin typeface="+mn-lt"/>
                <a:ea typeface="+mn-ea"/>
                <a:cs typeface="+mn-cs"/>
              </a:defRPr>
            </a:pPr>
            <a:endParaRPr lang="LID4096"/>
          </a:p>
        </c:txPr>
        <c:crossAx val="1509730688"/>
        <c:crosses val="autoZero"/>
        <c:auto val="1"/>
        <c:lblAlgn val="ctr"/>
        <c:lblOffset val="100"/>
        <c:noMultiLvlLbl val="0"/>
      </c:catAx>
      <c:valAx>
        <c:axId val="1509730688"/>
        <c:scaling>
          <c:orientation val="minMax"/>
          <c:max val="10"/>
        </c:scaling>
        <c:delete val="0"/>
        <c:axPos val="l"/>
        <c:title>
          <c:tx>
            <c:rich>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r>
                  <a:rPr lang="en-US" sz="800"/>
                  <a:t>COH [€/kg]</a:t>
                </a:r>
              </a:p>
            </c:rich>
          </c:tx>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mn-lt"/>
                  <a:ea typeface="+mn-ea"/>
                  <a:cs typeface="+mn-cs"/>
                </a:defRPr>
              </a:pPr>
              <a:endParaRPr lang="LID4096"/>
            </a:p>
          </c:txPr>
        </c:title>
        <c:numFmt formatCode="0" sourceLinked="0"/>
        <c:majorTickMark val="in"/>
        <c:minorTickMark val="in"/>
        <c:tickLblPos val="nextTo"/>
        <c:spPr>
          <a:noFill/>
          <a:ln>
            <a:solidFill>
              <a:schemeClr val="tx1"/>
            </a:solidFill>
          </a:ln>
          <a:effectLst/>
        </c:spPr>
        <c:txPr>
          <a:bodyPr rot="-60000000" spcFirstLastPara="1" vertOverflow="ellipsis" vert="horz" wrap="square" anchor="ctr" anchorCtr="1"/>
          <a:lstStyle/>
          <a:p>
            <a:pPr>
              <a:defRPr sz="750" b="0" i="0" u="none" strike="noStrike" kern="1200" baseline="0">
                <a:solidFill>
                  <a:sysClr val="windowText" lastClr="000000"/>
                </a:solidFill>
                <a:latin typeface="+mn-lt"/>
                <a:ea typeface="+mn-ea"/>
                <a:cs typeface="+mn-cs"/>
              </a:defRPr>
            </a:pPr>
            <a:endParaRPr lang="LID4096"/>
          </a:p>
        </c:txPr>
        <c:crossAx val="1509738176"/>
        <c:crosses val="autoZero"/>
        <c:crossBetween val="between"/>
      </c:valAx>
      <c:spPr>
        <a:noFill/>
        <a:ln>
          <a:solidFill>
            <a:schemeClr val="tx1"/>
          </a:solidFill>
        </a:ln>
        <a:effectLst/>
      </c:spPr>
    </c:plotArea>
    <c:legend>
      <c:legendPos val="t"/>
      <c:layout>
        <c:manualLayout>
          <c:xMode val="edge"/>
          <c:yMode val="edge"/>
          <c:x val="0.11551073239132779"/>
          <c:y val="7.7148683866880785E-2"/>
          <c:w val="0.76410736640485322"/>
          <c:h val="7.696495611883504E-2"/>
        </c:manualLayout>
      </c:layout>
      <c:overlay val="0"/>
      <c:spPr>
        <a:noFill/>
        <a:ln>
          <a:noFill/>
        </a:ln>
        <a:effectLst/>
      </c:spPr>
      <c:txPr>
        <a:bodyPr rot="0" spcFirstLastPara="1" vertOverflow="ellipsis" vert="horz" wrap="square" anchor="ctr" anchorCtr="1"/>
        <a:lstStyle/>
        <a:p>
          <a:pPr>
            <a:defRPr sz="600" b="0" i="0" u="none" strike="noStrike" kern="1200" baseline="0">
              <a:solidFill>
                <a:sysClr val="windowText" lastClr="000000"/>
              </a:solidFill>
              <a:latin typeface="+mn-lt"/>
              <a:ea typeface="+mn-ea"/>
              <a:cs typeface="+mn-cs"/>
            </a:defRPr>
          </a:pPr>
          <a:endParaRPr lang="LID4096"/>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solidFill>
        <a:schemeClr val="bg1"/>
      </a:solidFill>
      <a:round/>
    </a:ln>
    <a:effectLst/>
  </c:spPr>
  <c:txPr>
    <a:bodyPr/>
    <a:lstStyle/>
    <a:p>
      <a:pPr>
        <a:defRPr sz="900">
          <a:solidFill>
            <a:sysClr val="windowText" lastClr="000000"/>
          </a:solidFill>
        </a:defRPr>
      </a:pPr>
      <a:endParaRPr lang="LID4096"/>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2.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1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1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20.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2F60B6E-9B7B-46F2-86BD-AD8E52E77D06}" type="doc">
      <dgm:prSet loTypeId="urn:microsoft.com/office/officeart/2011/layout/CircleProcess" loCatId="process" qsTypeId="urn:microsoft.com/office/officeart/2005/8/quickstyle/simple1" qsCatId="simple" csTypeId="urn:microsoft.com/office/officeart/2005/8/colors/colorful4" csCatId="colorful" phldr="1"/>
      <dgm:spPr/>
      <dgm:t>
        <a:bodyPr/>
        <a:lstStyle/>
        <a:p>
          <a:endParaRPr lang="LID4096"/>
        </a:p>
      </dgm:t>
    </dgm:pt>
    <dgm:pt modelId="{275030F2-C747-4466-818A-AF7CFEB95544}">
      <dgm:prSet phldrT="[Text]"/>
      <dgm:spPr/>
      <dgm:t>
        <a:bodyPr/>
        <a:lstStyle/>
        <a:p>
          <a:r>
            <a:rPr lang="en-US" dirty="0"/>
            <a:t>Design of conventional system for green NH</a:t>
          </a:r>
          <a:r>
            <a:rPr lang="en-US" baseline="-25000" dirty="0"/>
            <a:t>3</a:t>
          </a:r>
          <a:r>
            <a:rPr lang="en-US" dirty="0"/>
            <a:t>-derived hydrogen production  </a:t>
          </a:r>
          <a:endParaRPr lang="LID4096" dirty="0"/>
        </a:p>
      </dgm:t>
    </dgm:pt>
    <dgm:pt modelId="{8023DBF6-B6D4-47D8-84D7-4F6F68BCB17A}" type="parTrans" cxnId="{53B5A568-532B-4984-A321-0C60401ED217}">
      <dgm:prSet/>
      <dgm:spPr/>
      <dgm:t>
        <a:bodyPr/>
        <a:lstStyle/>
        <a:p>
          <a:endParaRPr lang="LID4096"/>
        </a:p>
      </dgm:t>
    </dgm:pt>
    <dgm:pt modelId="{861662FC-3655-4AD2-BA19-03008EAB5024}" type="sibTrans" cxnId="{53B5A568-532B-4984-A321-0C60401ED217}">
      <dgm:prSet/>
      <dgm:spPr/>
      <dgm:t>
        <a:bodyPr/>
        <a:lstStyle/>
        <a:p>
          <a:endParaRPr lang="LID4096"/>
        </a:p>
      </dgm:t>
    </dgm:pt>
    <dgm:pt modelId="{6786E429-81B8-425D-B0DC-FF7CE6D4E1C5}">
      <dgm:prSet phldrT="[Text]"/>
      <dgm:spPr/>
      <dgm:t>
        <a:bodyPr/>
        <a:lstStyle/>
        <a:p>
          <a:r>
            <a:rPr lang="en-US" dirty="0"/>
            <a:t>  H</a:t>
          </a:r>
          <a:r>
            <a:rPr lang="en-US" baseline="-25000" dirty="0"/>
            <a:t>2</a:t>
          </a:r>
          <a:r>
            <a:rPr lang="en-US" baseline="0" dirty="0"/>
            <a:t> production: 500 kg/day</a:t>
          </a:r>
          <a:endParaRPr lang="LID4096" dirty="0"/>
        </a:p>
      </dgm:t>
    </dgm:pt>
    <dgm:pt modelId="{73D2E055-2ECA-4E69-8297-F5A0D4BD0F5F}" type="parTrans" cxnId="{E7119B1D-D537-4A98-A0EC-24BB2460D997}">
      <dgm:prSet/>
      <dgm:spPr/>
      <dgm:t>
        <a:bodyPr/>
        <a:lstStyle/>
        <a:p>
          <a:endParaRPr lang="LID4096"/>
        </a:p>
      </dgm:t>
    </dgm:pt>
    <dgm:pt modelId="{BB0444A3-E2E1-452F-AAF7-EF8D21AD76D6}" type="sibTrans" cxnId="{E7119B1D-D537-4A98-A0EC-24BB2460D997}">
      <dgm:prSet/>
      <dgm:spPr/>
      <dgm:t>
        <a:bodyPr/>
        <a:lstStyle/>
        <a:p>
          <a:endParaRPr lang="LID4096"/>
        </a:p>
      </dgm:t>
    </dgm:pt>
    <dgm:pt modelId="{4DA76C5C-D358-45C8-9E10-322A7B3D648B}">
      <dgm:prSet phldrT="[Text]"/>
      <dgm:spPr/>
      <dgm:t>
        <a:bodyPr/>
        <a:lstStyle/>
        <a:p>
          <a:r>
            <a:rPr lang="en-US" dirty="0"/>
            <a:t>  Final H</a:t>
          </a:r>
          <a:r>
            <a:rPr lang="en-US" baseline="-25000" dirty="0"/>
            <a:t>2</a:t>
          </a:r>
          <a:r>
            <a:rPr lang="en-US" baseline="0" dirty="0"/>
            <a:t> application:1)   Stationary applications (SA) 2) On-board vehicle applications (O-VA) 3) refueling stations for vehicle applications (R-VA)</a:t>
          </a:r>
          <a:endParaRPr lang="LID4096" dirty="0"/>
        </a:p>
      </dgm:t>
    </dgm:pt>
    <dgm:pt modelId="{09F8F4B2-6A65-4925-B464-63510DD61126}" type="parTrans" cxnId="{F7DAC7EA-7D97-4BBC-A542-8A7BE3023E23}">
      <dgm:prSet/>
      <dgm:spPr/>
      <dgm:t>
        <a:bodyPr/>
        <a:lstStyle/>
        <a:p>
          <a:endParaRPr lang="LID4096"/>
        </a:p>
      </dgm:t>
    </dgm:pt>
    <dgm:pt modelId="{9C6D2F61-6347-4A30-AE10-87AA6CADE306}" type="sibTrans" cxnId="{F7DAC7EA-7D97-4BBC-A542-8A7BE3023E23}">
      <dgm:prSet/>
      <dgm:spPr/>
      <dgm:t>
        <a:bodyPr/>
        <a:lstStyle/>
        <a:p>
          <a:endParaRPr lang="LID4096"/>
        </a:p>
      </dgm:t>
    </dgm:pt>
    <dgm:pt modelId="{07D5FBA4-6F22-41EA-AB0B-8690B94FE945}">
      <dgm:prSet phldrT="[Text]"/>
      <dgm:spPr/>
      <dgm:t>
        <a:bodyPr/>
        <a:lstStyle/>
        <a:p>
          <a:pPr>
            <a:buFont typeface="Arial" panose="020B0604020202020204" pitchFamily="34" charset="0"/>
            <a:buChar char="•"/>
          </a:pPr>
          <a:r>
            <a:rPr lang="en-US" dirty="0"/>
            <a:t>Evaluation of operating conditions allowing for minimization of cost of hydrogen (COH)</a:t>
          </a:r>
          <a:endParaRPr lang="LID4096" dirty="0"/>
        </a:p>
      </dgm:t>
    </dgm:pt>
    <dgm:pt modelId="{DF67D60B-20D4-4E81-8880-C554FE81CC72}" type="parTrans" cxnId="{1033716C-88BA-4C0C-80D7-F61AE32FF20A}">
      <dgm:prSet/>
      <dgm:spPr/>
      <dgm:t>
        <a:bodyPr/>
        <a:lstStyle/>
        <a:p>
          <a:endParaRPr lang="LID4096"/>
        </a:p>
      </dgm:t>
    </dgm:pt>
    <dgm:pt modelId="{C56EBE69-B578-4C53-B88C-00C9F2380A45}" type="sibTrans" cxnId="{1033716C-88BA-4C0C-80D7-F61AE32FF20A}">
      <dgm:prSet/>
      <dgm:spPr/>
      <dgm:t>
        <a:bodyPr/>
        <a:lstStyle/>
        <a:p>
          <a:endParaRPr lang="LID4096"/>
        </a:p>
      </dgm:t>
    </dgm:pt>
    <dgm:pt modelId="{28B9C2EB-0463-4744-9CD2-B78BFBCC8EB4}">
      <dgm:prSet phldrT="[Text]"/>
      <dgm:spPr/>
      <dgm:t>
        <a:bodyPr/>
        <a:lstStyle/>
        <a:p>
          <a:r>
            <a:rPr lang="en-US" dirty="0"/>
            <a:t>Evaluated reactor operating conditions: T=450-550</a:t>
          </a:r>
          <a:r>
            <a:rPr lang="en-US" dirty="0">
              <a:latin typeface="Calibri" panose="020F0502020204030204" pitchFamily="34" charset="0"/>
              <a:cs typeface="Calibri" panose="020F0502020204030204" pitchFamily="34" charset="0"/>
            </a:rPr>
            <a:t>°C and P=1-20 bar</a:t>
          </a:r>
          <a:endParaRPr lang="LID4096" dirty="0"/>
        </a:p>
      </dgm:t>
    </dgm:pt>
    <dgm:pt modelId="{598D41D5-286D-463F-8BA2-EF832CBBD1D1}" type="parTrans" cxnId="{EBFD08EB-86ED-43EF-B10E-94B6F26EC570}">
      <dgm:prSet/>
      <dgm:spPr/>
      <dgm:t>
        <a:bodyPr/>
        <a:lstStyle/>
        <a:p>
          <a:endParaRPr lang="LID4096"/>
        </a:p>
      </dgm:t>
    </dgm:pt>
    <dgm:pt modelId="{5968B1F5-DC60-4291-9402-0EDCA85FD1E2}" type="sibTrans" cxnId="{EBFD08EB-86ED-43EF-B10E-94B6F26EC570}">
      <dgm:prSet/>
      <dgm:spPr/>
      <dgm:t>
        <a:bodyPr/>
        <a:lstStyle/>
        <a:p>
          <a:endParaRPr lang="LID4096"/>
        </a:p>
      </dgm:t>
    </dgm:pt>
    <dgm:pt modelId="{1E100C13-BD7F-44AB-AD29-1230D257B3DE}">
      <dgm:prSet phldrT="[Text]"/>
      <dgm:spPr/>
      <dgm:t>
        <a:bodyPr/>
        <a:lstStyle/>
        <a:p>
          <a:r>
            <a:rPr lang="en-US" dirty="0"/>
            <a:t>Design of the MR-based system</a:t>
          </a:r>
          <a:endParaRPr lang="LID4096" dirty="0"/>
        </a:p>
      </dgm:t>
    </dgm:pt>
    <dgm:pt modelId="{E31A2332-2BF2-435E-8080-C1A77ED9217A}" type="parTrans" cxnId="{35BB7454-C417-4F4F-977B-5A2842DEAF1D}">
      <dgm:prSet/>
      <dgm:spPr/>
      <dgm:t>
        <a:bodyPr/>
        <a:lstStyle/>
        <a:p>
          <a:endParaRPr lang="LID4096"/>
        </a:p>
      </dgm:t>
    </dgm:pt>
    <dgm:pt modelId="{76FEDC3F-5585-4294-9FC9-CB12658968C0}" type="sibTrans" cxnId="{35BB7454-C417-4F4F-977B-5A2842DEAF1D}">
      <dgm:prSet/>
      <dgm:spPr/>
      <dgm:t>
        <a:bodyPr/>
        <a:lstStyle/>
        <a:p>
          <a:endParaRPr lang="LID4096"/>
        </a:p>
      </dgm:t>
    </dgm:pt>
    <dgm:pt modelId="{493C1A04-CC54-4096-AEF9-7F29FDA2E41E}">
      <dgm:prSet phldrT="[Text]"/>
      <dgm:spPr/>
      <dgm:t>
        <a:bodyPr/>
        <a:lstStyle/>
        <a:p>
          <a:pPr>
            <a:buFont typeface="Arial" panose="020B0604020202020204" pitchFamily="34" charset="0"/>
            <a:buChar char="•"/>
          </a:pPr>
          <a:r>
            <a:rPr lang="en-US" dirty="0"/>
            <a:t>Reactor operating conditions: T</a:t>
          </a:r>
          <a:r>
            <a:rPr lang="en-US" baseline="-25000" dirty="0"/>
            <a:t>MR</a:t>
          </a:r>
          <a:r>
            <a:rPr lang="en-US" dirty="0"/>
            <a:t>=T</a:t>
          </a:r>
          <a:r>
            <a:rPr lang="en-US" baseline="-25000" dirty="0"/>
            <a:t>CR</a:t>
          </a:r>
          <a:r>
            <a:rPr lang="en-US" dirty="0"/>
            <a:t>-50</a:t>
          </a:r>
          <a:r>
            <a:rPr lang="en-US" dirty="0">
              <a:latin typeface="Calibri" panose="020F0502020204030204" pitchFamily="34" charset="0"/>
              <a:cs typeface="Calibri" panose="020F0502020204030204" pitchFamily="34" charset="0"/>
            </a:rPr>
            <a:t>°C and P</a:t>
          </a:r>
          <a:r>
            <a:rPr lang="en-US" baseline="-25000" dirty="0">
              <a:latin typeface="Calibri" panose="020F0502020204030204" pitchFamily="34" charset="0"/>
              <a:cs typeface="Calibri" panose="020F0502020204030204" pitchFamily="34" charset="0"/>
            </a:rPr>
            <a:t>MR</a:t>
          </a:r>
          <a:r>
            <a:rPr lang="en-US" dirty="0">
              <a:latin typeface="Calibri" panose="020F0502020204030204" pitchFamily="34" charset="0"/>
              <a:cs typeface="Calibri" panose="020F0502020204030204" pitchFamily="34" charset="0"/>
            </a:rPr>
            <a:t>=P</a:t>
          </a:r>
          <a:r>
            <a:rPr lang="en-US" baseline="-25000" dirty="0">
              <a:latin typeface="Calibri" panose="020F0502020204030204" pitchFamily="34" charset="0"/>
              <a:cs typeface="Calibri" panose="020F0502020204030204" pitchFamily="34" charset="0"/>
            </a:rPr>
            <a:t>CR</a:t>
          </a:r>
          <a:endParaRPr lang="LID4096" dirty="0"/>
        </a:p>
      </dgm:t>
    </dgm:pt>
    <dgm:pt modelId="{A06BF42A-842E-4DB1-8893-0EE762F00B7B}" type="parTrans" cxnId="{2EA2F8D5-B9D5-439A-BA49-CBE1324EA218}">
      <dgm:prSet/>
      <dgm:spPr/>
      <dgm:t>
        <a:bodyPr/>
        <a:lstStyle/>
        <a:p>
          <a:endParaRPr lang="LID4096"/>
        </a:p>
      </dgm:t>
    </dgm:pt>
    <dgm:pt modelId="{972041D1-29FC-4E61-87B4-0A72F45B70EF}" type="sibTrans" cxnId="{2EA2F8D5-B9D5-439A-BA49-CBE1324EA218}">
      <dgm:prSet/>
      <dgm:spPr/>
      <dgm:t>
        <a:bodyPr/>
        <a:lstStyle/>
        <a:p>
          <a:endParaRPr lang="LID4096"/>
        </a:p>
      </dgm:t>
    </dgm:pt>
    <dgm:pt modelId="{CA312777-47FA-4922-BF02-B1DD74216303}">
      <dgm:prSet/>
      <dgm:spPr/>
      <dgm:t>
        <a:bodyPr/>
        <a:lstStyle/>
        <a:p>
          <a:r>
            <a:rPr lang="en-US" dirty="0">
              <a:latin typeface="Calibri" panose="020F0502020204030204" pitchFamily="34" charset="0"/>
              <a:cs typeface="Calibri" panose="020F0502020204030204" pitchFamily="34" charset="0"/>
            </a:rPr>
            <a:t>Optimization of the MR-based system design</a:t>
          </a:r>
          <a:endParaRPr lang="LID4096" dirty="0"/>
        </a:p>
      </dgm:t>
    </dgm:pt>
    <dgm:pt modelId="{0F2BB3E1-0CE6-4FFC-846C-72BC2E808A1E}" type="parTrans" cxnId="{7726F73F-A5F5-4F1A-BA09-202D39B013FE}">
      <dgm:prSet/>
      <dgm:spPr/>
      <dgm:t>
        <a:bodyPr/>
        <a:lstStyle/>
        <a:p>
          <a:endParaRPr lang="LID4096"/>
        </a:p>
      </dgm:t>
    </dgm:pt>
    <dgm:pt modelId="{465336B4-5E0D-45AB-A0FC-E5092F31FAAF}" type="sibTrans" cxnId="{7726F73F-A5F5-4F1A-BA09-202D39B013FE}">
      <dgm:prSet/>
      <dgm:spPr/>
      <dgm:t>
        <a:bodyPr/>
        <a:lstStyle/>
        <a:p>
          <a:endParaRPr lang="LID4096"/>
        </a:p>
      </dgm:t>
    </dgm:pt>
    <dgm:pt modelId="{B5137894-3A71-4BE7-89C2-8ACB7F0CF64F}">
      <dgm:prSet/>
      <dgm:spPr/>
      <dgm:t>
        <a:bodyPr/>
        <a:lstStyle/>
        <a:p>
          <a:r>
            <a:rPr lang="en-US" dirty="0"/>
            <a:t>Investigation of process parameters that optimize COH</a:t>
          </a:r>
          <a:endParaRPr lang="LID4096" dirty="0"/>
        </a:p>
      </dgm:t>
    </dgm:pt>
    <dgm:pt modelId="{8392BB5A-654E-4906-9FBB-8A1771C9D927}" type="parTrans" cxnId="{27CBD036-9332-4E6C-BC4F-7FB74306F527}">
      <dgm:prSet/>
      <dgm:spPr/>
      <dgm:t>
        <a:bodyPr/>
        <a:lstStyle/>
        <a:p>
          <a:endParaRPr lang="LID4096"/>
        </a:p>
      </dgm:t>
    </dgm:pt>
    <dgm:pt modelId="{D7966B5D-D5EE-4383-9E75-2B5BF8030580}" type="sibTrans" cxnId="{27CBD036-9332-4E6C-BC4F-7FB74306F527}">
      <dgm:prSet/>
      <dgm:spPr/>
      <dgm:t>
        <a:bodyPr/>
        <a:lstStyle/>
        <a:p>
          <a:endParaRPr lang="LID4096"/>
        </a:p>
      </dgm:t>
    </dgm:pt>
    <dgm:pt modelId="{F65B56BC-D20B-4661-B187-58C15A7B8359}" type="pres">
      <dgm:prSet presAssocID="{B2F60B6E-9B7B-46F2-86BD-AD8E52E77D06}" presName="Name0" presStyleCnt="0">
        <dgm:presLayoutVars>
          <dgm:chMax val="11"/>
          <dgm:chPref val="11"/>
          <dgm:dir/>
          <dgm:resizeHandles/>
        </dgm:presLayoutVars>
      </dgm:prSet>
      <dgm:spPr/>
    </dgm:pt>
    <dgm:pt modelId="{C491E84C-2BB9-434C-A047-C551B3D189F4}" type="pres">
      <dgm:prSet presAssocID="{CA312777-47FA-4922-BF02-B1DD74216303}" presName="Accent4" presStyleCnt="0"/>
      <dgm:spPr/>
    </dgm:pt>
    <dgm:pt modelId="{2336965E-3517-45DC-967C-6B94221C646F}" type="pres">
      <dgm:prSet presAssocID="{CA312777-47FA-4922-BF02-B1DD74216303}" presName="Accent" presStyleLbl="node1" presStyleIdx="0" presStyleCnt="4"/>
      <dgm:spPr/>
    </dgm:pt>
    <dgm:pt modelId="{AEEAA98A-B678-4EBD-BCE3-A6F0D1AD54E3}" type="pres">
      <dgm:prSet presAssocID="{CA312777-47FA-4922-BF02-B1DD74216303}" presName="ParentBackground4" presStyleCnt="0"/>
      <dgm:spPr/>
    </dgm:pt>
    <dgm:pt modelId="{5E9B05B8-9FF3-42D2-829A-E1DC1BE12D88}" type="pres">
      <dgm:prSet presAssocID="{CA312777-47FA-4922-BF02-B1DD74216303}" presName="ParentBackground" presStyleLbl="fgAcc1" presStyleIdx="0" presStyleCnt="4"/>
      <dgm:spPr/>
    </dgm:pt>
    <dgm:pt modelId="{7E4430D9-46D8-4832-A17B-94C6C80B1826}" type="pres">
      <dgm:prSet presAssocID="{CA312777-47FA-4922-BF02-B1DD74216303}" presName="Child4" presStyleLbl="revTx" presStyleIdx="0" presStyleCnt="4">
        <dgm:presLayoutVars>
          <dgm:chMax val="0"/>
          <dgm:chPref val="0"/>
          <dgm:bulletEnabled val="1"/>
        </dgm:presLayoutVars>
      </dgm:prSet>
      <dgm:spPr/>
    </dgm:pt>
    <dgm:pt modelId="{372ADCFE-34DA-4D3A-A751-AF556414AA79}" type="pres">
      <dgm:prSet presAssocID="{CA312777-47FA-4922-BF02-B1DD74216303}" presName="Parent4" presStyleLbl="revTx" presStyleIdx="0" presStyleCnt="4">
        <dgm:presLayoutVars>
          <dgm:chMax val="1"/>
          <dgm:chPref val="1"/>
          <dgm:bulletEnabled val="1"/>
        </dgm:presLayoutVars>
      </dgm:prSet>
      <dgm:spPr/>
    </dgm:pt>
    <dgm:pt modelId="{3A0C97A1-097E-46BB-B8F4-774EBCDF3BE7}" type="pres">
      <dgm:prSet presAssocID="{1E100C13-BD7F-44AB-AD29-1230D257B3DE}" presName="Accent3" presStyleCnt="0"/>
      <dgm:spPr/>
    </dgm:pt>
    <dgm:pt modelId="{DD51AE49-6F16-4CF9-92F1-80B9E14B2238}" type="pres">
      <dgm:prSet presAssocID="{1E100C13-BD7F-44AB-AD29-1230D257B3DE}" presName="Accent" presStyleLbl="node1" presStyleIdx="1" presStyleCnt="4"/>
      <dgm:spPr/>
    </dgm:pt>
    <dgm:pt modelId="{0E62967A-F703-4761-95BC-8BDB63FFD67B}" type="pres">
      <dgm:prSet presAssocID="{1E100C13-BD7F-44AB-AD29-1230D257B3DE}" presName="ParentBackground3" presStyleCnt="0"/>
      <dgm:spPr/>
    </dgm:pt>
    <dgm:pt modelId="{BCD9B08F-5749-4561-9CD9-E2BF9A750E8E}" type="pres">
      <dgm:prSet presAssocID="{1E100C13-BD7F-44AB-AD29-1230D257B3DE}" presName="ParentBackground" presStyleLbl="fgAcc1" presStyleIdx="1" presStyleCnt="4"/>
      <dgm:spPr/>
    </dgm:pt>
    <dgm:pt modelId="{75DECD07-AD36-4210-94D4-6FC585B3F94C}" type="pres">
      <dgm:prSet presAssocID="{1E100C13-BD7F-44AB-AD29-1230D257B3DE}" presName="Child3" presStyleLbl="revTx" presStyleIdx="1" presStyleCnt="4">
        <dgm:presLayoutVars>
          <dgm:chMax val="0"/>
          <dgm:chPref val="0"/>
          <dgm:bulletEnabled val="1"/>
        </dgm:presLayoutVars>
      </dgm:prSet>
      <dgm:spPr/>
    </dgm:pt>
    <dgm:pt modelId="{EBA60412-5D2D-4DCD-8A3B-E37F9882B097}" type="pres">
      <dgm:prSet presAssocID="{1E100C13-BD7F-44AB-AD29-1230D257B3DE}" presName="Parent3" presStyleLbl="revTx" presStyleIdx="1" presStyleCnt="4">
        <dgm:presLayoutVars>
          <dgm:chMax val="1"/>
          <dgm:chPref val="1"/>
          <dgm:bulletEnabled val="1"/>
        </dgm:presLayoutVars>
      </dgm:prSet>
      <dgm:spPr/>
    </dgm:pt>
    <dgm:pt modelId="{62850455-3DAA-40F3-AF26-553A308857D8}" type="pres">
      <dgm:prSet presAssocID="{07D5FBA4-6F22-41EA-AB0B-8690B94FE945}" presName="Accent2" presStyleCnt="0"/>
      <dgm:spPr/>
    </dgm:pt>
    <dgm:pt modelId="{9CF0237A-3253-4F77-AFFA-D94594EB0229}" type="pres">
      <dgm:prSet presAssocID="{07D5FBA4-6F22-41EA-AB0B-8690B94FE945}" presName="Accent" presStyleLbl="node1" presStyleIdx="2" presStyleCnt="4"/>
      <dgm:spPr/>
    </dgm:pt>
    <dgm:pt modelId="{D6E5A973-39EC-4C2A-9EEB-1AB30BE5DD54}" type="pres">
      <dgm:prSet presAssocID="{07D5FBA4-6F22-41EA-AB0B-8690B94FE945}" presName="ParentBackground2" presStyleCnt="0"/>
      <dgm:spPr/>
    </dgm:pt>
    <dgm:pt modelId="{EC33F2A3-ADF2-461D-87B7-5AFFACFDFF78}" type="pres">
      <dgm:prSet presAssocID="{07D5FBA4-6F22-41EA-AB0B-8690B94FE945}" presName="ParentBackground" presStyleLbl="fgAcc1" presStyleIdx="2" presStyleCnt="4"/>
      <dgm:spPr/>
    </dgm:pt>
    <dgm:pt modelId="{F1F67342-3132-4086-B5B4-BD2DCD51DE7B}" type="pres">
      <dgm:prSet presAssocID="{07D5FBA4-6F22-41EA-AB0B-8690B94FE945}" presName="Child2" presStyleLbl="revTx" presStyleIdx="2" presStyleCnt="4">
        <dgm:presLayoutVars>
          <dgm:chMax val="0"/>
          <dgm:chPref val="0"/>
          <dgm:bulletEnabled val="1"/>
        </dgm:presLayoutVars>
      </dgm:prSet>
      <dgm:spPr/>
    </dgm:pt>
    <dgm:pt modelId="{0CAF5D18-D65E-48E5-B93E-291078455F78}" type="pres">
      <dgm:prSet presAssocID="{07D5FBA4-6F22-41EA-AB0B-8690B94FE945}" presName="Parent2" presStyleLbl="revTx" presStyleIdx="2" presStyleCnt="4">
        <dgm:presLayoutVars>
          <dgm:chMax val="1"/>
          <dgm:chPref val="1"/>
          <dgm:bulletEnabled val="1"/>
        </dgm:presLayoutVars>
      </dgm:prSet>
      <dgm:spPr/>
    </dgm:pt>
    <dgm:pt modelId="{19DD9F38-AFBA-4A10-B9C8-559F12DCEEB1}" type="pres">
      <dgm:prSet presAssocID="{275030F2-C747-4466-818A-AF7CFEB95544}" presName="Accent1" presStyleCnt="0"/>
      <dgm:spPr/>
    </dgm:pt>
    <dgm:pt modelId="{D8A1DADD-A799-4EE4-A95F-79F989E17280}" type="pres">
      <dgm:prSet presAssocID="{275030F2-C747-4466-818A-AF7CFEB95544}" presName="Accent" presStyleLbl="node1" presStyleIdx="3" presStyleCnt="4"/>
      <dgm:spPr/>
    </dgm:pt>
    <dgm:pt modelId="{F91C810A-2A17-40E9-9ECE-549CD36CA67B}" type="pres">
      <dgm:prSet presAssocID="{275030F2-C747-4466-818A-AF7CFEB95544}" presName="ParentBackground1" presStyleCnt="0"/>
      <dgm:spPr/>
    </dgm:pt>
    <dgm:pt modelId="{68E01A56-8D80-4ABB-BC1E-60EAB36E23FD}" type="pres">
      <dgm:prSet presAssocID="{275030F2-C747-4466-818A-AF7CFEB95544}" presName="ParentBackground" presStyleLbl="fgAcc1" presStyleIdx="3" presStyleCnt="4"/>
      <dgm:spPr/>
    </dgm:pt>
    <dgm:pt modelId="{C2F280DA-3049-49D6-BCD3-1862C5606058}" type="pres">
      <dgm:prSet presAssocID="{275030F2-C747-4466-818A-AF7CFEB95544}" presName="Child1" presStyleLbl="revTx" presStyleIdx="3" presStyleCnt="4">
        <dgm:presLayoutVars>
          <dgm:chMax val="0"/>
          <dgm:chPref val="0"/>
          <dgm:bulletEnabled val="1"/>
        </dgm:presLayoutVars>
      </dgm:prSet>
      <dgm:spPr/>
    </dgm:pt>
    <dgm:pt modelId="{B802064C-026D-4659-A67B-CB4F0F3DE166}" type="pres">
      <dgm:prSet presAssocID="{275030F2-C747-4466-818A-AF7CFEB95544}" presName="Parent1" presStyleLbl="revTx" presStyleIdx="3" presStyleCnt="4">
        <dgm:presLayoutVars>
          <dgm:chMax val="1"/>
          <dgm:chPref val="1"/>
          <dgm:bulletEnabled val="1"/>
        </dgm:presLayoutVars>
      </dgm:prSet>
      <dgm:spPr/>
    </dgm:pt>
  </dgm:ptLst>
  <dgm:cxnLst>
    <dgm:cxn modelId="{BA555807-D548-4EA6-91F1-2DDC7ED57872}" type="presOf" srcId="{4DA76C5C-D358-45C8-9E10-322A7B3D648B}" destId="{C2F280DA-3049-49D6-BCD3-1862C5606058}" srcOrd="0" destOrd="1" presId="urn:microsoft.com/office/officeart/2011/layout/CircleProcess"/>
    <dgm:cxn modelId="{DB67DA09-BE2C-4B70-AEE6-04C23F51C3C3}" type="presOf" srcId="{28B9C2EB-0463-4744-9CD2-B78BFBCC8EB4}" destId="{F1F67342-3132-4086-B5B4-BD2DCD51DE7B}" srcOrd="0" destOrd="0" presId="urn:microsoft.com/office/officeart/2011/layout/CircleProcess"/>
    <dgm:cxn modelId="{E7119B1D-D537-4A98-A0EC-24BB2460D997}" srcId="{275030F2-C747-4466-818A-AF7CFEB95544}" destId="{6786E429-81B8-425D-B0DC-FF7CE6D4E1C5}" srcOrd="0" destOrd="0" parTransId="{73D2E055-2ECA-4E69-8297-F5A0D4BD0F5F}" sibTransId="{BB0444A3-E2E1-452F-AAF7-EF8D21AD76D6}"/>
    <dgm:cxn modelId="{9B89ED27-B366-4835-B1CB-8B61EC144DFF}" type="presOf" srcId="{CA312777-47FA-4922-BF02-B1DD74216303}" destId="{372ADCFE-34DA-4D3A-A751-AF556414AA79}" srcOrd="1" destOrd="0" presId="urn:microsoft.com/office/officeart/2011/layout/CircleProcess"/>
    <dgm:cxn modelId="{3C839328-B4B5-4BFE-8604-DB43988BA776}" type="presOf" srcId="{CA312777-47FA-4922-BF02-B1DD74216303}" destId="{5E9B05B8-9FF3-42D2-829A-E1DC1BE12D88}" srcOrd="0" destOrd="0" presId="urn:microsoft.com/office/officeart/2011/layout/CircleProcess"/>
    <dgm:cxn modelId="{310A262C-C60C-4828-9FEF-3BA816896818}" type="presOf" srcId="{275030F2-C747-4466-818A-AF7CFEB95544}" destId="{B802064C-026D-4659-A67B-CB4F0F3DE166}" srcOrd="1" destOrd="0" presId="urn:microsoft.com/office/officeart/2011/layout/CircleProcess"/>
    <dgm:cxn modelId="{27CBD036-9332-4E6C-BC4F-7FB74306F527}" srcId="{CA312777-47FA-4922-BF02-B1DD74216303}" destId="{B5137894-3A71-4BE7-89C2-8ACB7F0CF64F}" srcOrd="0" destOrd="0" parTransId="{8392BB5A-654E-4906-9FBB-8A1771C9D927}" sibTransId="{D7966B5D-D5EE-4383-9E75-2B5BF8030580}"/>
    <dgm:cxn modelId="{7726F73F-A5F5-4F1A-BA09-202D39B013FE}" srcId="{B2F60B6E-9B7B-46F2-86BD-AD8E52E77D06}" destId="{CA312777-47FA-4922-BF02-B1DD74216303}" srcOrd="3" destOrd="0" parTransId="{0F2BB3E1-0CE6-4FFC-846C-72BC2E808A1E}" sibTransId="{465336B4-5E0D-45AB-A0FC-E5092F31FAAF}"/>
    <dgm:cxn modelId="{53B5A568-532B-4984-A321-0C60401ED217}" srcId="{B2F60B6E-9B7B-46F2-86BD-AD8E52E77D06}" destId="{275030F2-C747-4466-818A-AF7CFEB95544}" srcOrd="0" destOrd="0" parTransId="{8023DBF6-B6D4-47D8-84D7-4F6F68BCB17A}" sibTransId="{861662FC-3655-4AD2-BA19-03008EAB5024}"/>
    <dgm:cxn modelId="{AC7BB66A-7968-4ED3-ACF2-E6898B480E9D}" type="presOf" srcId="{B2F60B6E-9B7B-46F2-86BD-AD8E52E77D06}" destId="{F65B56BC-D20B-4661-B187-58C15A7B8359}" srcOrd="0" destOrd="0" presId="urn:microsoft.com/office/officeart/2011/layout/CircleProcess"/>
    <dgm:cxn modelId="{00DB384C-C33F-47FE-8D0C-6C92F50422A8}" type="presOf" srcId="{493C1A04-CC54-4096-AEF9-7F29FDA2E41E}" destId="{75DECD07-AD36-4210-94D4-6FC585B3F94C}" srcOrd="0" destOrd="0" presId="urn:microsoft.com/office/officeart/2011/layout/CircleProcess"/>
    <dgm:cxn modelId="{1033716C-88BA-4C0C-80D7-F61AE32FF20A}" srcId="{B2F60B6E-9B7B-46F2-86BD-AD8E52E77D06}" destId="{07D5FBA4-6F22-41EA-AB0B-8690B94FE945}" srcOrd="1" destOrd="0" parTransId="{DF67D60B-20D4-4E81-8880-C554FE81CC72}" sibTransId="{C56EBE69-B578-4C53-B88C-00C9F2380A45}"/>
    <dgm:cxn modelId="{01AF3B53-7947-4751-A6FC-E51509A68CCA}" type="presOf" srcId="{B5137894-3A71-4BE7-89C2-8ACB7F0CF64F}" destId="{7E4430D9-46D8-4832-A17B-94C6C80B1826}" srcOrd="0" destOrd="0" presId="urn:microsoft.com/office/officeart/2011/layout/CircleProcess"/>
    <dgm:cxn modelId="{35BB7454-C417-4F4F-977B-5A2842DEAF1D}" srcId="{B2F60B6E-9B7B-46F2-86BD-AD8E52E77D06}" destId="{1E100C13-BD7F-44AB-AD29-1230D257B3DE}" srcOrd="2" destOrd="0" parTransId="{E31A2332-2BF2-435E-8080-C1A77ED9217A}" sibTransId="{76FEDC3F-5585-4294-9FC9-CB12658968C0}"/>
    <dgm:cxn modelId="{F4322F55-BDBA-42F9-A2FB-2322D390B780}" type="presOf" srcId="{1E100C13-BD7F-44AB-AD29-1230D257B3DE}" destId="{EBA60412-5D2D-4DCD-8A3B-E37F9882B097}" srcOrd="1" destOrd="0" presId="urn:microsoft.com/office/officeart/2011/layout/CircleProcess"/>
    <dgm:cxn modelId="{BEC00976-D66A-4A49-A6C0-062E1F19D323}" type="presOf" srcId="{1E100C13-BD7F-44AB-AD29-1230D257B3DE}" destId="{BCD9B08F-5749-4561-9CD9-E2BF9A750E8E}" srcOrd="0" destOrd="0" presId="urn:microsoft.com/office/officeart/2011/layout/CircleProcess"/>
    <dgm:cxn modelId="{0D510F86-7867-449B-A961-45579E17365D}" type="presOf" srcId="{07D5FBA4-6F22-41EA-AB0B-8690B94FE945}" destId="{EC33F2A3-ADF2-461D-87B7-5AFFACFDFF78}" srcOrd="0" destOrd="0" presId="urn:microsoft.com/office/officeart/2011/layout/CircleProcess"/>
    <dgm:cxn modelId="{52CE518A-8059-4C03-A99B-0074847AED60}" type="presOf" srcId="{6786E429-81B8-425D-B0DC-FF7CE6D4E1C5}" destId="{C2F280DA-3049-49D6-BCD3-1862C5606058}" srcOrd="0" destOrd="0" presId="urn:microsoft.com/office/officeart/2011/layout/CircleProcess"/>
    <dgm:cxn modelId="{1D4B9DCB-0AD3-4BB1-BEFA-A3D5E34DF578}" type="presOf" srcId="{07D5FBA4-6F22-41EA-AB0B-8690B94FE945}" destId="{0CAF5D18-D65E-48E5-B93E-291078455F78}" srcOrd="1" destOrd="0" presId="urn:microsoft.com/office/officeart/2011/layout/CircleProcess"/>
    <dgm:cxn modelId="{2EA2F8D5-B9D5-439A-BA49-CBE1324EA218}" srcId="{1E100C13-BD7F-44AB-AD29-1230D257B3DE}" destId="{493C1A04-CC54-4096-AEF9-7F29FDA2E41E}" srcOrd="0" destOrd="0" parTransId="{A06BF42A-842E-4DB1-8893-0EE762F00B7B}" sibTransId="{972041D1-29FC-4E61-87B4-0A72F45B70EF}"/>
    <dgm:cxn modelId="{F7DAC7EA-7D97-4BBC-A542-8A7BE3023E23}" srcId="{275030F2-C747-4466-818A-AF7CFEB95544}" destId="{4DA76C5C-D358-45C8-9E10-322A7B3D648B}" srcOrd="1" destOrd="0" parTransId="{09F8F4B2-6A65-4925-B464-63510DD61126}" sibTransId="{9C6D2F61-6347-4A30-AE10-87AA6CADE306}"/>
    <dgm:cxn modelId="{EBFD08EB-86ED-43EF-B10E-94B6F26EC570}" srcId="{07D5FBA4-6F22-41EA-AB0B-8690B94FE945}" destId="{28B9C2EB-0463-4744-9CD2-B78BFBCC8EB4}" srcOrd="0" destOrd="0" parTransId="{598D41D5-286D-463F-8BA2-EF832CBBD1D1}" sibTransId="{5968B1F5-DC60-4291-9402-0EDCA85FD1E2}"/>
    <dgm:cxn modelId="{23BFAEF6-D07C-4B2A-A53A-8FD36866A777}" type="presOf" srcId="{275030F2-C747-4466-818A-AF7CFEB95544}" destId="{68E01A56-8D80-4ABB-BC1E-60EAB36E23FD}" srcOrd="0" destOrd="0" presId="urn:microsoft.com/office/officeart/2011/layout/CircleProcess"/>
    <dgm:cxn modelId="{F98C9578-F8BA-410F-8094-586B739B605F}" type="presParOf" srcId="{F65B56BC-D20B-4661-B187-58C15A7B8359}" destId="{C491E84C-2BB9-434C-A047-C551B3D189F4}" srcOrd="0" destOrd="0" presId="urn:microsoft.com/office/officeart/2011/layout/CircleProcess"/>
    <dgm:cxn modelId="{7A7A7F7E-94FD-4312-A29C-448BC0BE3180}" type="presParOf" srcId="{C491E84C-2BB9-434C-A047-C551B3D189F4}" destId="{2336965E-3517-45DC-967C-6B94221C646F}" srcOrd="0" destOrd="0" presId="urn:microsoft.com/office/officeart/2011/layout/CircleProcess"/>
    <dgm:cxn modelId="{3A6A2971-8DEF-4EF2-B5E0-4467305408E7}" type="presParOf" srcId="{F65B56BC-D20B-4661-B187-58C15A7B8359}" destId="{AEEAA98A-B678-4EBD-BCE3-A6F0D1AD54E3}" srcOrd="1" destOrd="0" presId="urn:microsoft.com/office/officeart/2011/layout/CircleProcess"/>
    <dgm:cxn modelId="{E6745DC1-B2E1-40CD-B3DB-6509812CC625}" type="presParOf" srcId="{AEEAA98A-B678-4EBD-BCE3-A6F0D1AD54E3}" destId="{5E9B05B8-9FF3-42D2-829A-E1DC1BE12D88}" srcOrd="0" destOrd="0" presId="urn:microsoft.com/office/officeart/2011/layout/CircleProcess"/>
    <dgm:cxn modelId="{0013A213-4819-4918-9782-693DBE16D94A}" type="presParOf" srcId="{F65B56BC-D20B-4661-B187-58C15A7B8359}" destId="{7E4430D9-46D8-4832-A17B-94C6C80B1826}" srcOrd="2" destOrd="0" presId="urn:microsoft.com/office/officeart/2011/layout/CircleProcess"/>
    <dgm:cxn modelId="{54E11434-9831-496D-AB52-DE238361FDEE}" type="presParOf" srcId="{F65B56BC-D20B-4661-B187-58C15A7B8359}" destId="{372ADCFE-34DA-4D3A-A751-AF556414AA79}" srcOrd="3" destOrd="0" presId="urn:microsoft.com/office/officeart/2011/layout/CircleProcess"/>
    <dgm:cxn modelId="{4B6DB1D3-4B2D-4045-9CB1-8CCE23DBD5FE}" type="presParOf" srcId="{F65B56BC-D20B-4661-B187-58C15A7B8359}" destId="{3A0C97A1-097E-46BB-B8F4-774EBCDF3BE7}" srcOrd="4" destOrd="0" presId="urn:microsoft.com/office/officeart/2011/layout/CircleProcess"/>
    <dgm:cxn modelId="{C0469830-1D5B-402E-B71A-8F7800B1F17A}" type="presParOf" srcId="{3A0C97A1-097E-46BB-B8F4-774EBCDF3BE7}" destId="{DD51AE49-6F16-4CF9-92F1-80B9E14B2238}" srcOrd="0" destOrd="0" presId="urn:microsoft.com/office/officeart/2011/layout/CircleProcess"/>
    <dgm:cxn modelId="{A18C9A75-838D-49CD-9B3E-C726661A2842}" type="presParOf" srcId="{F65B56BC-D20B-4661-B187-58C15A7B8359}" destId="{0E62967A-F703-4761-95BC-8BDB63FFD67B}" srcOrd="5" destOrd="0" presId="urn:microsoft.com/office/officeart/2011/layout/CircleProcess"/>
    <dgm:cxn modelId="{356AA7A2-E14F-4F6E-85D7-92A449DED2A6}" type="presParOf" srcId="{0E62967A-F703-4761-95BC-8BDB63FFD67B}" destId="{BCD9B08F-5749-4561-9CD9-E2BF9A750E8E}" srcOrd="0" destOrd="0" presId="urn:microsoft.com/office/officeart/2011/layout/CircleProcess"/>
    <dgm:cxn modelId="{B5EBDF52-A04F-47F8-B696-B593CF8961F1}" type="presParOf" srcId="{F65B56BC-D20B-4661-B187-58C15A7B8359}" destId="{75DECD07-AD36-4210-94D4-6FC585B3F94C}" srcOrd="6" destOrd="0" presId="urn:microsoft.com/office/officeart/2011/layout/CircleProcess"/>
    <dgm:cxn modelId="{9831211F-DCB0-4E0F-9E75-B5061D60B4EC}" type="presParOf" srcId="{F65B56BC-D20B-4661-B187-58C15A7B8359}" destId="{EBA60412-5D2D-4DCD-8A3B-E37F9882B097}" srcOrd="7" destOrd="0" presId="urn:microsoft.com/office/officeart/2011/layout/CircleProcess"/>
    <dgm:cxn modelId="{ECFA7A1D-05E6-40F6-9B07-38236F04F7CF}" type="presParOf" srcId="{F65B56BC-D20B-4661-B187-58C15A7B8359}" destId="{62850455-3DAA-40F3-AF26-553A308857D8}" srcOrd="8" destOrd="0" presId="urn:microsoft.com/office/officeart/2011/layout/CircleProcess"/>
    <dgm:cxn modelId="{45C2D0B0-45A2-47EF-B0F6-2EA12405D38F}" type="presParOf" srcId="{62850455-3DAA-40F3-AF26-553A308857D8}" destId="{9CF0237A-3253-4F77-AFFA-D94594EB0229}" srcOrd="0" destOrd="0" presId="urn:microsoft.com/office/officeart/2011/layout/CircleProcess"/>
    <dgm:cxn modelId="{82A4877A-5A75-4878-9474-638CB1869B43}" type="presParOf" srcId="{F65B56BC-D20B-4661-B187-58C15A7B8359}" destId="{D6E5A973-39EC-4C2A-9EEB-1AB30BE5DD54}" srcOrd="9" destOrd="0" presId="urn:microsoft.com/office/officeart/2011/layout/CircleProcess"/>
    <dgm:cxn modelId="{B13563EA-5DDC-4779-B551-7B06500F231B}" type="presParOf" srcId="{D6E5A973-39EC-4C2A-9EEB-1AB30BE5DD54}" destId="{EC33F2A3-ADF2-461D-87B7-5AFFACFDFF78}" srcOrd="0" destOrd="0" presId="urn:microsoft.com/office/officeart/2011/layout/CircleProcess"/>
    <dgm:cxn modelId="{E831B366-8AFD-4A6B-8213-DBEFD4D88392}" type="presParOf" srcId="{F65B56BC-D20B-4661-B187-58C15A7B8359}" destId="{F1F67342-3132-4086-B5B4-BD2DCD51DE7B}" srcOrd="10" destOrd="0" presId="urn:microsoft.com/office/officeart/2011/layout/CircleProcess"/>
    <dgm:cxn modelId="{20495202-3464-4B94-BED5-52DAE9AB8829}" type="presParOf" srcId="{F65B56BC-D20B-4661-B187-58C15A7B8359}" destId="{0CAF5D18-D65E-48E5-B93E-291078455F78}" srcOrd="11" destOrd="0" presId="urn:microsoft.com/office/officeart/2011/layout/CircleProcess"/>
    <dgm:cxn modelId="{FF26549A-8D26-4CF0-AFD1-562E587B4D31}" type="presParOf" srcId="{F65B56BC-D20B-4661-B187-58C15A7B8359}" destId="{19DD9F38-AFBA-4A10-B9C8-559F12DCEEB1}" srcOrd="12" destOrd="0" presId="urn:microsoft.com/office/officeart/2011/layout/CircleProcess"/>
    <dgm:cxn modelId="{93BD8BAE-1D67-4AAA-90D3-06FBA2A1D386}" type="presParOf" srcId="{19DD9F38-AFBA-4A10-B9C8-559F12DCEEB1}" destId="{D8A1DADD-A799-4EE4-A95F-79F989E17280}" srcOrd="0" destOrd="0" presId="urn:microsoft.com/office/officeart/2011/layout/CircleProcess"/>
    <dgm:cxn modelId="{64AE8FDC-D6D3-4C45-B848-FAB7ACA08530}" type="presParOf" srcId="{F65B56BC-D20B-4661-B187-58C15A7B8359}" destId="{F91C810A-2A17-40E9-9ECE-549CD36CA67B}" srcOrd="13" destOrd="0" presId="urn:microsoft.com/office/officeart/2011/layout/CircleProcess"/>
    <dgm:cxn modelId="{CD7E04B2-1C17-4A1D-8BF5-5B7250FDCB79}" type="presParOf" srcId="{F91C810A-2A17-40E9-9ECE-549CD36CA67B}" destId="{68E01A56-8D80-4ABB-BC1E-60EAB36E23FD}" srcOrd="0" destOrd="0" presId="urn:microsoft.com/office/officeart/2011/layout/CircleProcess"/>
    <dgm:cxn modelId="{A5B15A4E-FAA7-46D5-A22C-F6053E07F33D}" type="presParOf" srcId="{F65B56BC-D20B-4661-B187-58C15A7B8359}" destId="{C2F280DA-3049-49D6-BCD3-1862C5606058}" srcOrd="14" destOrd="0" presId="urn:microsoft.com/office/officeart/2011/layout/CircleProcess"/>
    <dgm:cxn modelId="{B690B4EC-4846-4A01-BBF9-B9865A36ABF4}" type="presParOf" srcId="{F65B56BC-D20B-4661-B187-58C15A7B8359}" destId="{B802064C-026D-4659-A67B-CB4F0F3DE166}" srcOrd="15" destOrd="0" presId="urn:microsoft.com/office/officeart/2011/layout/Circle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336965E-3517-45DC-967C-6B94221C646F}">
      <dsp:nvSpPr>
        <dsp:cNvPr id="0" name=""/>
        <dsp:cNvSpPr/>
      </dsp:nvSpPr>
      <dsp:spPr>
        <a:xfrm>
          <a:off x="7564737" y="1397455"/>
          <a:ext cx="2256852" cy="2256968"/>
        </a:xfrm>
        <a:prstGeom prst="ellipse">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9B05B8-9FF3-42D2-829A-E1DC1BE12D88}">
      <dsp:nvSpPr>
        <dsp:cNvPr id="0" name=""/>
        <dsp:cNvSpPr/>
      </dsp:nvSpPr>
      <dsp:spPr>
        <a:xfrm>
          <a:off x="7640224" y="1472701"/>
          <a:ext cx="2106847" cy="2106477"/>
        </a:xfrm>
        <a:prstGeom prst="ellipse">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latin typeface="Calibri" panose="020F0502020204030204" pitchFamily="34" charset="0"/>
              <a:cs typeface="Calibri" panose="020F0502020204030204" pitchFamily="34" charset="0"/>
            </a:rPr>
            <a:t>Optimization of the MR-based system design</a:t>
          </a:r>
          <a:endParaRPr lang="LID4096" sz="1500" kern="1200" dirty="0"/>
        </a:p>
      </dsp:txBody>
      <dsp:txXfrm>
        <a:off x="7941202" y="1773683"/>
        <a:ext cx="1504891" cy="1504513"/>
      </dsp:txXfrm>
    </dsp:sp>
    <dsp:sp modelId="{7E4430D9-46D8-4832-A17B-94C6C80B1826}">
      <dsp:nvSpPr>
        <dsp:cNvPr id="0" name=""/>
        <dsp:cNvSpPr/>
      </dsp:nvSpPr>
      <dsp:spPr>
        <a:xfrm>
          <a:off x="7640224" y="3696007"/>
          <a:ext cx="2106847" cy="1237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Investigation of process parameters that optimize COH</a:t>
          </a:r>
          <a:endParaRPr lang="LID4096" sz="1100" kern="1200" dirty="0"/>
        </a:p>
      </dsp:txBody>
      <dsp:txXfrm>
        <a:off x="7640224" y="3696007"/>
        <a:ext cx="2106847" cy="1237194"/>
      </dsp:txXfrm>
    </dsp:sp>
    <dsp:sp modelId="{DD51AE49-6F16-4CF9-92F1-80B9E14B2238}">
      <dsp:nvSpPr>
        <dsp:cNvPr id="0" name=""/>
        <dsp:cNvSpPr/>
      </dsp:nvSpPr>
      <dsp:spPr>
        <a:xfrm rot="2700000">
          <a:off x="5222702" y="1397297"/>
          <a:ext cx="2256889" cy="2256889"/>
        </a:xfrm>
        <a:prstGeom prst="teardrop">
          <a:avLst>
            <a:gd name="adj" fmla="val 100000"/>
          </a:avLst>
        </a:prstGeom>
        <a:solidFill>
          <a:schemeClr val="accent4">
            <a:hueOff val="2199979"/>
            <a:satOff val="-9734"/>
            <a:lumOff val="-163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CD9B08F-5749-4561-9CD9-E2BF9A750E8E}">
      <dsp:nvSpPr>
        <dsp:cNvPr id="0" name=""/>
        <dsp:cNvSpPr/>
      </dsp:nvSpPr>
      <dsp:spPr>
        <a:xfrm>
          <a:off x="5307885" y="1472701"/>
          <a:ext cx="2106847" cy="2106477"/>
        </a:xfrm>
        <a:prstGeom prst="ellipse">
          <a:avLst/>
        </a:prstGeom>
        <a:solidFill>
          <a:schemeClr val="lt1">
            <a:alpha val="90000"/>
            <a:hueOff val="0"/>
            <a:satOff val="0"/>
            <a:lumOff val="0"/>
            <a:alphaOff val="0"/>
          </a:schemeClr>
        </a:solidFill>
        <a:ln w="19050" cap="flat" cmpd="sng" algn="ctr">
          <a:solidFill>
            <a:schemeClr val="accent4">
              <a:hueOff val="2199979"/>
              <a:satOff val="-9734"/>
              <a:lumOff val="-1634"/>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Design of the MR-based system</a:t>
          </a:r>
          <a:endParaRPr lang="LID4096" sz="1500" kern="1200" dirty="0"/>
        </a:p>
      </dsp:txBody>
      <dsp:txXfrm>
        <a:off x="5608863" y="1773683"/>
        <a:ext cx="1504891" cy="1504513"/>
      </dsp:txXfrm>
    </dsp:sp>
    <dsp:sp modelId="{75DECD07-AD36-4210-94D4-6FC585B3F94C}">
      <dsp:nvSpPr>
        <dsp:cNvPr id="0" name=""/>
        <dsp:cNvSpPr/>
      </dsp:nvSpPr>
      <dsp:spPr>
        <a:xfrm>
          <a:off x="5307885" y="3696007"/>
          <a:ext cx="2106847" cy="1237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Font typeface="Arial" panose="020B0604020202020204" pitchFamily="34" charset="0"/>
            <a:buChar char="•"/>
          </a:pPr>
          <a:r>
            <a:rPr lang="en-US" sz="1100" kern="1200" dirty="0"/>
            <a:t>Reactor operating conditions: T</a:t>
          </a:r>
          <a:r>
            <a:rPr lang="en-US" sz="1100" kern="1200" baseline="-25000" dirty="0"/>
            <a:t>MR</a:t>
          </a:r>
          <a:r>
            <a:rPr lang="en-US" sz="1100" kern="1200" dirty="0"/>
            <a:t>=T</a:t>
          </a:r>
          <a:r>
            <a:rPr lang="en-US" sz="1100" kern="1200" baseline="-25000" dirty="0"/>
            <a:t>CR</a:t>
          </a:r>
          <a:r>
            <a:rPr lang="en-US" sz="1100" kern="1200" dirty="0"/>
            <a:t>-50</a:t>
          </a:r>
          <a:r>
            <a:rPr lang="en-US" sz="1100" kern="1200" dirty="0">
              <a:latin typeface="Calibri" panose="020F0502020204030204" pitchFamily="34" charset="0"/>
              <a:cs typeface="Calibri" panose="020F0502020204030204" pitchFamily="34" charset="0"/>
            </a:rPr>
            <a:t>°C and P</a:t>
          </a:r>
          <a:r>
            <a:rPr lang="en-US" sz="1100" kern="1200" baseline="-25000" dirty="0">
              <a:latin typeface="Calibri" panose="020F0502020204030204" pitchFamily="34" charset="0"/>
              <a:cs typeface="Calibri" panose="020F0502020204030204" pitchFamily="34" charset="0"/>
            </a:rPr>
            <a:t>MR</a:t>
          </a:r>
          <a:r>
            <a:rPr lang="en-US" sz="1100" kern="1200" dirty="0">
              <a:latin typeface="Calibri" panose="020F0502020204030204" pitchFamily="34" charset="0"/>
              <a:cs typeface="Calibri" panose="020F0502020204030204" pitchFamily="34" charset="0"/>
            </a:rPr>
            <a:t>=P</a:t>
          </a:r>
          <a:r>
            <a:rPr lang="en-US" sz="1100" kern="1200" baseline="-25000" dirty="0">
              <a:latin typeface="Calibri" panose="020F0502020204030204" pitchFamily="34" charset="0"/>
              <a:cs typeface="Calibri" panose="020F0502020204030204" pitchFamily="34" charset="0"/>
            </a:rPr>
            <a:t>CR</a:t>
          </a:r>
          <a:endParaRPr lang="LID4096" sz="1100" kern="1200" dirty="0"/>
        </a:p>
      </dsp:txBody>
      <dsp:txXfrm>
        <a:off x="5307885" y="3696007"/>
        <a:ext cx="2106847" cy="1237194"/>
      </dsp:txXfrm>
    </dsp:sp>
    <dsp:sp modelId="{9CF0237A-3253-4F77-AFFA-D94594EB0229}">
      <dsp:nvSpPr>
        <dsp:cNvPr id="0" name=""/>
        <dsp:cNvSpPr/>
      </dsp:nvSpPr>
      <dsp:spPr>
        <a:xfrm rot="2700000">
          <a:off x="2900040" y="1397297"/>
          <a:ext cx="2256889" cy="2256889"/>
        </a:xfrm>
        <a:prstGeom prst="teardrop">
          <a:avLst>
            <a:gd name="adj" fmla="val 100000"/>
          </a:avLst>
        </a:prstGeom>
        <a:solidFill>
          <a:schemeClr val="accent4">
            <a:hueOff val="4399958"/>
            <a:satOff val="-19468"/>
            <a:lumOff val="-326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33F2A3-ADF2-461D-87B7-5AFFACFDFF78}">
      <dsp:nvSpPr>
        <dsp:cNvPr id="0" name=""/>
        <dsp:cNvSpPr/>
      </dsp:nvSpPr>
      <dsp:spPr>
        <a:xfrm>
          <a:off x="2975545" y="1472701"/>
          <a:ext cx="2106847" cy="2106477"/>
        </a:xfrm>
        <a:prstGeom prst="ellipse">
          <a:avLst/>
        </a:prstGeom>
        <a:solidFill>
          <a:schemeClr val="lt1">
            <a:alpha val="90000"/>
            <a:hueOff val="0"/>
            <a:satOff val="0"/>
            <a:lumOff val="0"/>
            <a:alphaOff val="0"/>
          </a:schemeClr>
        </a:solidFill>
        <a:ln w="19050" cap="flat" cmpd="sng" algn="ctr">
          <a:solidFill>
            <a:schemeClr val="accent4">
              <a:hueOff val="4399958"/>
              <a:satOff val="-19468"/>
              <a:lumOff val="-3269"/>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Font typeface="Arial" panose="020B0604020202020204" pitchFamily="34" charset="0"/>
            <a:buNone/>
          </a:pPr>
          <a:r>
            <a:rPr lang="en-US" sz="1500" kern="1200" dirty="0"/>
            <a:t>Evaluation of operating conditions allowing for minimization of cost of hydrogen (COH)</a:t>
          </a:r>
          <a:endParaRPr lang="LID4096" sz="1500" kern="1200" dirty="0"/>
        </a:p>
      </dsp:txBody>
      <dsp:txXfrm>
        <a:off x="3276523" y="1773683"/>
        <a:ext cx="1504891" cy="1504513"/>
      </dsp:txXfrm>
    </dsp:sp>
    <dsp:sp modelId="{F1F67342-3132-4086-B5B4-BD2DCD51DE7B}">
      <dsp:nvSpPr>
        <dsp:cNvPr id="0" name=""/>
        <dsp:cNvSpPr/>
      </dsp:nvSpPr>
      <dsp:spPr>
        <a:xfrm>
          <a:off x="2975545" y="3696007"/>
          <a:ext cx="2106847" cy="1237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Evaluated reactor operating conditions: T=450-550</a:t>
          </a:r>
          <a:r>
            <a:rPr lang="en-US" sz="1100" kern="1200" dirty="0">
              <a:latin typeface="Calibri" panose="020F0502020204030204" pitchFamily="34" charset="0"/>
              <a:cs typeface="Calibri" panose="020F0502020204030204" pitchFamily="34" charset="0"/>
            </a:rPr>
            <a:t>°C and P=1-20 bar</a:t>
          </a:r>
          <a:endParaRPr lang="LID4096" sz="1100" kern="1200" dirty="0"/>
        </a:p>
      </dsp:txBody>
      <dsp:txXfrm>
        <a:off x="2975545" y="3696007"/>
        <a:ext cx="2106847" cy="1237194"/>
      </dsp:txXfrm>
    </dsp:sp>
    <dsp:sp modelId="{D8A1DADD-A799-4EE4-A95F-79F989E17280}">
      <dsp:nvSpPr>
        <dsp:cNvPr id="0" name=""/>
        <dsp:cNvSpPr/>
      </dsp:nvSpPr>
      <dsp:spPr>
        <a:xfrm rot="2700000">
          <a:off x="567701" y="1397297"/>
          <a:ext cx="2256889" cy="2256889"/>
        </a:xfrm>
        <a:prstGeom prst="teardrop">
          <a:avLst>
            <a:gd name="adj" fmla="val 100000"/>
          </a:avLst>
        </a:prstGeom>
        <a:solidFill>
          <a:schemeClr val="accent4">
            <a:hueOff val="6599937"/>
            <a:satOff val="-29202"/>
            <a:lumOff val="-490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E01A56-8D80-4ABB-BC1E-60EAB36E23FD}">
      <dsp:nvSpPr>
        <dsp:cNvPr id="0" name=""/>
        <dsp:cNvSpPr/>
      </dsp:nvSpPr>
      <dsp:spPr>
        <a:xfrm>
          <a:off x="643206" y="1472701"/>
          <a:ext cx="2106847" cy="2106477"/>
        </a:xfrm>
        <a:prstGeom prst="ellipse">
          <a:avLst/>
        </a:prstGeom>
        <a:solidFill>
          <a:schemeClr val="lt1">
            <a:alpha val="90000"/>
            <a:hueOff val="0"/>
            <a:satOff val="0"/>
            <a:lumOff val="0"/>
            <a:alphaOff val="0"/>
          </a:schemeClr>
        </a:solidFill>
        <a:ln w="19050" cap="flat" cmpd="sng" algn="ctr">
          <a:solidFill>
            <a:schemeClr val="accent4">
              <a:hueOff val="6599937"/>
              <a:satOff val="-29202"/>
              <a:lumOff val="-4903"/>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ct val="35000"/>
            </a:spcAft>
            <a:buNone/>
          </a:pPr>
          <a:r>
            <a:rPr lang="en-US" sz="1500" kern="1200" dirty="0"/>
            <a:t>Design of conventional system for green NH</a:t>
          </a:r>
          <a:r>
            <a:rPr lang="en-US" sz="1500" kern="1200" baseline="-25000" dirty="0"/>
            <a:t>3</a:t>
          </a:r>
          <a:r>
            <a:rPr lang="en-US" sz="1500" kern="1200" dirty="0"/>
            <a:t>-derived hydrogen production  </a:t>
          </a:r>
          <a:endParaRPr lang="LID4096" sz="1500" kern="1200" dirty="0"/>
        </a:p>
      </dsp:txBody>
      <dsp:txXfrm>
        <a:off x="944184" y="1773683"/>
        <a:ext cx="1504891" cy="1504513"/>
      </dsp:txXfrm>
    </dsp:sp>
    <dsp:sp modelId="{C2F280DA-3049-49D6-BCD3-1862C5606058}">
      <dsp:nvSpPr>
        <dsp:cNvPr id="0" name=""/>
        <dsp:cNvSpPr/>
      </dsp:nvSpPr>
      <dsp:spPr>
        <a:xfrm>
          <a:off x="643206" y="3696007"/>
          <a:ext cx="2106847" cy="123719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53340" tIns="53340" rIns="53340" bIns="53340" numCol="1" spcCol="1270" anchor="t" anchorCtr="0">
          <a:noAutofit/>
        </a:bodyPr>
        <a:lstStyle/>
        <a:p>
          <a:pPr marL="57150" lvl="1" indent="-57150" algn="l" defTabSz="488950">
            <a:lnSpc>
              <a:spcPct val="90000"/>
            </a:lnSpc>
            <a:spcBef>
              <a:spcPct val="0"/>
            </a:spcBef>
            <a:spcAft>
              <a:spcPct val="15000"/>
            </a:spcAft>
            <a:buChar char="•"/>
          </a:pPr>
          <a:r>
            <a:rPr lang="en-US" sz="1100" kern="1200" dirty="0"/>
            <a:t>  H</a:t>
          </a:r>
          <a:r>
            <a:rPr lang="en-US" sz="1100" kern="1200" baseline="-25000" dirty="0"/>
            <a:t>2</a:t>
          </a:r>
          <a:r>
            <a:rPr lang="en-US" sz="1100" kern="1200" baseline="0" dirty="0"/>
            <a:t> production: 500 kg/day</a:t>
          </a:r>
          <a:endParaRPr lang="LID4096" sz="1100" kern="1200" dirty="0"/>
        </a:p>
        <a:p>
          <a:pPr marL="57150" lvl="1" indent="-57150" algn="l" defTabSz="488950">
            <a:lnSpc>
              <a:spcPct val="90000"/>
            </a:lnSpc>
            <a:spcBef>
              <a:spcPct val="0"/>
            </a:spcBef>
            <a:spcAft>
              <a:spcPct val="15000"/>
            </a:spcAft>
            <a:buChar char="•"/>
          </a:pPr>
          <a:r>
            <a:rPr lang="en-US" sz="1100" kern="1200" dirty="0"/>
            <a:t>  Final H</a:t>
          </a:r>
          <a:r>
            <a:rPr lang="en-US" sz="1100" kern="1200" baseline="-25000" dirty="0"/>
            <a:t>2</a:t>
          </a:r>
          <a:r>
            <a:rPr lang="en-US" sz="1100" kern="1200" baseline="0" dirty="0"/>
            <a:t> application:1)   Stationary applications (SA) 2) On-board vehicle applications (O-VA) 3) refueling stations for vehicle applications (R-VA)</a:t>
          </a:r>
          <a:endParaRPr lang="LID4096" sz="1100" kern="1200" dirty="0"/>
        </a:p>
      </dsp:txBody>
      <dsp:txXfrm>
        <a:off x="643206" y="3696007"/>
        <a:ext cx="2106847" cy="1237194"/>
      </dsp:txXfrm>
    </dsp:sp>
  </dsp:spTree>
</dsp:drawing>
</file>

<file path=ppt/diagrams/layout1.xml><?xml version="1.0" encoding="utf-8"?>
<dgm:layoutDef xmlns:dgm="http://schemas.openxmlformats.org/drawingml/2006/diagram" xmlns:a="http://schemas.openxmlformats.org/drawingml/2006/main" uniqueId="urn:microsoft.com/office/officeart/2011/layout/CircleProcess">
  <dgm:title val="Circle Process"/>
  <dgm:desc val="Use to show sequential steps in a process. Limited to eleven Level 1 shapes with an unlimited number of Level 2 shapes. Works best with small amounts of text. Unused text does not appear, but remains available if you switch layouts."/>
  <dgm:catLst>
    <dgm:cat type="process" pri="8500"/>
    <dgm:cat type="officeonline" pri="85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11"/>
      <dgm:chPref val="11"/>
      <dgm:dir/>
      <dgm:resizeHandles/>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5"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Parent2" refType="w" fact="0.6249"/>
              <dgm:constr type="t" for="ch" forName="Parent2" refType="h" fact="0.2022"/>
              <dgm:constr type="w" for="ch" forName="Parent2" refType="w" fact="0.3001"/>
              <dgm:constr type="h" for="ch" forName="Parent2" refType="h" fact="0.3799"/>
              <dgm:constr type="l" for="ch" forName="Parent1" refType="w" fact="0.1597"/>
              <dgm:constr type="t" for="ch" forName="Parent1" refType="h" fact="0.2022"/>
              <dgm:constr type="w" for="ch" forName="Parent1" refType="w" fact="0.3001"/>
              <dgm:constr type="h" for="ch" forName="Parent1" refType="h" fact="0.3799"/>
              <dgm:constr type="l" for="ch" forName="Accent2" refType="w" fact="0.5498"/>
              <dgm:constr type="t" for="ch" forName="Accent2" refType="h" fact="0.1072"/>
              <dgm:constr type="w" for="ch" forName="Accent2" refType="w" fact="0.4502"/>
              <dgm:constr type="h" for="ch" forName="Accent2" refType="h" fact="0.5699"/>
              <dgm:constr type="l" for="ch" forName="ParentBackground2" refType="w" fact="0.5648"/>
              <dgm:constr type="t" for="ch" forName="ParentBackground2" refType="h" fact="0.1262"/>
              <dgm:constr type="w" for="ch" forName="ParentBackground2" refType="w" fact="0.4201"/>
              <dgm:constr type="h" for="ch" forName="ParentBackground2" refType="h" fact="0.5319"/>
              <dgm:constr type="l" for="ch" forName="Child2" refType="w" fact="0.5648"/>
              <dgm:constr type="t" for="ch" forName="Child2" refType="h" fact="0.6876"/>
              <dgm:constr type="w" for="ch" forName="Child2" refType="w" fact="0.4201"/>
              <dgm:constr type="h" for="ch" forName="Child2" refType="h" fact="0.3124"/>
              <dgm:constr type="l" for="ch" forName="Accent1" refType="w" fact="-0.0086"/>
              <dgm:constr type="t" for="ch" forName="Accent1" refType="h" fact="-0.0109"/>
              <dgm:constr type="w" for="ch" forName="Accent1" refType="w" fact="0.6367"/>
              <dgm:constr type="h" for="ch" forName="Accent1" refType="h" fact="0.806"/>
              <dgm:constr type="l" for="ch" forName="ParentBackground1" refType="w" fact="0.0997"/>
              <dgm:constr type="t" for="ch" forName="ParentBackground1" refType="h" fact="0.1262"/>
              <dgm:constr type="w" for="ch" forName="ParentBackground1" refType="w" fact="0.4201"/>
              <dgm:constr type="h" for="ch" forName="ParentBackground1" refType="h" fact="0.5319"/>
              <dgm:constr type="l" for="ch" forName="Child1" refType="w" fact="0.0997"/>
              <dgm:constr type="t" for="ch" forName="Child1" refType="h" fact="0.6876"/>
              <dgm:constr type="w" for="ch" forName="Child1" refType="w" fact="0.4201"/>
              <dgm:constr type="h" for="ch" forName="Child1" refType="h" fact="0.3124"/>
            </dgm:constrLst>
          </dgm:if>
          <dgm:if name="Name6"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Parent3" refType="w" fact="0.744"/>
              <dgm:constr type="t" for="ch" forName="Parent3" refType="h" fact="0.2022"/>
              <dgm:constr type="w" for="ch" forName="Parent3" refType="w" fact="0.2048"/>
              <dgm:constr type="h" for="ch" forName="Parent3" refType="h" fact="0.3799"/>
              <dgm:constr type="l" for="ch" forName="Parent2" refType="w" fact="0.4265"/>
              <dgm:constr type="t" for="ch" forName="Parent2" refType="h" fact="0.2022"/>
              <dgm:constr type="w" for="ch" forName="Parent2" refType="w" fact="0.2048"/>
              <dgm:constr type="h" for="ch" forName="Parent2" refType="h" fact="0.3799"/>
              <dgm:constr type="l" for="ch" forName="Parent1" refType="w" fact="0.109"/>
              <dgm:constr type="t" for="ch" forName="Parent1" refType="h" fact="0.2022"/>
              <dgm:constr type="w" for="ch" forName="Parent1" refType="w" fact="0.2048"/>
              <dgm:constr type="h" for="ch" forName="Parent1" refType="h" fact="0.3799"/>
              <dgm:constr type="l" for="ch" forName="Accent3" refType="w" fact="0.6928"/>
              <dgm:constr type="t" for="ch" forName="Accent3" refType="h" fact="0.1072"/>
              <dgm:constr type="w" for="ch" forName="Accent3" refType="w" fact="0.3072"/>
              <dgm:constr type="h" for="ch" forName="Accent3" refType="h" fact="0.5699"/>
              <dgm:constr type="l" for="ch" forName="ParentBackground3" refType="w" fact="0.703"/>
              <dgm:constr type="t" for="ch" forName="ParentBackground3" refType="h" fact="0.1262"/>
              <dgm:constr type="w" for="ch" forName="ParentBackground3" refType="w" fact="0.2868"/>
              <dgm:constr type="h" for="ch" forName="ParentBackground3" refType="h" fact="0.5319"/>
              <dgm:constr type="l" for="ch" forName="Child3" refType="w" fact="0.703"/>
              <dgm:constr type="t" for="ch" forName="Child3" refType="h" fact="0.6876"/>
              <dgm:constr type="w" for="ch" forName="Child3" refType="w" fact="0.2868"/>
              <dgm:constr type="h" for="ch" forName="Child3" refType="h" fact="0.3124"/>
              <dgm:constr type="l" for="ch" forName="Accent2" refType="w" fact="0.3122"/>
              <dgm:constr type="t" for="ch" forName="Accent2" refType="h" fact="-0.0109"/>
              <dgm:constr type="w" for="ch" forName="Accent2" refType="w" fact="0.4334"/>
              <dgm:constr type="h" for="ch" forName="Accent2" refType="h" fact="0.806"/>
              <dgm:constr type="l" for="ch" forName="ParentBackground2" refType="w" fact="0.3855"/>
              <dgm:constr type="t" for="ch" forName="ParentBackground2" refType="h" fact="0.1262"/>
              <dgm:constr type="w" for="ch" forName="ParentBackground2" refType="w" fact="0.2868"/>
              <dgm:constr type="h" for="ch" forName="ParentBackground2" refType="h" fact="0.5319"/>
              <dgm:constr type="l" for="ch" forName="Child2" refType="w" fact="0.3855"/>
              <dgm:constr type="t" for="ch" forName="Child2" refType="h" fact="0.6876"/>
              <dgm:constr type="w" for="ch" forName="Child2" refType="w" fact="0.2868"/>
              <dgm:constr type="h" for="ch" forName="Child2" refType="h" fact="0.3124"/>
              <dgm:constr type="l" for="ch" forName="Accent1" refType="w" fact="-0.0053"/>
              <dgm:constr type="t" for="ch" forName="Accent1" refType="h" fact="-0.0109"/>
              <dgm:constr type="w" for="ch" forName="Accent1" refType="w" fact="0.4334"/>
              <dgm:constr type="h" for="ch" forName="Accent1" refType="h" fact="0.806"/>
              <dgm:constr type="l" for="ch" forName="ParentBackground1" refType="w" fact="0.068"/>
              <dgm:constr type="t" for="ch" forName="ParentBackground1" refType="h" fact="0.1262"/>
              <dgm:constr type="w" for="ch" forName="ParentBackground1" refType="w" fact="0.2868"/>
              <dgm:constr type="h" for="ch" forName="ParentBackground1" refType="h" fact="0.5319"/>
              <dgm:constr type="l" for="ch" forName="Child1" refType="w" fact="0.068"/>
              <dgm:constr type="t" for="ch" forName="Child1" refType="h" fact="0.6876"/>
              <dgm:constr type="w" for="ch" forName="Child1" refType="w" fact="0.2868"/>
              <dgm:constr type="h" for="ch" forName="Child1" refType="h" fact="0.3124"/>
            </dgm:constrLst>
          </dgm:if>
          <dgm:if name="Name7"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Parent4" refType="w" fact="0.8057"/>
              <dgm:constr type="t" for="ch" forName="Parent4" refType="h" fact="0.2022"/>
              <dgm:constr type="w" for="ch" forName="Parent4" refType="w" fact="0.1555"/>
              <dgm:constr type="h" for="ch" forName="Parent4" refType="h" fact="0.3799"/>
              <dgm:constr type="l" for="ch" forName="Parent3" refType="w" fact="0.5647"/>
              <dgm:constr type="t" for="ch" forName="Parent3" refType="h" fact="0.2022"/>
              <dgm:constr type="w" for="ch" forName="Parent3" refType="w" fact="0.1555"/>
              <dgm:constr type="h" for="ch" forName="Parent3" refType="h" fact="0.3799"/>
              <dgm:constr type="l" for="ch" forName="Parent2" refType="w" fact="0.3237"/>
              <dgm:constr type="t" for="ch" forName="Parent2" refType="h" fact="0.2022"/>
              <dgm:constr type="w" for="ch" forName="Parent2" refType="w" fact="0.1555"/>
              <dgm:constr type="h" for="ch" forName="Parent2" refType="h" fact="0.3799"/>
              <dgm:constr type="l" for="ch" forName="Parent1" refType="w" fact="0.0827"/>
              <dgm:constr type="t" for="ch" forName="Parent1" refType="h" fact="0.2022"/>
              <dgm:constr type="w" for="ch" forName="Parent1" refType="w" fact="0.1555"/>
              <dgm:constr type="h" for="ch" forName="Parent1" refType="h" fact="0.3799"/>
              <dgm:constr type="l" for="ch" forName="Accent4" refType="w" fact="0.7668"/>
              <dgm:constr type="t" for="ch" forName="Accent4" refType="h" fact="0.1072"/>
              <dgm:constr type="w" for="ch" forName="Accent4" refType="w" fact="0.2332"/>
              <dgm:constr type="h" for="ch" forName="Accent4" refType="h" fact="0.5699"/>
              <dgm:constr type="l" for="ch" forName="ParentBackground4" refType="w" fact="0.7746"/>
              <dgm:constr type="t" for="ch" forName="ParentBackground4" refType="h" fact="0.1262"/>
              <dgm:constr type="w" for="ch" forName="ParentBackground4" refType="w" fact="0.2177"/>
              <dgm:constr type="h" for="ch" forName="ParentBackground4" refType="h" fact="0.5319"/>
              <dgm:constr type="l" for="ch" forName="Child4" refType="w" fact="0.7746"/>
              <dgm:constr type="t" for="ch" forName="Child4" refType="h" fact="0.6876"/>
              <dgm:constr type="w" for="ch" forName="Child4" refType="w" fact="0.2177"/>
              <dgm:constr type="h" for="ch" forName="Child4" refType="h" fact="0.3124"/>
              <dgm:constr type="l" for="ch" forName="Accent3" refType="w" fact="0.4765"/>
              <dgm:constr type="t" for="ch" forName="Accent3" refType="h" fact="-0.0109"/>
              <dgm:constr type="w" for="ch" forName="Accent3" refType="w" fact="0.3298"/>
              <dgm:constr type="h" for="ch" forName="Accent3" refType="h" fact="0.806"/>
              <dgm:constr type="l" for="ch" forName="ParentBackground3" refType="w" fact="0.5336"/>
              <dgm:constr type="t" for="ch" forName="ParentBackground3" refType="h" fact="0.1262"/>
              <dgm:constr type="w" for="ch" forName="ParentBackground3" refType="w" fact="0.2177"/>
              <dgm:constr type="h" for="ch" forName="ParentBackground3" refType="h" fact="0.5319"/>
              <dgm:constr type="l" for="ch" forName="Child3" refType="w" fact="0.5336"/>
              <dgm:constr type="t" for="ch" forName="Child3" refType="h" fact="0.6876"/>
              <dgm:constr type="w" for="ch" forName="Child3" refType="w" fact="0.2177"/>
              <dgm:constr type="h" for="ch" forName="Child3" refType="h" fact="0.3124"/>
              <dgm:constr type="l" for="ch" forName="Accent2" refType="w" fact="0.2365"/>
              <dgm:constr type="t" for="ch" forName="Accent2" refType="h" fact="-0.0109"/>
              <dgm:constr type="w" for="ch" forName="Accent2" refType="w" fact="0.3298"/>
              <dgm:constr type="h" for="ch" forName="Accent2" refType="h" fact="0.806"/>
              <dgm:constr type="l" for="ch" forName="ParentBackground2" refType="w" fact="0.2926"/>
              <dgm:constr type="t" for="ch" forName="ParentBackground2" refType="h" fact="0.1262"/>
              <dgm:constr type="w" for="ch" forName="ParentBackground2" refType="w" fact="0.2177"/>
              <dgm:constr type="h" for="ch" forName="ParentBackground2" refType="h" fact="0.5319"/>
              <dgm:constr type="l" for="ch" forName="Child2" refType="w" fact="0.2926"/>
              <dgm:constr type="t" for="ch" forName="Child2" refType="h" fact="0.6876"/>
              <dgm:constr type="w" for="ch" forName="Child2" refType="w" fact="0.2177"/>
              <dgm:constr type="h" for="ch" forName="Child2" refType="h" fact="0.3124"/>
              <dgm:constr type="l" for="ch" forName="Accent1" refType="w" fact="-0.0045"/>
              <dgm:constr type="t" for="ch" forName="Accent1" refType="h" fact="-0.0109"/>
              <dgm:constr type="w" for="ch" forName="Accent1" refType="w" fact="0.3298"/>
              <dgm:constr type="h" for="ch" forName="Accent1" refType="h" fact="0.806"/>
              <dgm:constr type="l" for="ch" forName="ParentBackground1" refType="w" fact="0.0516"/>
              <dgm:constr type="t" for="ch" forName="ParentBackground1" refType="h" fact="0.1262"/>
              <dgm:constr type="w" for="ch" forName="ParentBackground1" refType="w" fact="0.2177"/>
              <dgm:constr type="h" for="ch" forName="ParentBackground1" refType="h" fact="0.5319"/>
              <dgm:constr type="l" for="ch" forName="Child1" refType="w" fact="0.0516"/>
              <dgm:constr type="t" for="ch" forName="Child1" refType="h" fact="0.6876"/>
              <dgm:constr type="w" for="ch" forName="Child1" refType="w" fact="0.2177"/>
              <dgm:constr type="h" for="ch" forName="Child1" refType="h" fact="0.3124"/>
            </dgm:constrLst>
          </dgm:if>
          <dgm:if name="Name8"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Parent5" refType="w" fact="0.8434"/>
              <dgm:constr type="t" for="ch" forName="Parent5" refType="h" fact="0.2022"/>
              <dgm:constr type="w" for="ch" forName="Parent5" refType="w" fact="0.1253"/>
              <dgm:constr type="h" for="ch" forName="Parent5" refType="h" fact="0.3799"/>
              <dgm:constr type="l" for="ch" forName="Parent4" refType="w" fact="0.6492"/>
              <dgm:constr type="t" for="ch" forName="Parent4" refType="h" fact="0.2022"/>
              <dgm:constr type="w" for="ch" forName="Parent4" refType="w" fact="0.1253"/>
              <dgm:constr type="h" for="ch" forName="Parent4" refType="h" fact="0.3799"/>
              <dgm:constr type="l" for="ch" forName="Parent3" refType="w" fact="0.455"/>
              <dgm:constr type="t" for="ch" forName="Parent3" refType="h" fact="0.2022"/>
              <dgm:constr type="w" for="ch" forName="Parent3" refType="w" fact="0.1253"/>
              <dgm:constr type="h" for="ch" forName="Parent3" refType="h" fact="0.3799"/>
              <dgm:constr type="l" for="ch" forName="Parent2" refType="w" fact="0.2609"/>
              <dgm:constr type="t" for="ch" forName="Parent2" refType="h" fact="0.2022"/>
              <dgm:constr type="w" for="ch" forName="Parent2" refType="w" fact="0.1253"/>
              <dgm:constr type="h" for="ch" forName="Parent2" refType="h" fact="0.3799"/>
              <dgm:constr type="l" for="ch" forName="Parent1" refType="w" fact="0.0667"/>
              <dgm:constr type="t" for="ch" forName="Parent1" refType="h" fact="0.2022"/>
              <dgm:constr type="w" for="ch" forName="Parent1" refType="w" fact="0.1253"/>
              <dgm:constr type="h" for="ch" forName="Parent1" refType="h" fact="0.3799"/>
              <dgm:constr type="l" for="ch" forName="Accent5" refType="w" fact="0.8121"/>
              <dgm:constr type="t" for="ch" forName="Accent5" refType="h" fact="0.1072"/>
              <dgm:constr type="w" for="ch" forName="Accent5" refType="w" fact="0.1879"/>
              <dgm:constr type="h" for="ch" forName="Accent5" refType="h" fact="0.5699"/>
              <dgm:constr type="l" for="ch" forName="ParentBackground5" refType="w" fact="0.8183"/>
              <dgm:constr type="t" for="ch" forName="ParentBackground5" refType="h" fact="0.1262"/>
              <dgm:constr type="w" for="ch" forName="ParentBackground5" refType="w" fact="0.1754"/>
              <dgm:constr type="h" for="ch" forName="ParentBackground5" refType="h" fact="0.5319"/>
              <dgm:constr type="l" for="ch" forName="Child5" refType="w" fact="0.8183"/>
              <dgm:constr type="t" for="ch" forName="Child5" refType="h" fact="0.6876"/>
              <dgm:constr type="w" for="ch" forName="Child5" refType="w" fact="0.1754"/>
              <dgm:constr type="h" for="ch" forName="Child5" refType="h" fact="0.3124"/>
              <dgm:constr type="l" for="ch" forName="Accent4" refType="w" fact="0.5789"/>
              <dgm:constr type="t" for="ch" forName="Accent4" refType="h" fact="-0.0109"/>
              <dgm:constr type="w" for="ch" forName="Accent4" refType="w" fact="0.2657"/>
              <dgm:constr type="h" for="ch" forName="Accent4" refType="h" fact="0.806"/>
              <dgm:constr type="l" for="ch" forName="ParentBackground4" refType="w" fact="0.6242"/>
              <dgm:constr type="t" for="ch" forName="ParentBackground4" refType="h" fact="0.1262"/>
              <dgm:constr type="w" for="ch" forName="ParentBackground4" refType="w" fact="0.1754"/>
              <dgm:constr type="h" for="ch" forName="ParentBackground4" refType="h" fact="0.5319"/>
              <dgm:constr type="l" for="ch" forName="Child4" refType="w" fact="0.6242"/>
              <dgm:constr type="t" for="ch" forName="Child4" refType="h" fact="0.6876"/>
              <dgm:constr type="w" for="ch" forName="Child4" refType="w" fact="0.1754"/>
              <dgm:constr type="h" for="ch" forName="Child4" refType="h" fact="0.3124"/>
              <dgm:constr type="l" for="ch" forName="Accent3" refType="w" fact="0.3848"/>
              <dgm:constr type="t" for="ch" forName="Accent3" refType="h" fact="-0.0109"/>
              <dgm:constr type="w" for="ch" forName="Accent3" refType="w" fact="0.2657"/>
              <dgm:constr type="h" for="ch" forName="Accent3" refType="h" fact="0.806"/>
              <dgm:constr type="l" for="ch" forName="ParentBackground3" refType="w" fact="0.43"/>
              <dgm:constr type="t" for="ch" forName="ParentBackground3" refType="h" fact="0.1262"/>
              <dgm:constr type="w" for="ch" forName="ParentBackground3" refType="w" fact="0.1754"/>
              <dgm:constr type="h" for="ch" forName="ParentBackground3" refType="h" fact="0.5319"/>
              <dgm:constr type="l" for="ch" forName="Child3" refType="w" fact="0.43"/>
              <dgm:constr type="t" for="ch" forName="Child3" refType="h" fact="0.6876"/>
              <dgm:constr type="w" for="ch" forName="Child3" refType="w" fact="0.1754"/>
              <dgm:constr type="h" for="ch" forName="Child3" refType="h" fact="0.3124"/>
              <dgm:constr type="l" for="ch" forName="Accent2" refType="w" fact="0.1906"/>
              <dgm:constr type="t" for="ch" forName="Accent2" refType="h" fact="-0.0109"/>
              <dgm:constr type="w" for="ch" forName="Accent2" refType="w" fact="0.2657"/>
              <dgm:constr type="h" for="ch" forName="Accent2" refType="h" fact="0.806"/>
              <dgm:constr type="l" for="ch" forName="ParentBackground2" refType="w" fact="0.2358"/>
              <dgm:constr type="t" for="ch" forName="ParentBackground2" refType="h" fact="0.1262"/>
              <dgm:constr type="w" for="ch" forName="ParentBackground2" refType="w" fact="0.1754"/>
              <dgm:constr type="h" for="ch" forName="ParentBackground2" refType="h" fact="0.5319"/>
              <dgm:constr type="l" for="ch" forName="Child2" refType="w" fact="0.2358"/>
              <dgm:constr type="t" for="ch" forName="Child2" refType="h" fact="0.6876"/>
              <dgm:constr type="w" for="ch" forName="Child2" refType="w" fact="0.1754"/>
              <dgm:constr type="h" for="ch" forName="Child2" refType="h" fact="0.3124"/>
              <dgm:constr type="l" for="ch" forName="Accent1" refType="w" fact="-0.0036"/>
              <dgm:constr type="t" for="ch" forName="Accent1" refType="h" fact="-0.0109"/>
              <dgm:constr type="w" for="ch" forName="Accent1" refType="w" fact="0.2657"/>
              <dgm:constr type="h" for="ch" forName="Accent1" refType="h" fact="0.806"/>
              <dgm:constr type="l" for="ch" forName="ParentBackground1" refType="w" fact="0.0416"/>
              <dgm:constr type="t" for="ch" forName="ParentBackground1" refType="h" fact="0.1262"/>
              <dgm:constr type="w" for="ch" forName="ParentBackground1" refType="w" fact="0.1754"/>
              <dgm:constr type="h" for="ch" forName="ParentBackground1" refType="h" fact="0.5319"/>
              <dgm:constr type="l" for="ch" forName="Child1" refType="w" fact="0.0416"/>
              <dgm:constr type="t" for="ch" forName="Child1" refType="h" fact="0.6876"/>
              <dgm:constr type="w" for="ch" forName="Child1" refType="w" fact="0.1754"/>
              <dgm:constr type="h" for="ch" forName="Child1" refType="h" fact="0.3124"/>
            </dgm:constrLst>
          </dgm:if>
          <dgm:if name="Name9"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Parent6" refType="w" fact="0.8689"/>
              <dgm:constr type="t" for="ch" forName="Parent6" refType="h" fact="0.2022"/>
              <dgm:constr type="w" for="ch" forName="Parent6" refType="w" fact="0.1049"/>
              <dgm:constr type="h" for="ch" forName="Parent6" refType="h" fact="0.3799"/>
              <dgm:constr type="l" for="ch" forName="Parent5" refType="w" fact="0.7063"/>
              <dgm:constr type="t" for="ch" forName="Parent5" refType="h" fact="0.2022"/>
              <dgm:constr type="w" for="ch" forName="Parent5" refType="w" fact="0.1049"/>
              <dgm:constr type="h" for="ch" forName="Parent5" refType="h" fact="0.3799"/>
              <dgm:constr type="l" for="ch" forName="Parent4" refType="w" fact="0.5437"/>
              <dgm:constr type="t" for="ch" forName="Parent4" refType="h" fact="0.2022"/>
              <dgm:constr type="w" for="ch" forName="Parent4" refType="w" fact="0.1049"/>
              <dgm:constr type="h" for="ch" forName="Parent4" refType="h" fact="0.3799"/>
              <dgm:constr type="l" for="ch" forName="Parent3" refType="w" fact="0.381"/>
              <dgm:constr type="t" for="ch" forName="Parent3" refType="h" fact="0.2022"/>
              <dgm:constr type="w" for="ch" forName="Parent3" refType="w" fact="0.1049"/>
              <dgm:constr type="h" for="ch" forName="Parent3" refType="h" fact="0.3799"/>
              <dgm:constr type="l" for="ch" forName="Parent2" refType="w" fact="0.2184"/>
              <dgm:constr type="t" for="ch" forName="Parent2" refType="h" fact="0.2022"/>
              <dgm:constr type="w" for="ch" forName="Parent2" refType="w" fact="0.1049"/>
              <dgm:constr type="h" for="ch" forName="Parent2" refType="h" fact="0.3799"/>
              <dgm:constr type="l" for="ch" forName="Parent1" refType="w" fact="0.0558"/>
              <dgm:constr type="t" for="ch" forName="Parent1" refType="h" fact="0.2022"/>
              <dgm:constr type="w" for="ch" forName="Parent1" refType="w" fact="0.1049"/>
              <dgm:constr type="h" for="ch" forName="Parent1" refType="h" fact="0.3799"/>
              <dgm:constr type="l" for="ch" forName="Accent6" refType="w" fact="0.8426"/>
              <dgm:constr type="t" for="ch" forName="Accent6" refType="h" fact="0.1072"/>
              <dgm:constr type="w" for="ch" forName="Accent6" refType="w" fact="0.1574"/>
              <dgm:constr type="h" for="ch" forName="Accent6" refType="h" fact="0.5699"/>
              <dgm:constr type="l" for="ch" forName="ParentBackground6" refType="w" fact="0.8479"/>
              <dgm:constr type="t" for="ch" forName="ParentBackground6" refType="h" fact="0.1262"/>
              <dgm:constr type="w" for="ch" forName="ParentBackground6" refType="w" fact="0.1469"/>
              <dgm:constr type="h" for="ch" forName="ParentBackground6" refType="h" fact="0.5319"/>
              <dgm:constr type="l" for="ch" forName="Child6" refType="w" fact="0.8479"/>
              <dgm:constr type="t" for="ch" forName="Child6" refType="h" fact="0.6876"/>
              <dgm:constr type="w" for="ch" forName="Child6" refType="w" fact="0.1469"/>
              <dgm:constr type="h" for="ch" forName="Child6" refType="h" fact="0.3124"/>
              <dgm:constr type="l" for="ch" forName="Accent5" refType="w" fact="0.6474"/>
              <dgm:constr type="t" for="ch" forName="Accent5" refType="h" fact="-0.0109"/>
              <dgm:constr type="w" for="ch" forName="Accent5" refType="w" fact="0.2226"/>
              <dgm:constr type="h" for="ch" forName="Accent5" refType="h" fact="0.806"/>
              <dgm:constr type="l" for="ch" forName="ParentBackground5" refType="w" fact="0.6853"/>
              <dgm:constr type="t" for="ch" forName="ParentBackground5" refType="h" fact="0.1262"/>
              <dgm:constr type="w" for="ch" forName="ParentBackground5" refType="w" fact="0.1469"/>
              <dgm:constr type="h" for="ch" forName="ParentBackground5" refType="h" fact="0.5319"/>
              <dgm:constr type="l" for="ch" forName="Child5" refType="w" fact="0.6853"/>
              <dgm:constr type="t" for="ch" forName="Child5" refType="h" fact="0.6876"/>
              <dgm:constr type="w" for="ch" forName="Child5" refType="w" fact="0.1469"/>
              <dgm:constr type="h" for="ch" forName="Child5" refType="h" fact="0.3124"/>
              <dgm:constr type="l" for="ch" forName="Accent4" refType="w" fact="0.4848"/>
              <dgm:constr type="t" for="ch" forName="Accent4" refType="h" fact="-0.0109"/>
              <dgm:constr type="w" for="ch" forName="Accent4" refType="w" fact="0.2226"/>
              <dgm:constr type="h" for="ch" forName="Accent4" refType="h" fact="0.806"/>
              <dgm:constr type="l" for="ch" forName="ParentBackground4" refType="w" fact="0.5227"/>
              <dgm:constr type="t" for="ch" forName="ParentBackground4" refType="h" fact="0.1262"/>
              <dgm:constr type="w" for="ch" forName="ParentBackground4" refType="w" fact="0.1469"/>
              <dgm:constr type="h" for="ch" forName="ParentBackground4" refType="h" fact="0.5319"/>
              <dgm:constr type="l" for="ch" forName="Child4" refType="w" fact="0.5227"/>
              <dgm:constr type="t" for="ch" forName="Child4" refType="h" fact="0.6876"/>
              <dgm:constr type="w" for="ch" forName="Child4" refType="w" fact="0.1469"/>
              <dgm:constr type="h" for="ch" forName="Child4" refType="h" fact="0.3124"/>
              <dgm:constr type="l" for="ch" forName="Accent3" refType="w" fact="0.3222"/>
              <dgm:constr type="t" for="ch" forName="Accent3" refType="h" fact="-0.0109"/>
              <dgm:constr type="w" for="ch" forName="Accent3" refType="w" fact="0.2226"/>
              <dgm:constr type="h" for="ch" forName="Accent3" refType="h" fact="0.806"/>
              <dgm:constr type="l" for="ch" forName="ParentBackground3" refType="w" fact="0.3601"/>
              <dgm:constr type="t" for="ch" forName="ParentBackground3" refType="h" fact="0.1262"/>
              <dgm:constr type="w" for="ch" forName="ParentBackground3" refType="w" fact="0.1469"/>
              <dgm:constr type="h" for="ch" forName="ParentBackground3" refType="h" fact="0.5319"/>
              <dgm:constr type="l" for="ch" forName="Child3" refType="w" fact="0.3601"/>
              <dgm:constr type="t" for="ch" forName="Child3" refType="h" fact="0.6876"/>
              <dgm:constr type="w" for="ch" forName="Child3" refType="w" fact="0.1469"/>
              <dgm:constr type="h" for="ch" forName="Child3" refType="h" fact="0.3124"/>
              <dgm:constr type="l" for="ch" forName="Accent2" refType="w" fact="0.1596"/>
              <dgm:constr type="t" for="ch" forName="Accent2" refType="h" fact="-0.0109"/>
              <dgm:constr type="w" for="ch" forName="Accent2" refType="w" fact="0.2226"/>
              <dgm:constr type="h" for="ch" forName="Accent2" refType="h" fact="0.806"/>
              <dgm:constr type="l" for="ch" forName="ParentBackground2" refType="w" fact="0.1975"/>
              <dgm:constr type="t" for="ch" forName="ParentBackground2" refType="h" fact="0.1262"/>
              <dgm:constr type="w" for="ch" forName="ParentBackground2" refType="w" fact="0.1469"/>
              <dgm:constr type="h" for="ch" forName="ParentBackground2" refType="h" fact="0.5319"/>
              <dgm:constr type="l" for="ch" forName="Child2" refType="w" fact="0.1975"/>
              <dgm:constr type="t" for="ch" forName="Child2" refType="h" fact="0.6876"/>
              <dgm:constr type="w" for="ch" forName="Child2" refType="w" fact="0.1469"/>
              <dgm:constr type="h" for="ch" forName="Child2" refType="h" fact="0.3124"/>
              <dgm:constr type="l" for="ch" forName="Accent1" refType="w" fact="-0.003"/>
              <dgm:constr type="t" for="ch" forName="Accent1" refType="h" fact="-0.0109"/>
              <dgm:constr type="w" for="ch" forName="Accent1" refType="w" fact="0.2226"/>
              <dgm:constr type="h" for="ch" forName="Accent1" refType="h" fact="0.806"/>
              <dgm:constr type="l" for="ch" forName="ParentBackground1" refType="w" fact="0.0348"/>
              <dgm:constr type="t" for="ch" forName="ParentBackground1" refType="h" fact="0.1262"/>
              <dgm:constr type="w" for="ch" forName="ParentBackground1" refType="w" fact="0.1469"/>
              <dgm:constr type="h" for="ch" forName="ParentBackground1" refType="h" fact="0.5319"/>
              <dgm:constr type="l" for="ch" forName="Child1" refType="w" fact="0.0348"/>
              <dgm:constr type="t" for="ch" forName="Child1" refType="h" fact="0.6876"/>
              <dgm:constr type="w" for="ch" forName="Child1" refType="w" fact="0.1469"/>
              <dgm:constr type="h" for="ch" forName="Child1" refType="h" fact="0.3124"/>
            </dgm:constrLst>
          </dgm:if>
          <dgm:if name="Name10"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Parent7" refType="w" fact="0.8872"/>
              <dgm:constr type="t" for="ch" forName="Parent7" refType="h" fact="0.2022"/>
              <dgm:constr type="w" for="ch" forName="Parent7" refType="w" fact="0.0902"/>
              <dgm:constr type="h" for="ch" forName="Parent7" refType="h" fact="0.3799"/>
              <dgm:constr type="l" for="ch" forName="Parent6" refType="w" fact="0.7473"/>
              <dgm:constr type="t" for="ch" forName="Parent6" refType="h" fact="0.2022"/>
              <dgm:constr type="w" for="ch" forName="Parent6" refType="w" fact="0.0902"/>
              <dgm:constr type="h" for="ch" forName="Parent6" refType="h" fact="0.3799"/>
              <dgm:constr type="l" for="ch" forName="Parent5" refType="w" fact="0.6075"/>
              <dgm:constr type="t" for="ch" forName="Parent5" refType="h" fact="0.2022"/>
              <dgm:constr type="w" for="ch" forName="Parent5" refType="w" fact="0.0902"/>
              <dgm:constr type="h" for="ch" forName="Parent5" refType="h" fact="0.3799"/>
              <dgm:constr type="l" for="ch" forName="Parent4" refType="w" fact="0.4676"/>
              <dgm:constr type="t" for="ch" forName="Parent4" refType="h" fact="0.2022"/>
              <dgm:constr type="w" for="ch" forName="Parent4" refType="w" fact="0.0902"/>
              <dgm:constr type="h" for="ch" forName="Parent4" refType="h" fact="0.3799"/>
              <dgm:constr type="l" for="ch" forName="Parent3" refType="w" fact="0.3277"/>
              <dgm:constr type="t" for="ch" forName="Parent3" refType="h" fact="0.2022"/>
              <dgm:constr type="w" for="ch" forName="Parent3" refType="w" fact="0.0902"/>
              <dgm:constr type="h" for="ch" forName="Parent3" refType="h" fact="0.3799"/>
              <dgm:constr type="l" for="ch" forName="Parent2" refType="w" fact="0.1879"/>
              <dgm:constr type="t" for="ch" forName="Parent2" refType="h" fact="0.2022"/>
              <dgm:constr type="w" for="ch" forName="Parent2" refType="w" fact="0.0902"/>
              <dgm:constr type="h" for="ch" forName="Parent2" refType="h" fact="0.3799"/>
              <dgm:constr type="l" for="ch" forName="Parent1" refType="w" fact="0.048"/>
              <dgm:constr type="t" for="ch" forName="Parent1" refType="h" fact="0.2022"/>
              <dgm:constr type="w" for="ch" forName="Parent1" refType="w" fact="0.0902"/>
              <dgm:constr type="h" for="ch" forName="Parent1" refType="h" fact="0.3799"/>
              <dgm:constr type="l" for="ch" forName="Accent7" refType="w" fact="0.8646"/>
              <dgm:constr type="t" for="ch" forName="Accent7" refType="h" fact="0.1072"/>
              <dgm:constr type="w" for="ch" forName="Accent7" refType="w" fact="0.1354"/>
              <dgm:constr type="h" for="ch" forName="Accent7" refType="h" fact="0.5699"/>
              <dgm:constr type="l" for="ch" forName="ParentBackground7" refType="w" fact="0.8692"/>
              <dgm:constr type="t" for="ch" forName="ParentBackground7" refType="h" fact="0.1262"/>
              <dgm:constr type="w" for="ch" forName="ParentBackground7" refType="w" fact="0.1263"/>
              <dgm:constr type="h" for="ch" forName="ParentBackground7" refType="h" fact="0.5319"/>
              <dgm:constr type="l" for="ch" forName="Child7" refType="w" fact="0.8692"/>
              <dgm:constr type="t" for="ch" forName="Child7" refType="h" fact="0.6876"/>
              <dgm:constr type="w" for="ch" forName="Child7" refType="w" fact="0.1263"/>
              <dgm:constr type="h" for="ch" forName="Child7" refType="h" fact="0.3124"/>
              <dgm:constr type="l" for="ch" forName="Accent6" refType="w" fact="0.6967"/>
              <dgm:constr type="t" for="ch" forName="Accent6" refType="h" fact="-0.0109"/>
              <dgm:constr type="w" for="ch" forName="Accent6" refType="w" fact="0.1915"/>
              <dgm:constr type="h" for="ch" forName="Accent6" refType="h" fact="0.806"/>
              <dgm:constr type="l" for="ch" forName="ParentBackground6" refType="w" fact="0.7293"/>
              <dgm:constr type="t" for="ch" forName="ParentBackground6" refType="h" fact="0.1262"/>
              <dgm:constr type="w" for="ch" forName="ParentBackground6" refType="w" fact="0.1263"/>
              <dgm:constr type="h" for="ch" forName="ParentBackground6" refType="h" fact="0.5319"/>
              <dgm:constr type="l" for="ch" forName="Child6" refType="w" fact="0.7293"/>
              <dgm:constr type="t" for="ch" forName="Child6" refType="h" fact="0.6876"/>
              <dgm:constr type="w" for="ch" forName="Child6" refType="w" fact="0.1263"/>
              <dgm:constr type="h" for="ch" forName="Child6" refType="h" fact="0.3124"/>
              <dgm:constr type="l" for="ch" forName="Accent5" refType="w" fact="0.5569"/>
              <dgm:constr type="t" for="ch" forName="Accent5" refType="h" fact="-0.0109"/>
              <dgm:constr type="w" for="ch" forName="Accent5" refType="w" fact="0.1915"/>
              <dgm:constr type="h" for="ch" forName="Accent5" refType="h" fact="0.806"/>
              <dgm:constr type="l" for="ch" forName="ParentBackground5" refType="w" fact="0.5894"/>
              <dgm:constr type="t" for="ch" forName="ParentBackground5" refType="h" fact="0.1262"/>
              <dgm:constr type="w" for="ch" forName="ParentBackground5" refType="w" fact="0.1263"/>
              <dgm:constr type="h" for="ch" forName="ParentBackground5" refType="h" fact="0.5319"/>
              <dgm:constr type="l" for="ch" forName="Child5" refType="w" fact="0.5894"/>
              <dgm:constr type="t" for="ch" forName="Child5" refType="h" fact="0.6876"/>
              <dgm:constr type="w" for="ch" forName="Child5" refType="w" fact="0.1263"/>
              <dgm:constr type="h" for="ch" forName="Child5" refType="h" fact="0.3124"/>
              <dgm:constr type="l" for="ch" forName="Accent4" refType="w" fact="0.417"/>
              <dgm:constr type="t" for="ch" forName="Accent4" refType="h" fact="-0.0109"/>
              <dgm:constr type="w" for="ch" forName="Accent4" refType="w" fact="0.1915"/>
              <dgm:constr type="h" for="ch" forName="Accent4" refType="h" fact="0.806"/>
              <dgm:constr type="l" for="ch" forName="ParentBackground4" refType="w" fact="0.4496"/>
              <dgm:constr type="t" for="ch" forName="ParentBackground4" refType="h" fact="0.1262"/>
              <dgm:constr type="w" for="ch" forName="ParentBackground4" refType="w" fact="0.1263"/>
              <dgm:constr type="h" for="ch" forName="ParentBackground4" refType="h" fact="0.5319"/>
              <dgm:constr type="l" for="ch" forName="Child4" refType="w" fact="0.4496"/>
              <dgm:constr type="t" for="ch" forName="Child4" refType="h" fact="0.6876"/>
              <dgm:constr type="w" for="ch" forName="Child4" refType="w" fact="0.1263"/>
              <dgm:constr type="h" for="ch" forName="Child4" refType="h" fact="0.3124"/>
              <dgm:constr type="l" for="ch" forName="Accent3" refType="w" fact="0.2771"/>
              <dgm:constr type="t" for="ch" forName="Accent3" refType="h" fact="-0.0109"/>
              <dgm:constr type="w" for="ch" forName="Accent3" refType="w" fact="0.1915"/>
              <dgm:constr type="h" for="ch" forName="Accent3" refType="h" fact="0.806"/>
              <dgm:constr type="l" for="ch" forName="ParentBackground3" refType="w" fact="0.3097"/>
              <dgm:constr type="t" for="ch" forName="ParentBackground3" refType="h" fact="0.1262"/>
              <dgm:constr type="w" for="ch" forName="ParentBackground3" refType="w" fact="0.1263"/>
              <dgm:constr type="h" for="ch" forName="ParentBackground3" refType="h" fact="0.5319"/>
              <dgm:constr type="l" for="ch" forName="Child3" refType="w" fact="0.3097"/>
              <dgm:constr type="t" for="ch" forName="Child3" refType="h" fact="0.6876"/>
              <dgm:constr type="w" for="ch" forName="Child3" refType="w" fact="0.1263"/>
              <dgm:constr type="h" for="ch" forName="Child3" refType="h" fact="0.3124"/>
              <dgm:constr type="l" for="ch" forName="Accent2" refType="w" fact="0.1373"/>
              <dgm:constr type="t" for="ch" forName="Accent2" refType="h" fact="-0.0109"/>
              <dgm:constr type="w" for="ch" forName="Accent2" refType="w" fact="0.1915"/>
              <dgm:constr type="h" for="ch" forName="Accent2" refType="h" fact="0.806"/>
              <dgm:constr type="l" for="ch" forName="ParentBackground2" refType="w" fact="0.1698"/>
              <dgm:constr type="t" for="ch" forName="ParentBackground2" refType="h" fact="0.1262"/>
              <dgm:constr type="w" for="ch" forName="ParentBackground2" refType="w" fact="0.1263"/>
              <dgm:constr type="h" for="ch" forName="ParentBackground2" refType="h" fact="0.5319"/>
              <dgm:constr type="l" for="ch" forName="Child2" refType="w" fact="0.1698"/>
              <dgm:constr type="t" for="ch" forName="Child2" refType="h" fact="0.6876"/>
              <dgm:constr type="w" for="ch" forName="Child2" refType="w" fact="0.1263"/>
              <dgm:constr type="h" for="ch" forName="Child2" refType="h" fact="0.3124"/>
              <dgm:constr type="l" for="ch" forName="Accent1" refType="w" fact="-0.0026"/>
              <dgm:constr type="t" for="ch" forName="Accent1" refType="h" fact="-0.0109"/>
              <dgm:constr type="w" for="ch" forName="Accent1" refType="w" fact="0.1915"/>
              <dgm:constr type="h" for="ch" forName="Accent1" refType="h" fact="0.806"/>
              <dgm:constr type="l" for="ch" forName="ParentBackground1" refType="w" fact="0.03"/>
              <dgm:constr type="t" for="ch" forName="ParentBackground1" refType="h" fact="0.1262"/>
              <dgm:constr type="w" for="ch" forName="ParentBackground1" refType="w" fact="0.1263"/>
              <dgm:constr type="h" for="ch" forName="ParentBackground1" refType="h" fact="0.5319"/>
              <dgm:constr type="l" for="ch" forName="Child1" refType="w" fact="0.03"/>
              <dgm:constr type="t" for="ch" forName="Child1" refType="h" fact="0.6876"/>
              <dgm:constr type="w" for="ch" forName="Child1" refType="w" fact="0.1263"/>
              <dgm:constr type="h" for="ch" forName="Child1" refType="h" fact="0.3124"/>
            </dgm:constrLst>
          </dgm:if>
          <dgm:if name="Name11"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l" for="ch" forName="Parent8" refType="w" fact="0.901"/>
              <dgm:constr type="t" for="ch" forName="Parent8" refType="h" fact="0.2022"/>
              <dgm:constr type="w" for="ch" forName="Parent8" refType="w" fact="0.0792"/>
              <dgm:constr type="h" for="ch" forName="Parent8" refType="h" fact="0.3799"/>
              <dgm:constr type="l" for="ch" forName="Parent7" refType="w" fact="0.7783"/>
              <dgm:constr type="t" for="ch" forName="Parent7" refType="h" fact="0.2022"/>
              <dgm:constr type="w" for="ch" forName="Parent7" refType="w" fact="0.0792"/>
              <dgm:constr type="h" for="ch" forName="Parent7" refType="h" fact="0.3799"/>
              <dgm:constr type="l" for="ch" forName="Parent6" refType="w" fact="0.6556"/>
              <dgm:constr type="t" for="ch" forName="Parent6" refType="h" fact="0.2022"/>
              <dgm:constr type="w" for="ch" forName="Parent6" refType="w" fact="0.0792"/>
              <dgm:constr type="h" for="ch" forName="Parent6" refType="h" fact="0.3799"/>
              <dgm:constr type="l" for="ch" forName="Parent5" refType="w" fact="0.5329"/>
              <dgm:constr type="t" for="ch" forName="Parent5" refType="h" fact="0.2022"/>
              <dgm:constr type="w" for="ch" forName="Parent5" refType="w" fact="0.0792"/>
              <dgm:constr type="h" for="ch" forName="Parent5" refType="h" fact="0.3799"/>
              <dgm:constr type="l" for="ch" forName="Parent4" refType="w" fact="0.4102"/>
              <dgm:constr type="t" for="ch" forName="Parent4" refType="h" fact="0.2022"/>
              <dgm:constr type="w" for="ch" forName="Parent4" refType="w" fact="0.0792"/>
              <dgm:constr type="h" for="ch" forName="Parent4" refType="h" fact="0.3799"/>
              <dgm:constr type="l" for="ch" forName="Parent3" refType="w" fact="0.2875"/>
              <dgm:constr type="t" for="ch" forName="Parent3" refType="h" fact="0.2022"/>
              <dgm:constr type="w" for="ch" forName="Parent3" refType="w" fact="0.0792"/>
              <dgm:constr type="h" for="ch" forName="Parent3" refType="h" fact="0.3799"/>
              <dgm:constr type="l" for="ch" forName="Parent2" refType="w" fact="0.1648"/>
              <dgm:constr type="t" for="ch" forName="Parent2" refType="h" fact="0.2022"/>
              <dgm:constr type="w" for="ch" forName="Parent2" refType="w" fact="0.0792"/>
              <dgm:constr type="h" for="ch" forName="Parent2" refType="h" fact="0.3799"/>
              <dgm:constr type="l" for="ch" forName="Parent1" refType="w" fact="0.0421"/>
              <dgm:constr type="t" for="ch" forName="Parent1" refType="h" fact="0.2022"/>
              <dgm:constr type="w" for="ch" forName="Parent1" refType="w" fact="0.0792"/>
              <dgm:constr type="h" for="ch" forName="Parent1" refType="h" fact="0.3799"/>
              <dgm:constr type="l" for="ch" forName="Accent8" refType="w" fact="0.8813"/>
              <dgm:constr type="t" for="ch" forName="Accent8" refType="h" fact="0.1072"/>
              <dgm:constr type="w" for="ch" forName="Accent8" refType="w" fact="0.1187"/>
              <dgm:constr type="h" for="ch" forName="Accent8" refType="h" fact="0.5699"/>
              <dgm:constr type="l" for="ch" forName="ParentBackground8" refType="w" fact="0.8852"/>
              <dgm:constr type="t" for="ch" forName="ParentBackground8" refType="h" fact="0.1262"/>
              <dgm:constr type="w" for="ch" forName="ParentBackground8" refType="w" fact="0.1108"/>
              <dgm:constr type="h" for="ch" forName="ParentBackground8" refType="h" fact="0.5319"/>
              <dgm:constr type="l" for="ch" forName="Child8" refType="w" fact="0.8852"/>
              <dgm:constr type="t" for="ch" forName="Child8" refType="h" fact="0.6876"/>
              <dgm:constr type="w" for="ch" forName="Child8" refType="w" fact="0.1108"/>
              <dgm:constr type="h" for="ch" forName="Child8" refType="h" fact="0.3124"/>
              <dgm:constr type="l" for="ch" forName="Accent7" refType="w" fact="0.7339"/>
              <dgm:constr type="t" for="ch" forName="Accent7" refType="h" fact="-0.0109"/>
              <dgm:constr type="w" for="ch" forName="Accent7" refType="w" fact="0.1679"/>
              <dgm:constr type="h" for="ch" forName="Accent7" refType="h" fact="0.806"/>
              <dgm:constr type="l" for="ch" forName="ParentBackground7" refType="w" fact="0.7625"/>
              <dgm:constr type="t" for="ch" forName="ParentBackground7" refType="h" fact="0.1262"/>
              <dgm:constr type="w" for="ch" forName="ParentBackground7" refType="w" fact="0.1108"/>
              <dgm:constr type="h" for="ch" forName="ParentBackground7" refType="h" fact="0.5319"/>
              <dgm:constr type="l" for="ch" forName="Child7" refType="w" fact="0.7625"/>
              <dgm:constr type="t" for="ch" forName="Child7" refType="h" fact="0.6876"/>
              <dgm:constr type="w" for="ch" forName="Child7" refType="w" fact="0.1108"/>
              <dgm:constr type="h" for="ch" forName="Child7" refType="h" fact="0.3124"/>
              <dgm:constr type="l" for="ch" forName="Accent6" refType="w" fact="0.6112"/>
              <dgm:constr type="t" for="ch" forName="Accent6" refType="h" fact="-0.0109"/>
              <dgm:constr type="w" for="ch" forName="Accent6" refType="w" fact="0.1679"/>
              <dgm:constr type="h" for="ch" forName="Accent6" refType="h" fact="0.806"/>
              <dgm:constr type="l" for="ch" forName="ParentBackground6" refType="w" fact="0.6398"/>
              <dgm:constr type="t" for="ch" forName="ParentBackground6" refType="h" fact="0.1262"/>
              <dgm:constr type="w" for="ch" forName="ParentBackground6" refType="w" fact="0.1108"/>
              <dgm:constr type="h" for="ch" forName="ParentBackground6" refType="h" fact="0.5319"/>
              <dgm:constr type="l" for="ch" forName="Child6" refType="w" fact="0.6398"/>
              <dgm:constr type="t" for="ch" forName="Child6" refType="h" fact="0.6876"/>
              <dgm:constr type="w" for="ch" forName="Child6" refType="w" fact="0.1108"/>
              <dgm:constr type="h" for="ch" forName="Child6" refType="h" fact="0.3124"/>
              <dgm:constr type="l" for="ch" forName="Accent5" refType="w" fact="0.4885"/>
              <dgm:constr type="t" for="ch" forName="Accent5" refType="h" fact="-0.0109"/>
              <dgm:constr type="w" for="ch" forName="Accent5" refType="w" fact="0.1679"/>
              <dgm:constr type="h" for="ch" forName="Accent5" refType="h" fact="0.806"/>
              <dgm:constr type="l" for="ch" forName="ParentBackground5" refType="w" fact="0.5171"/>
              <dgm:constr type="t" for="ch" forName="ParentBackground5" refType="h" fact="0.1262"/>
              <dgm:constr type="w" for="ch" forName="ParentBackground5" refType="w" fact="0.1108"/>
              <dgm:constr type="h" for="ch" forName="ParentBackground5" refType="h" fact="0.5319"/>
              <dgm:constr type="l" for="ch" forName="Child5" refType="w" fact="0.5171"/>
              <dgm:constr type="t" for="ch" forName="Child5" refType="h" fact="0.6876"/>
              <dgm:constr type="w" for="ch" forName="Child5" refType="w" fact="0.1108"/>
              <dgm:constr type="h" for="ch" forName="Child5" refType="h" fact="0.3124"/>
              <dgm:constr type="l" for="ch" forName="Accent4" refType="w" fact="0.3658"/>
              <dgm:constr type="t" for="ch" forName="Accent4" refType="h" fact="-0.0109"/>
              <dgm:constr type="w" for="ch" forName="Accent4" refType="w" fact="0.1679"/>
              <dgm:constr type="h" for="ch" forName="Accent4" refType="h" fact="0.806"/>
              <dgm:constr type="l" for="ch" forName="ParentBackground4" refType="w" fact="0.3944"/>
              <dgm:constr type="t" for="ch" forName="ParentBackground4" refType="h" fact="0.1262"/>
              <dgm:constr type="w" for="ch" forName="ParentBackground4" refType="w" fact="0.1108"/>
              <dgm:constr type="h" for="ch" forName="ParentBackground4" refType="h" fact="0.5319"/>
              <dgm:constr type="l" for="ch" forName="Child4" refType="w" fact="0.3944"/>
              <dgm:constr type="t" for="ch" forName="Child4" refType="h" fact="0.6876"/>
              <dgm:constr type="w" for="ch" forName="Child4" refType="w" fact="0.1108"/>
              <dgm:constr type="h" for="ch" forName="Child4" refType="h" fact="0.3124"/>
              <dgm:constr type="l" for="ch" forName="Accent3" refType="w" fact="0.2431"/>
              <dgm:constr type="t" for="ch" forName="Accent3" refType="h" fact="-0.0109"/>
              <dgm:constr type="w" for="ch" forName="Accent3" refType="w" fact="0.1679"/>
              <dgm:constr type="h" for="ch" forName="Accent3" refType="h" fact="0.806"/>
              <dgm:constr type="l" for="ch" forName="ParentBackground3" refType="w" fact="0.2717"/>
              <dgm:constr type="t" for="ch" forName="ParentBackground3" refType="h" fact="0.1262"/>
              <dgm:constr type="w" for="ch" forName="ParentBackground3" refType="w" fact="0.1108"/>
              <dgm:constr type="h" for="ch" forName="ParentBackground3" refType="h" fact="0.5319"/>
              <dgm:constr type="l" for="ch" forName="Child3" refType="w" fact="0.2717"/>
              <dgm:constr type="t" for="ch" forName="Child3" refType="h" fact="0.6876"/>
              <dgm:constr type="w" for="ch" forName="Child3" refType="w" fact="0.1108"/>
              <dgm:constr type="h" for="ch" forName="Child3" refType="h" fact="0.3124"/>
              <dgm:constr type="l" for="ch" forName="Accent2" refType="w" fact="0.1204"/>
              <dgm:constr type="t" for="ch" forName="Accent2" refType="h" fact="-0.0109"/>
              <dgm:constr type="w" for="ch" forName="Accent2" refType="w" fact="0.1679"/>
              <dgm:constr type="h" for="ch" forName="Accent2" refType="h" fact="0.806"/>
              <dgm:constr type="l" for="ch" forName="ParentBackground2" refType="w" fact="0.149"/>
              <dgm:constr type="t" for="ch" forName="ParentBackground2" refType="h" fact="0.1262"/>
              <dgm:constr type="w" for="ch" forName="ParentBackground2" refType="w" fact="0.1108"/>
              <dgm:constr type="h" for="ch" forName="ParentBackground2" refType="h" fact="0.5319"/>
              <dgm:constr type="l" for="ch" forName="Child2" refType="w" fact="0.149"/>
              <dgm:constr type="t" for="ch" forName="Child2" refType="h" fact="0.6876"/>
              <dgm:constr type="w" for="ch" forName="Child2" refType="w" fact="0.1108"/>
              <dgm:constr type="h" for="ch" forName="Child2" refType="h" fact="0.3124"/>
              <dgm:constr type="l" for="ch" forName="Accent1" refType="w" fact="-0.0023"/>
              <dgm:constr type="t" for="ch" forName="Accent1" refType="h" fact="-0.0109"/>
              <dgm:constr type="w" for="ch" forName="Accent1" refType="w" fact="0.1679"/>
              <dgm:constr type="h" for="ch" forName="Accent1" refType="h" fact="0.806"/>
              <dgm:constr type="l" for="ch" forName="ParentBackground1" refType="w" fact="0.0263"/>
              <dgm:constr type="t" for="ch" forName="ParentBackground1" refType="h" fact="0.1262"/>
              <dgm:constr type="w" for="ch" forName="ParentBackground1" refType="w" fact="0.1108"/>
              <dgm:constr type="h" for="ch" forName="ParentBackground1" refType="h" fact="0.5319"/>
              <dgm:constr type="l" for="ch" forName="Child1" refType="w" fact="0.0263"/>
              <dgm:constr type="t" for="ch" forName="Child1" refType="h" fact="0.6876"/>
              <dgm:constr type="w" for="ch" forName="Child1" refType="w" fact="0.1108"/>
              <dgm:constr type="h" for="ch" forName="Child1" refType="h" fact="0.3124"/>
            </dgm:constrLst>
          </dgm:if>
          <dgm:if name="Name12"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l" for="ch" forName="Parent9" refType="w" fact="0.9119"/>
              <dgm:constr type="t" for="ch" forName="Parent9" refType="h" fact="0.2022"/>
              <dgm:constr type="w" for="ch" forName="Parent9" refType="w" fact="0.0705"/>
              <dgm:constr type="h" for="ch" forName="Parent9" refType="h" fact="0.3799"/>
              <dgm:constr type="l" for="ch" forName="Parent8" refType="w" fact="0.8026"/>
              <dgm:constr type="t" for="ch" forName="Parent8" refType="h" fact="0.2022"/>
              <dgm:constr type="w" for="ch" forName="Parent8" refType="w" fact="0.0705"/>
              <dgm:constr type="h" for="ch" forName="Parent8" refType="h" fact="0.3799"/>
              <dgm:constr type="l" for="ch" forName="Parent7" refType="w" fact="0.6933"/>
              <dgm:constr type="t" for="ch" forName="Parent7" refType="h" fact="0.2022"/>
              <dgm:constr type="w" for="ch" forName="Parent7" refType="w" fact="0.0705"/>
              <dgm:constr type="h" for="ch" forName="Parent7" refType="h" fact="0.3799"/>
              <dgm:constr type="l" for="ch" forName="Parent6" refType="w" fact="0.584"/>
              <dgm:constr type="t" for="ch" forName="Parent6" refType="h" fact="0.2022"/>
              <dgm:constr type="w" for="ch" forName="Parent6" refType="w" fact="0.0705"/>
              <dgm:constr type="h" for="ch" forName="Parent6" refType="h" fact="0.3799"/>
              <dgm:constr type="l" for="ch" forName="Parent5" refType="w" fact="0.4747"/>
              <dgm:constr type="t" for="ch" forName="Parent5" refType="h" fact="0.2022"/>
              <dgm:constr type="w" for="ch" forName="Parent5" refType="w" fact="0.0705"/>
              <dgm:constr type="h" for="ch" forName="Parent5" refType="h" fact="0.3799"/>
              <dgm:constr type="l" for="ch" forName="Parent4" refType="w" fact="0.3654"/>
              <dgm:constr type="t" for="ch" forName="Parent4" refType="h" fact="0.2022"/>
              <dgm:constr type="w" for="ch" forName="Parent4" refType="w" fact="0.0705"/>
              <dgm:constr type="h" for="ch" forName="Parent4" refType="h" fact="0.3799"/>
              <dgm:constr type="l" for="ch" forName="Parent3" refType="w" fact="0.2561"/>
              <dgm:constr type="t" for="ch" forName="Parent3" refType="h" fact="0.2022"/>
              <dgm:constr type="w" for="ch" forName="Parent3" refType="w" fact="0.0705"/>
              <dgm:constr type="h" for="ch" forName="Parent3" refType="h" fact="0.3799"/>
              <dgm:constr type="l" for="ch" forName="Parent2" refType="w" fact="0.1468"/>
              <dgm:constr type="t" for="ch" forName="Parent2" refType="h" fact="0.2022"/>
              <dgm:constr type="w" for="ch" forName="Parent2" refType="w" fact="0.0705"/>
              <dgm:constr type="h" for="ch" forName="Parent2" refType="h" fact="0.3799"/>
              <dgm:constr type="l" for="ch" forName="Parent1" refType="w" fact="0.0375"/>
              <dgm:constr type="t" for="ch" forName="Parent1" refType="h" fact="0.2022"/>
              <dgm:constr type="w" for="ch" forName="Parent1" refType="w" fact="0.0705"/>
              <dgm:constr type="h" for="ch" forName="Parent1" refType="h" fact="0.3799"/>
              <dgm:constr type="l" for="ch" forName="Accent9" refType="w" fact="0.8942"/>
              <dgm:constr type="t" for="ch" forName="Accent9" refType="h" fact="0.1072"/>
              <dgm:constr type="w" for="ch" forName="Accent9" refType="w" fact="0.1058"/>
              <dgm:constr type="h" for="ch" forName="Accent9" refType="h" fact="0.5699"/>
              <dgm:constr type="l" for="ch" forName="ParentBackground9" refType="w" fact="0.8978"/>
              <dgm:constr type="t" for="ch" forName="ParentBackground9" refType="h" fact="0.1262"/>
              <dgm:constr type="w" for="ch" forName="ParentBackground9" refType="w" fact="0.0987"/>
              <dgm:constr type="h" for="ch" forName="ParentBackground9" refType="h" fact="0.5319"/>
              <dgm:constr type="l" for="ch" forName="Child9" refType="w" fact="0.8978"/>
              <dgm:constr type="t" for="ch" forName="Child9" refType="h" fact="0.6876"/>
              <dgm:constr type="w" for="ch" forName="Child9" refType="w" fact="0.0987"/>
              <dgm:constr type="h" for="ch" forName="Child9" refType="h" fact="0.3124"/>
              <dgm:constr type="l" for="ch" forName="Accent8" refType="w" fact="0.763"/>
              <dgm:constr type="t" for="ch" forName="Accent8" refType="h" fact="-0.0109"/>
              <dgm:constr type="w" for="ch" forName="Accent8" refType="w" fact="0.1496"/>
              <dgm:constr type="h" for="ch" forName="Accent8" refType="h" fact="0.806"/>
              <dgm:constr type="l" for="ch" forName="ParentBackground8" refType="w" fact="0.7885"/>
              <dgm:constr type="t" for="ch" forName="ParentBackground8" refType="h" fact="0.1262"/>
              <dgm:constr type="w" for="ch" forName="ParentBackground8" refType="w" fact="0.0987"/>
              <dgm:constr type="h" for="ch" forName="ParentBackground8" refType="h" fact="0.5319"/>
              <dgm:constr type="l" for="ch" forName="Child8" refType="w" fact="0.7885"/>
              <dgm:constr type="t" for="ch" forName="Child8" refType="h" fact="0.6876"/>
              <dgm:constr type="w" for="ch" forName="Child8" refType="w" fact="0.0987"/>
              <dgm:constr type="h" for="ch" forName="Child8" refType="h" fact="0.3124"/>
              <dgm:constr type="l" for="ch" forName="Accent7" refType="w" fact="0.6538"/>
              <dgm:constr type="t" for="ch" forName="Accent7" refType="h" fact="-0.0109"/>
              <dgm:constr type="w" for="ch" forName="Accent7" refType="w" fact="0.1496"/>
              <dgm:constr type="h" for="ch" forName="Accent7" refType="h" fact="0.806"/>
              <dgm:constr type="l" for="ch" forName="ParentBackground7" refType="w" fact="0.6792"/>
              <dgm:constr type="t" for="ch" forName="ParentBackground7" refType="h" fact="0.1262"/>
              <dgm:constr type="w" for="ch" forName="ParentBackground7" refType="w" fact="0.0987"/>
              <dgm:constr type="h" for="ch" forName="ParentBackground7" refType="h" fact="0.5319"/>
              <dgm:constr type="l" for="ch" forName="Child7" refType="w" fact="0.6792"/>
              <dgm:constr type="t" for="ch" forName="Child7" refType="h" fact="0.6876"/>
              <dgm:constr type="w" for="ch" forName="Child7" refType="w" fact="0.0987"/>
              <dgm:constr type="h" for="ch" forName="Child7" refType="h" fact="0.3124"/>
              <dgm:constr type="l" for="ch" forName="Accent6" refType="w" fact="0.5445"/>
              <dgm:constr type="t" for="ch" forName="Accent6" refType="h" fact="-0.0109"/>
              <dgm:constr type="w" for="ch" forName="Accent6" refType="w" fact="0.1496"/>
              <dgm:constr type="h" for="ch" forName="Accent6" refType="h" fact="0.806"/>
              <dgm:constr type="l" for="ch" forName="ParentBackground6" refType="w" fact="0.5699"/>
              <dgm:constr type="t" for="ch" forName="ParentBackground6" refType="h" fact="0.1262"/>
              <dgm:constr type="w" for="ch" forName="ParentBackground6" refType="w" fact="0.0987"/>
              <dgm:constr type="h" for="ch" forName="ParentBackground6" refType="h" fact="0.5319"/>
              <dgm:constr type="l" for="ch" forName="Child6" refType="w" fact="0.5699"/>
              <dgm:constr type="t" for="ch" forName="Child6" refType="h" fact="0.6876"/>
              <dgm:constr type="w" for="ch" forName="Child6" refType="w" fact="0.0987"/>
              <dgm:constr type="h" for="ch" forName="Child6" refType="h" fact="0.3124"/>
              <dgm:constr type="l" for="ch" forName="Accent5" refType="w" fact="0.4352"/>
              <dgm:constr type="t" for="ch" forName="Accent5" refType="h" fact="-0.0109"/>
              <dgm:constr type="w" for="ch" forName="Accent5" refType="w" fact="0.1496"/>
              <dgm:constr type="h" for="ch" forName="Accent5" refType="h" fact="0.806"/>
              <dgm:constr type="l" for="ch" forName="ParentBackground5" refType="w" fact="0.4606"/>
              <dgm:constr type="t" for="ch" forName="ParentBackground5" refType="h" fact="0.1262"/>
              <dgm:constr type="w" for="ch" forName="ParentBackground5" refType="w" fact="0.0987"/>
              <dgm:constr type="h" for="ch" forName="ParentBackground5" refType="h" fact="0.5319"/>
              <dgm:constr type="l" for="ch" forName="Child5" refType="w" fact="0.4606"/>
              <dgm:constr type="t" for="ch" forName="Child5" refType="h" fact="0.6876"/>
              <dgm:constr type="w" for="ch" forName="Child5" refType="w" fact="0.0987"/>
              <dgm:constr type="h" for="ch" forName="Child5" refType="h" fact="0.3124"/>
              <dgm:constr type="l" for="ch" forName="Accent4" refType="w" fact="0.3259"/>
              <dgm:constr type="t" for="ch" forName="Accent4" refType="h" fact="-0.0109"/>
              <dgm:constr type="w" for="ch" forName="Accent4" refType="w" fact="0.1496"/>
              <dgm:constr type="h" for="ch" forName="Accent4" refType="h" fact="0.806"/>
              <dgm:constr type="l" for="ch" forName="ParentBackground4" refType="w" fact="0.3513"/>
              <dgm:constr type="t" for="ch" forName="ParentBackground4" refType="h" fact="0.1262"/>
              <dgm:constr type="w" for="ch" forName="ParentBackground4" refType="w" fact="0.0987"/>
              <dgm:constr type="h" for="ch" forName="ParentBackground4" refType="h" fact="0.5319"/>
              <dgm:constr type="l" for="ch" forName="Child4" refType="w" fact="0.3513"/>
              <dgm:constr type="t" for="ch" forName="Child4" refType="h" fact="0.6876"/>
              <dgm:constr type="w" for="ch" forName="Child4" refType="w" fact="0.0987"/>
              <dgm:constr type="h" for="ch" forName="Child4" refType="h" fact="0.3124"/>
              <dgm:constr type="l" for="ch" forName="Accent3" refType="w" fact="0.2166"/>
              <dgm:constr type="t" for="ch" forName="Accent3" refType="h" fact="-0.0109"/>
              <dgm:constr type="w" for="ch" forName="Accent3" refType="w" fact="0.1496"/>
              <dgm:constr type="h" for="ch" forName="Accent3" refType="h" fact="0.806"/>
              <dgm:constr type="l" for="ch" forName="ParentBackground3" refType="w" fact="0.242"/>
              <dgm:constr type="t" for="ch" forName="ParentBackground3" refType="h" fact="0.1262"/>
              <dgm:constr type="w" for="ch" forName="ParentBackground3" refType="w" fact="0.0987"/>
              <dgm:constr type="h" for="ch" forName="ParentBackground3" refType="h" fact="0.5319"/>
              <dgm:constr type="l" for="ch" forName="Child3" refType="w" fact="0.242"/>
              <dgm:constr type="t" for="ch" forName="Child3" refType="h" fact="0.6876"/>
              <dgm:constr type="w" for="ch" forName="Child3" refType="w" fact="0.0987"/>
              <dgm:constr type="h" for="ch" forName="Child3" refType="h" fact="0.3124"/>
              <dgm:constr type="l" for="ch" forName="Accent2" refType="w" fact="0.1073"/>
              <dgm:constr type="t" for="ch" forName="Accent2" refType="h" fact="-0.0109"/>
              <dgm:constr type="w" for="ch" forName="Accent2" refType="w" fact="0.1496"/>
              <dgm:constr type="h" for="ch" forName="Accent2" refType="h" fact="0.806"/>
              <dgm:constr type="l" for="ch" forName="ParentBackground2" refType="w" fact="0.1327"/>
              <dgm:constr type="t" for="ch" forName="ParentBackground2" refType="h" fact="0.1262"/>
              <dgm:constr type="w" for="ch" forName="ParentBackground2" refType="w" fact="0.0987"/>
              <dgm:constr type="h" for="ch" forName="ParentBackground2" refType="h" fact="0.5319"/>
              <dgm:constr type="l" for="ch" forName="Child2" refType="w" fact="0.1327"/>
              <dgm:constr type="t" for="ch" forName="Child2" refType="h" fact="0.6876"/>
              <dgm:constr type="w" for="ch" forName="Child2" refType="w" fact="0.0987"/>
              <dgm:constr type="h" for="ch" forName="Child2" refType="h" fact="0.3124"/>
              <dgm:constr type="l" for="ch" forName="Accent1" refType="w" fact="-0.002"/>
              <dgm:constr type="t" for="ch" forName="Accent1" refType="h" fact="-0.0109"/>
              <dgm:constr type="w" for="ch" forName="Accent1" refType="w" fact="0.1496"/>
              <dgm:constr type="h" for="ch" forName="Accent1" refType="h" fact="0.806"/>
              <dgm:constr type="l" for="ch" forName="ParentBackground1" refType="w" fact="0.0234"/>
              <dgm:constr type="t" for="ch" forName="ParentBackground1" refType="h" fact="0.1262"/>
              <dgm:constr type="w" for="ch" forName="ParentBackground1" refType="w" fact="0.0987"/>
              <dgm:constr type="h" for="ch" forName="ParentBackground1" refType="h" fact="0.5319"/>
              <dgm:constr type="l" for="ch" forName="Child1" refType="w" fact="0.0234"/>
              <dgm:constr type="t" for="ch" forName="Child1" refType="h" fact="0.6876"/>
              <dgm:constr type="w" for="ch" forName="Child1" refType="w" fact="0.0987"/>
              <dgm:constr type="h" for="ch" forName="Child1" refType="h" fact="0.3124"/>
            </dgm:constrLst>
          </dgm:if>
          <dgm:if name="Name13"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l" for="ch" forName="Parent10" refType="w" fact="0.9205"/>
              <dgm:constr type="t" for="ch" forName="Parent10" refType="h" fact="0.2022"/>
              <dgm:constr type="w" for="ch" forName="Parent10" refType="w" fact="0.0636"/>
              <dgm:constr type="h" for="ch" forName="Parent10" refType="h" fact="0.3799"/>
              <dgm:constr type="l" for="ch" forName="Parent9" refType="w" fact="0.822"/>
              <dgm:constr type="t" for="ch" forName="Parent9" refType="h" fact="0.2022"/>
              <dgm:constr type="w" for="ch" forName="Parent9" refType="w" fact="0.0636"/>
              <dgm:constr type="h" for="ch" forName="Parent9" refType="h" fact="0.3799"/>
              <dgm:constr type="l" for="ch" forName="Parent8" refType="w" fact="0.7235"/>
              <dgm:constr type="t" for="ch" forName="Parent8" refType="h" fact="0.2022"/>
              <dgm:constr type="w" for="ch" forName="Parent8" refType="w" fact="0.0636"/>
              <dgm:constr type="h" for="ch" forName="Parent8" refType="h" fact="0.3799"/>
              <dgm:constr type="l" for="ch" forName="Parent7" refType="w" fact="0.625"/>
              <dgm:constr type="t" for="ch" forName="Parent7" refType="h" fact="0.2022"/>
              <dgm:constr type="w" for="ch" forName="Parent7" refType="w" fact="0.0636"/>
              <dgm:constr type="h" for="ch" forName="Parent7" refType="h" fact="0.3799"/>
              <dgm:constr type="l" for="ch" forName="Parent6" refType="w" fact="0.5264"/>
              <dgm:constr type="t" for="ch" forName="Parent6" refType="h" fact="0.2022"/>
              <dgm:constr type="w" for="ch" forName="Parent6" refType="w" fact="0.0636"/>
              <dgm:constr type="h" for="ch" forName="Parent6" refType="h" fact="0.3799"/>
              <dgm:constr type="l" for="ch" forName="Parent5" refType="w" fact="0.4279"/>
              <dgm:constr type="t" for="ch" forName="Parent5" refType="h" fact="0.2022"/>
              <dgm:constr type="w" for="ch" forName="Parent5" refType="w" fact="0.0636"/>
              <dgm:constr type="h" for="ch" forName="Parent5" refType="h" fact="0.3799"/>
              <dgm:constr type="l" for="ch" forName="Parent4" refType="w" fact="0.3294"/>
              <dgm:constr type="t" for="ch" forName="Parent4" refType="h" fact="0.2022"/>
              <dgm:constr type="w" for="ch" forName="Parent4" refType="w" fact="0.0636"/>
              <dgm:constr type="h" for="ch" forName="Parent4" refType="h" fact="0.3799"/>
              <dgm:constr type="l" for="ch" forName="Parent3" refType="w" fact="0.2309"/>
              <dgm:constr type="t" for="ch" forName="Parent3" refType="h" fact="0.2022"/>
              <dgm:constr type="w" for="ch" forName="Parent3" refType="w" fact="0.0636"/>
              <dgm:constr type="h" for="ch" forName="Parent3" refType="h" fact="0.3799"/>
              <dgm:constr type="l" for="ch" forName="Parent2" refType="w" fact="0.1324"/>
              <dgm:constr type="t" for="ch" forName="Parent2" refType="h" fact="0.2022"/>
              <dgm:constr type="w" for="ch" forName="Parent2" refType="w" fact="0.0636"/>
              <dgm:constr type="h" for="ch" forName="Parent2" refType="h" fact="0.3799"/>
              <dgm:constr type="l" for="ch" forName="Parent1" refType="w" fact="0.0338"/>
              <dgm:constr type="t" for="ch" forName="Parent1" refType="h" fact="0.2022"/>
              <dgm:constr type="w" for="ch" forName="Parent1" refType="w" fact="0.0636"/>
              <dgm:constr type="h" for="ch" forName="Parent1" refType="h" fact="0.3799"/>
              <dgm:constr type="l" for="ch" forName="Accent10" refType="w" fact="0.9047"/>
              <dgm:constr type="t" for="ch" forName="Accent10" refType="h" fact="0.1072"/>
              <dgm:constr type="w" for="ch" forName="Accent10" refType="w" fact="0.0953"/>
              <dgm:constr type="h" for="ch" forName="Accent10" refType="h" fact="0.5699"/>
              <dgm:constr type="l" for="ch" forName="ParentBackground10" refType="w" fact="0.9078"/>
              <dgm:constr type="t" for="ch" forName="ParentBackground10" refType="h" fact="0.1262"/>
              <dgm:constr type="w" for="ch" forName="ParentBackground10" refType="w" fact="0.089"/>
              <dgm:constr type="h" for="ch" forName="ParentBackground10" refType="h" fact="0.5319"/>
              <dgm:constr type="l" for="ch" forName="Child10" refType="w" fact="0.9078"/>
              <dgm:constr type="t" for="ch" forName="Child10" refType="h" fact="0.6876"/>
              <dgm:constr type="w" for="ch" forName="Child10" refType="w" fact="0.089"/>
              <dgm:constr type="h" for="ch" forName="Child10" refType="h" fact="0.3124"/>
              <dgm:constr type="l" for="ch" forName="Accent9" refType="w" fact="0.7864"/>
              <dgm:constr type="t" for="ch" forName="Accent9" refType="h" fact="-0.0109"/>
              <dgm:constr type="w" for="ch" forName="Accent9" refType="w" fact="0.1348"/>
              <dgm:constr type="h" for="ch" forName="Accent9" refType="h" fact="0.806"/>
              <dgm:constr type="l" for="ch" forName="ParentBackground9" refType="w" fact="0.8093"/>
              <dgm:constr type="t" for="ch" forName="ParentBackground9" refType="h" fact="0.1262"/>
              <dgm:constr type="w" for="ch" forName="ParentBackground9" refType="w" fact="0.089"/>
              <dgm:constr type="h" for="ch" forName="ParentBackground9" refType="h" fact="0.5319"/>
              <dgm:constr type="l" for="ch" forName="Child9" refType="w" fact="0.8093"/>
              <dgm:constr type="t" for="ch" forName="Child9" refType="h" fact="0.6876"/>
              <dgm:constr type="w" for="ch" forName="Child9" refType="w" fact="0.089"/>
              <dgm:constr type="h" for="ch" forName="Child9" refType="h" fact="0.3124"/>
              <dgm:constr type="l" for="ch" forName="Accent8" refType="w" fact="0.6879"/>
              <dgm:constr type="t" for="ch" forName="Accent8" refType="h" fact="-0.0109"/>
              <dgm:constr type="w" for="ch" forName="Accent8" refType="w" fact="0.1348"/>
              <dgm:constr type="h" for="ch" forName="Accent8" refType="h" fact="0.806"/>
              <dgm:constr type="l" for="ch" forName="ParentBackground8" refType="w" fact="0.7108"/>
              <dgm:constr type="t" for="ch" forName="ParentBackground8" refType="h" fact="0.1262"/>
              <dgm:constr type="w" for="ch" forName="ParentBackground8" refType="w" fact="0.089"/>
              <dgm:constr type="h" for="ch" forName="ParentBackground8" refType="h" fact="0.5319"/>
              <dgm:constr type="l" for="ch" forName="Child8" refType="w" fact="0.7108"/>
              <dgm:constr type="t" for="ch" forName="Child8" refType="h" fact="0.6876"/>
              <dgm:constr type="w" for="ch" forName="Child8" refType="w" fact="0.089"/>
              <dgm:constr type="h" for="ch" forName="Child8" refType="h" fact="0.3124"/>
              <dgm:constr type="l" for="ch" forName="Accent7" refType="w" fact="0.5893"/>
              <dgm:constr type="t" for="ch" forName="Accent7" refType="h" fact="-0.0109"/>
              <dgm:constr type="w" for="ch" forName="Accent7" refType="w" fact="0.1348"/>
              <dgm:constr type="h" for="ch" forName="Accent7" refType="h" fact="0.806"/>
              <dgm:constr type="l" for="ch" forName="ParentBackground7" refType="w" fact="0.6123"/>
              <dgm:constr type="t" for="ch" forName="ParentBackground7" refType="h" fact="0.1262"/>
              <dgm:constr type="w" for="ch" forName="ParentBackground7" refType="w" fact="0.089"/>
              <dgm:constr type="h" for="ch" forName="ParentBackground7" refType="h" fact="0.5319"/>
              <dgm:constr type="l" for="ch" forName="Child7" refType="w" fact="0.6123"/>
              <dgm:constr type="t" for="ch" forName="Child7" refType="h" fact="0.6876"/>
              <dgm:constr type="w" for="ch" forName="Child7" refType="w" fact="0.089"/>
              <dgm:constr type="h" for="ch" forName="Child7" refType="h" fact="0.3124"/>
              <dgm:constr type="l" for="ch" forName="Accent6" refType="w" fact="0.4908"/>
              <dgm:constr type="t" for="ch" forName="Accent6" refType="h" fact="-0.0109"/>
              <dgm:constr type="w" for="ch" forName="Accent6" refType="w" fact="0.1348"/>
              <dgm:constr type="h" for="ch" forName="Accent6" refType="h" fact="0.806"/>
              <dgm:constr type="l" for="ch" forName="ParentBackground6" refType="w" fact="0.5137"/>
              <dgm:constr type="t" for="ch" forName="ParentBackground6" refType="h" fact="0.1262"/>
              <dgm:constr type="w" for="ch" forName="ParentBackground6" refType="w" fact="0.089"/>
              <dgm:constr type="h" for="ch" forName="ParentBackground6" refType="h" fact="0.5319"/>
              <dgm:constr type="l" for="ch" forName="Child6" refType="w" fact="0.5137"/>
              <dgm:constr type="t" for="ch" forName="Child6" refType="h" fact="0.6876"/>
              <dgm:constr type="w" for="ch" forName="Child6" refType="w" fact="0.089"/>
              <dgm:constr type="h" for="ch" forName="Child6" refType="h" fact="0.3124"/>
              <dgm:constr type="l" for="ch" forName="Accent5" refType="w" fact="0.3923"/>
              <dgm:constr type="t" for="ch" forName="Accent5" refType="h" fact="-0.0109"/>
              <dgm:constr type="w" for="ch" forName="Accent5" refType="w" fact="0.1348"/>
              <dgm:constr type="h" for="ch" forName="Accent5" refType="h" fact="0.806"/>
              <dgm:constr type="l" for="ch" forName="ParentBackground5" refType="w" fact="0.4152"/>
              <dgm:constr type="t" for="ch" forName="ParentBackground5" refType="h" fact="0.1262"/>
              <dgm:constr type="w" for="ch" forName="ParentBackground5" refType="w" fact="0.089"/>
              <dgm:constr type="h" for="ch" forName="ParentBackground5" refType="h" fact="0.5319"/>
              <dgm:constr type="l" for="ch" forName="Child5" refType="w" fact="0.4152"/>
              <dgm:constr type="t" for="ch" forName="Child5" refType="h" fact="0.6876"/>
              <dgm:constr type="w" for="ch" forName="Child5" refType="w" fact="0.089"/>
              <dgm:constr type="h" for="ch" forName="Child5" refType="h" fact="0.3124"/>
              <dgm:constr type="l" for="ch" forName="Accent4" refType="w" fact="0.2938"/>
              <dgm:constr type="t" for="ch" forName="Accent4" refType="h" fact="-0.0109"/>
              <dgm:constr type="w" for="ch" forName="Accent4" refType="w" fact="0.1348"/>
              <dgm:constr type="h" for="ch" forName="Accent4" refType="h" fact="0.806"/>
              <dgm:constr type="l" for="ch" forName="ParentBackground4" refType="w" fact="0.3167"/>
              <dgm:constr type="t" for="ch" forName="ParentBackground4" refType="h" fact="0.1262"/>
              <dgm:constr type="w" for="ch" forName="ParentBackground4" refType="w" fact="0.089"/>
              <dgm:constr type="h" for="ch" forName="ParentBackground4" refType="h" fact="0.5319"/>
              <dgm:constr type="l" for="ch" forName="Child4" refType="w" fact="0.3167"/>
              <dgm:constr type="t" for="ch" forName="Child4" refType="h" fact="0.6876"/>
              <dgm:constr type="w" for="ch" forName="Child4" refType="w" fact="0.089"/>
              <dgm:constr type="h" for="ch" forName="Child4" refType="h" fact="0.3124"/>
              <dgm:constr type="l" for="ch" forName="Accent3" refType="w" fact="0.1952"/>
              <dgm:constr type="t" for="ch" forName="Accent3" refType="h" fact="-0.0109"/>
              <dgm:constr type="w" for="ch" forName="Accent3" refType="w" fact="0.1348"/>
              <dgm:constr type="h" for="ch" forName="Accent3" refType="h" fact="0.806"/>
              <dgm:constr type="l" for="ch" forName="ParentBackground3" refType="w" fact="0.2182"/>
              <dgm:constr type="t" for="ch" forName="ParentBackground3" refType="h" fact="0.1262"/>
              <dgm:constr type="w" for="ch" forName="ParentBackground3" refType="w" fact="0.089"/>
              <dgm:constr type="h" for="ch" forName="ParentBackground3" refType="h" fact="0.5319"/>
              <dgm:constr type="l" for="ch" forName="Child3" refType="w" fact="0.2182"/>
              <dgm:constr type="t" for="ch" forName="Child3" refType="h" fact="0.6876"/>
              <dgm:constr type="w" for="ch" forName="Child3" refType="w" fact="0.089"/>
              <dgm:constr type="h" for="ch" forName="Child3" refType="h" fact="0.3124"/>
              <dgm:constr type="l" for="ch" forName="Accent2" refType="w" fact="0.0967"/>
              <dgm:constr type="t" for="ch" forName="Accent2" refType="h" fact="-0.0109"/>
              <dgm:constr type="w" for="ch" forName="Accent2" refType="w" fact="0.1348"/>
              <dgm:constr type="h" for="ch" forName="Accent2" refType="h" fact="0.806"/>
              <dgm:constr type="l" for="ch" forName="ParentBackground2" refType="w" fact="0.1196"/>
              <dgm:constr type="t" for="ch" forName="ParentBackground2" refType="h" fact="0.1262"/>
              <dgm:constr type="w" for="ch" forName="ParentBackground2" refType="w" fact="0.089"/>
              <dgm:constr type="h" for="ch" forName="ParentBackground2" refType="h" fact="0.5319"/>
              <dgm:constr type="l" for="ch" forName="Child2" refType="w" fact="0.1196"/>
              <dgm:constr type="t" for="ch" forName="Child2" refType="h" fact="0.6876"/>
              <dgm:constr type="w" for="ch" forName="Child2" refType="w" fact="0.089"/>
              <dgm:constr type="h" for="ch" forName="Child2" refType="h" fact="0.3124"/>
              <dgm:constr type="l" for="ch" forName="Accent1" refType="w" fact="-0.0018"/>
              <dgm:constr type="t" for="ch" forName="Accent1" refType="h" fact="-0.0109"/>
              <dgm:constr type="w" for="ch" forName="Accent1" refType="w" fact="0.1348"/>
              <dgm:constr type="h" for="ch" forName="Accent1" refType="h" fact="0.806"/>
              <dgm:constr type="l" for="ch" forName="ParentBackground1" refType="w" fact="0.0211"/>
              <dgm:constr type="t" for="ch" forName="ParentBackground1" refType="h" fact="0.1262"/>
              <dgm:constr type="w" for="ch" forName="ParentBackground1" refType="w" fact="0.089"/>
              <dgm:constr type="h" for="ch" forName="ParentBackground1" refType="h" fact="0.5319"/>
              <dgm:constr type="l" for="ch" forName="Child1" refType="w" fact="0.0211"/>
              <dgm:constr type="t" for="ch" forName="Child1" refType="h" fact="0.6876"/>
              <dgm:constr type="w" for="ch" forName="Child1" refType="w" fact="0.089"/>
              <dgm:constr type="h" for="ch" forName="Child1" refType="h" fact="0.3124"/>
            </dgm:constrLst>
          </dgm:if>
          <dgm:else name="Name14">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l" for="ch" forName="Parent11" refType="w" fact="0.9277"/>
              <dgm:constr type="t" for="ch" forName="Parent11" refType="h" fact="0.2022"/>
              <dgm:constr type="w" for="ch" forName="Parent11" refType="w" fact="0.0579"/>
              <dgm:constr type="h" for="ch" forName="Parent11" refType="h" fact="0.3799"/>
              <dgm:constr type="l" for="ch" forName="Parent10" refType="w" fact="0.838"/>
              <dgm:constr type="t" for="ch" forName="Parent10" refType="h" fact="0.2022"/>
              <dgm:constr type="w" for="ch" forName="Parent10" refType="w" fact="0.0579"/>
              <dgm:constr type="h" for="ch" forName="Parent10" refType="h" fact="0.3799"/>
              <dgm:constr type="l" for="ch" forName="Parent9" refType="w" fact="0.7483"/>
              <dgm:constr type="t" for="ch" forName="Parent9" refType="h" fact="0.2022"/>
              <dgm:constr type="w" for="ch" forName="Parent9" refType="w" fact="0.0579"/>
              <dgm:constr type="h" for="ch" forName="Parent9" refType="h" fact="0.3799"/>
              <dgm:constr type="l" for="ch" forName="Parent8" refType="w" fact="0.6586"/>
              <dgm:constr type="t" for="ch" forName="Parent8" refType="h" fact="0.2022"/>
              <dgm:constr type="w" for="ch" forName="Parent8" refType="w" fact="0.0579"/>
              <dgm:constr type="h" for="ch" forName="Parent8" refType="h" fact="0.3799"/>
              <dgm:constr type="l" for="ch" forName="Parent7" refType="w" fact="0.5689"/>
              <dgm:constr type="t" for="ch" forName="Parent7" refType="h" fact="0.2022"/>
              <dgm:constr type="w" for="ch" forName="Parent7" refType="w" fact="0.0579"/>
              <dgm:constr type="h" for="ch" forName="Parent7" refType="h" fact="0.3799"/>
              <dgm:constr type="l" for="ch" forName="Parent6" refType="w" fact="0.4792"/>
              <dgm:constr type="t" for="ch" forName="Parent6" refType="h" fact="0.2022"/>
              <dgm:constr type="w" for="ch" forName="Parent6" refType="w" fact="0.0579"/>
              <dgm:constr type="h" for="ch" forName="Parent6" refType="h" fact="0.3799"/>
              <dgm:constr type="l" for="ch" forName="Parent5" refType="w" fact="0.3895"/>
              <dgm:constr type="t" for="ch" forName="Parent5" refType="h" fact="0.2022"/>
              <dgm:constr type="w" for="ch" forName="Parent5" refType="w" fact="0.0579"/>
              <dgm:constr type="h" for="ch" forName="Parent5" refType="h" fact="0.3799"/>
              <dgm:constr type="l" for="ch" forName="Parent4" refType="w" fact="0.2999"/>
              <dgm:constr type="t" for="ch" forName="Parent4" refType="h" fact="0.2022"/>
              <dgm:constr type="w" for="ch" forName="Parent4" refType="w" fact="0.0579"/>
              <dgm:constr type="h" for="ch" forName="Parent4" refType="h" fact="0.3799"/>
              <dgm:constr type="l" for="ch" forName="Parent3" refType="w" fact="0.2102"/>
              <dgm:constr type="t" for="ch" forName="Parent3" refType="h" fact="0.2022"/>
              <dgm:constr type="w" for="ch" forName="Parent3" refType="w" fact="0.0579"/>
              <dgm:constr type="h" for="ch" forName="Parent3" refType="h" fact="0.3799"/>
              <dgm:constr type="l" for="ch" forName="Parent2" refType="w" fact="0.1205"/>
              <dgm:constr type="t" for="ch" forName="Parent2" refType="h" fact="0.2022"/>
              <dgm:constr type="w" for="ch" forName="Parent2" refType="w" fact="0.0579"/>
              <dgm:constr type="h" for="ch" forName="Parent2" refType="h" fact="0.3799"/>
              <dgm:constr type="l" for="ch" forName="Parent1" refType="w" fact="0.0308"/>
              <dgm:constr type="t" for="ch" forName="Parent1" refType="h" fact="0.2022"/>
              <dgm:constr type="w" for="ch" forName="Parent1" refType="w" fact="0.0579"/>
              <dgm:constr type="h" for="ch" forName="Parent1" refType="h" fact="0.3799"/>
              <dgm:constr type="l" for="ch" forName="Accent11" refType="w" fact="0.9132"/>
              <dgm:constr type="t" for="ch" forName="Accent11" refType="h" fact="0.1072"/>
              <dgm:constr type="w" for="ch" forName="Accent11" refType="w" fact="0.0868"/>
              <dgm:constr type="h" for="ch" forName="Accent11" refType="h" fact="0.5699"/>
              <dgm:constr type="l" for="ch" forName="ParentBackground11" refType="w" fact="0.9161"/>
              <dgm:constr type="t" for="ch" forName="ParentBackground11" refType="h" fact="0.1262"/>
              <dgm:constr type="w" for="ch" forName="ParentBackground11" refType="w" fact="0.081"/>
              <dgm:constr type="h" for="ch" forName="ParentBackground11" refType="h" fact="0.5319"/>
              <dgm:constr type="l" for="ch" forName="Child11" refType="w" fact="0.9161"/>
              <dgm:constr type="t" for="ch" forName="Child11" refType="h" fact="0.6876"/>
              <dgm:constr type="w" for="ch" forName="Child11" refType="w" fact="0.081"/>
              <dgm:constr type="h" for="ch" forName="Child11" refType="h" fact="0.3124"/>
              <dgm:constr type="l" for="ch" forName="Accent10" refType="w" fact="0.8055"/>
              <dgm:constr type="t" for="ch" forName="Accent10" refType="h" fact="-0.0109"/>
              <dgm:constr type="w" for="ch" forName="Accent10" refType="w" fact="0.1228"/>
              <dgm:constr type="h" for="ch" forName="Accent10" refType="h" fact="0.806"/>
              <dgm:constr type="l" for="ch" forName="ParentBackground10" refType="w" fact="0.8264"/>
              <dgm:constr type="t" for="ch" forName="ParentBackground10" refType="h" fact="0.1262"/>
              <dgm:constr type="w" for="ch" forName="ParentBackground10" refType="w" fact="0.081"/>
              <dgm:constr type="h" for="ch" forName="ParentBackground10" refType="h" fact="0.5319"/>
              <dgm:constr type="l" for="ch" forName="Child10" refType="w" fact="0.8264"/>
              <dgm:constr type="t" for="ch" forName="Child10" refType="h" fact="0.6876"/>
              <dgm:constr type="w" for="ch" forName="Child10" refType="w" fact="0.081"/>
              <dgm:constr type="h" for="ch" forName="Child10" refType="h" fact="0.3124"/>
              <dgm:constr type="l" for="ch" forName="Accent9" refType="w" fact="0.7158"/>
              <dgm:constr type="t" for="ch" forName="Accent9" refType="h" fact="-0.0109"/>
              <dgm:constr type="w" for="ch" forName="Accent9" refType="w" fact="0.1228"/>
              <dgm:constr type="h" for="ch" forName="Accent9" refType="h" fact="0.806"/>
              <dgm:constr type="l" for="ch" forName="ParentBackground9" refType="w" fact="0.7367"/>
              <dgm:constr type="t" for="ch" forName="ParentBackground9" refType="h" fact="0.1262"/>
              <dgm:constr type="w" for="ch" forName="ParentBackground9" refType="w" fact="0.081"/>
              <dgm:constr type="h" for="ch" forName="ParentBackground9" refType="h" fact="0.5319"/>
              <dgm:constr type="l" for="ch" forName="Child9" refType="w" fact="0.7367"/>
              <dgm:constr type="t" for="ch" forName="Child9" refType="h" fact="0.6876"/>
              <dgm:constr type="w" for="ch" forName="Child9" refType="w" fact="0.081"/>
              <dgm:constr type="h" for="ch" forName="Child9" refType="h" fact="0.3124"/>
              <dgm:constr type="l" for="ch" forName="Accent8" refType="w" fact="0.6261"/>
              <dgm:constr type="t" for="ch" forName="Accent8" refType="h" fact="-0.0109"/>
              <dgm:constr type="w" for="ch" forName="Accent8" refType="w" fact="0.1228"/>
              <dgm:constr type="h" for="ch" forName="Accent8" refType="h" fact="0.806"/>
              <dgm:constr type="l" for="ch" forName="ParentBackground8" refType="w" fact="0.647"/>
              <dgm:constr type="t" for="ch" forName="ParentBackground8" refType="h" fact="0.1262"/>
              <dgm:constr type="w" for="ch" forName="ParentBackground8" refType="w" fact="0.081"/>
              <dgm:constr type="h" for="ch" forName="ParentBackground8" refType="h" fact="0.5319"/>
              <dgm:constr type="l" for="ch" forName="Child8" refType="w" fact="0.647"/>
              <dgm:constr type="t" for="ch" forName="Child8" refType="h" fact="0.6876"/>
              <dgm:constr type="w" for="ch" forName="Child8" refType="w" fact="0.081"/>
              <dgm:constr type="h" for="ch" forName="Child8" refType="h" fact="0.3124"/>
              <dgm:constr type="l" for="ch" forName="Accent7" refType="w" fact="0.5364"/>
              <dgm:constr type="t" for="ch" forName="Accent7" refType="h" fact="-0.0109"/>
              <dgm:constr type="w" for="ch" forName="Accent7" refType="w" fact="0.1228"/>
              <dgm:constr type="h" for="ch" forName="Accent7" refType="h" fact="0.806"/>
              <dgm:constr type="l" for="ch" forName="ParentBackground7" refType="w" fact="0.5573"/>
              <dgm:constr type="t" for="ch" forName="ParentBackground7" refType="h" fact="0.1262"/>
              <dgm:constr type="w" for="ch" forName="ParentBackground7" refType="w" fact="0.081"/>
              <dgm:constr type="h" for="ch" forName="ParentBackground7" refType="h" fact="0.5319"/>
              <dgm:constr type="l" for="ch" forName="Child7" refType="w" fact="0.5573"/>
              <dgm:constr type="t" for="ch" forName="Child7" refType="h" fact="0.6876"/>
              <dgm:constr type="w" for="ch" forName="Child7" refType="w" fact="0.081"/>
              <dgm:constr type="h" for="ch" forName="Child7" refType="h" fact="0.3124"/>
              <dgm:constr type="l" for="ch" forName="Accent6" refType="w" fact="0.4467"/>
              <dgm:constr type="t" for="ch" forName="Accent6" refType="h" fact="-0.0109"/>
              <dgm:constr type="w" for="ch" forName="Accent6" refType="w" fact="0.1228"/>
              <dgm:constr type="h" for="ch" forName="Accent6" refType="h" fact="0.806"/>
              <dgm:constr type="l" for="ch" forName="ParentBackground6" refType="w" fact="0.4677"/>
              <dgm:constr type="t" for="ch" forName="ParentBackground6" refType="h" fact="0.1262"/>
              <dgm:constr type="w" for="ch" forName="ParentBackground6" refType="w" fact="0.081"/>
              <dgm:constr type="h" for="ch" forName="ParentBackground6" refType="h" fact="0.5319"/>
              <dgm:constr type="l" for="ch" forName="Child6" refType="w" fact="0.4677"/>
              <dgm:constr type="t" for="ch" forName="Child6" refType="h" fact="0.6876"/>
              <dgm:constr type="w" for="ch" forName="Child6" refType="w" fact="0.081"/>
              <dgm:constr type="h" for="ch" forName="Child6" refType="h" fact="0.3124"/>
              <dgm:constr type="l" for="ch" forName="Accent5" refType="w" fact="0.3571"/>
              <dgm:constr type="t" for="ch" forName="Accent5" refType="h" fact="-0.0109"/>
              <dgm:constr type="w" for="ch" forName="Accent5" refType="w" fact="0.1228"/>
              <dgm:constr type="h" for="ch" forName="Accent5" refType="h" fact="0.806"/>
              <dgm:constr type="l" for="ch" forName="ParentBackground5" refType="w" fact="0.378"/>
              <dgm:constr type="t" for="ch" forName="ParentBackground5" refType="h" fact="0.1262"/>
              <dgm:constr type="w" for="ch" forName="ParentBackground5" refType="w" fact="0.081"/>
              <dgm:constr type="h" for="ch" forName="ParentBackground5" refType="h" fact="0.5319"/>
              <dgm:constr type="l" for="ch" forName="Child5" refType="w" fact="0.378"/>
              <dgm:constr type="t" for="ch" forName="Child5" refType="h" fact="0.6876"/>
              <dgm:constr type="w" for="ch" forName="Child5" refType="w" fact="0.081"/>
              <dgm:constr type="h" for="ch" forName="Child5" refType="h" fact="0.3124"/>
              <dgm:constr type="l" for="ch" forName="Accent4" refType="w" fact="0.2674"/>
              <dgm:constr type="t" for="ch" forName="Accent4" refType="h" fact="-0.0109"/>
              <dgm:constr type="w" for="ch" forName="Accent4" refType="w" fact="0.1228"/>
              <dgm:constr type="h" for="ch" forName="Accent4" refType="h" fact="0.806"/>
              <dgm:constr type="l" for="ch" forName="ParentBackground4" refType="w" fact="0.2883"/>
              <dgm:constr type="t" for="ch" forName="ParentBackground4" refType="h" fact="0.1262"/>
              <dgm:constr type="w" for="ch" forName="ParentBackground4" refType="w" fact="0.081"/>
              <dgm:constr type="h" for="ch" forName="ParentBackground4" refType="h" fact="0.5319"/>
              <dgm:constr type="l" for="ch" forName="Child4" refType="w" fact="0.2883"/>
              <dgm:constr type="t" for="ch" forName="Child4" refType="h" fact="0.6876"/>
              <dgm:constr type="w" for="ch" forName="Child4" refType="w" fact="0.081"/>
              <dgm:constr type="h" for="ch" forName="Child4" refType="h" fact="0.3124"/>
              <dgm:constr type="l" for="ch" forName="Accent3" refType="w" fact="0.1777"/>
              <dgm:constr type="t" for="ch" forName="Accent3" refType="h" fact="-0.0109"/>
              <dgm:constr type="w" for="ch" forName="Accent3" refType="w" fact="0.1228"/>
              <dgm:constr type="h" for="ch" forName="Accent3" refType="h" fact="0.806"/>
              <dgm:constr type="l" for="ch" forName="ParentBackground3" refType="w" fact="0.1986"/>
              <dgm:constr type="t" for="ch" forName="ParentBackground3" refType="h" fact="0.1262"/>
              <dgm:constr type="w" for="ch" forName="ParentBackground3" refType="w" fact="0.081"/>
              <dgm:constr type="h" for="ch" forName="ParentBackground3" refType="h" fact="0.5319"/>
              <dgm:constr type="l" for="ch" forName="Child3" refType="w" fact="0.1986"/>
              <dgm:constr type="t" for="ch" forName="Child3" refType="h" fact="0.6876"/>
              <dgm:constr type="w" for="ch" forName="Child3" refType="w" fact="0.081"/>
              <dgm:constr type="h" for="ch" forName="Child3" refType="h" fact="0.3124"/>
              <dgm:constr type="l" for="ch" forName="Accent2" refType="w" fact="0.088"/>
              <dgm:constr type="t" for="ch" forName="Accent2" refType="h" fact="-0.0109"/>
              <dgm:constr type="w" for="ch" forName="Accent2" refType="w" fact="0.1228"/>
              <dgm:constr type="h" for="ch" forName="Accent2" refType="h" fact="0.806"/>
              <dgm:constr type="l" for="ch" forName="ParentBackground2" refType="w" fact="0.1089"/>
              <dgm:constr type="t" for="ch" forName="ParentBackground2" refType="h" fact="0.1262"/>
              <dgm:constr type="w" for="ch" forName="ParentBackground2" refType="w" fact="0.081"/>
              <dgm:constr type="h" for="ch" forName="ParentBackground2" refType="h" fact="0.5319"/>
              <dgm:constr type="l" for="ch" forName="Child2" refType="w" fact="0.1089"/>
              <dgm:constr type="t" for="ch" forName="Child2" refType="h" fact="0.6876"/>
              <dgm:constr type="w" for="ch" forName="Child2" refType="w" fact="0.081"/>
              <dgm:constr type="h" for="ch" forName="Child2" refType="h" fact="0.3124"/>
              <dgm:constr type="l" for="ch" forName="Accent1" refType="w" fact="-0.0017"/>
              <dgm:constr type="t" for="ch" forName="Accent1" refType="h" fact="-0.0109"/>
              <dgm:constr type="w" for="ch" forName="Accent1" refType="w" fact="0.1228"/>
              <dgm:constr type="h" for="ch" forName="Accent1" refType="h" fact="0.806"/>
              <dgm:constr type="l" for="ch" forName="ParentBackground1" refType="w" fact="0.0192"/>
              <dgm:constr type="t" for="ch" forName="ParentBackground1" refType="h" fact="0.1262"/>
              <dgm:constr type="w" for="ch" forName="ParentBackground1" refType="w" fact="0.081"/>
              <dgm:constr type="h" for="ch" forName="ParentBackground1" refType="h" fact="0.5319"/>
              <dgm:constr type="l" for="ch" forName="Child1" refType="w" fact="0.0192"/>
              <dgm:constr type="t" for="ch" forName="Child1" refType="h" fact="0.6876"/>
              <dgm:constr type="w" for="ch" forName="Child1" refType="w" fact="0.081"/>
              <dgm:constr type="h" for="ch" forName="Child1" refType="h" fact="0.3124"/>
            </dgm:constrLst>
          </dgm:else>
        </dgm:choose>
      </dgm:if>
      <dgm:else name="Name15">
        <dgm:choose name="Name16">
          <dgm:if name="Name17" axis="ch" ptType="node" func="cnt" op="equ" val="1">
            <dgm:alg type="composite">
              <dgm:param type="ar" val="0.6383"/>
            </dgm:alg>
            <dgm:constrLst>
              <dgm:constr type="primFontSz" for="des" forName="Child1" val="65"/>
              <dgm:constr type="primFontSz" for="des" forName="Parent1" val="65"/>
              <dgm:constr type="primFontSz" for="des" forName="Child1" refType="primFontSz" refFor="des" refForName="Parent1" op="lte"/>
              <dgm:constr type="l" for="ch" forName="Parent1" refType="w" fact="0.1667"/>
              <dgm:constr type="t" for="ch" forName="Parent1" refType="h" fact="0.1064"/>
              <dgm:constr type="w" for="ch" forName="Parent1" refType="w" fact="0.6667"/>
              <dgm:constr type="h" for="ch" forName="Parent1" refType="h" fact="0.4255"/>
              <dgm:constr type="l" for="ch" forName="Accent1" refType="w" fact="0"/>
              <dgm:constr type="t" for="ch" forName="Accent1" refType="h" fact="0"/>
              <dgm:constr type="w" for="ch" forName="Accent1" refType="w"/>
              <dgm:constr type="h" for="ch" forName="Accent1" refType="h" fact="0.6383"/>
              <dgm:constr type="l" for="ch" forName="ParentBackground1" refType="w" fact="0.0333"/>
              <dgm:constr type="t" for="ch" forName="ParentBackground1" refType="h" fact="0.0213"/>
              <dgm:constr type="w" for="ch" forName="ParentBackground1" refType="w" fact="0.9333"/>
              <dgm:constr type="h" for="ch" forName="ParentBackground1" refType="h" fact="0.5957"/>
              <dgm:constr type="l" for="ch" forName="Child1" refType="w" fact="0.0333"/>
              <dgm:constr type="t" for="ch" forName="Child1" refType="h" fact="0.6574"/>
              <dgm:constr type="w" for="ch" forName="Child1" refType="w" fact="0.9333"/>
              <dgm:constr type="h" for="ch" forName="Child1" refType="h" fact="0.3426"/>
            </dgm:constrLst>
          </dgm:if>
          <dgm:if name="Name18" axis="ch" ptType="node" func="cnt" op="equ" val="2">
            <dgm:alg type="composite">
              <dgm:param type="ar" val="1.265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r" for="ch" forName="Parent2" refType="w" fact="0.3751"/>
              <dgm:constr type="t" for="ch" forName="Parent2" refType="h" fact="0.2022"/>
              <dgm:constr type="w" for="ch" forName="Parent2" refType="w" fact="0.3001"/>
              <dgm:constr type="h" for="ch" forName="Parent2" refType="h" fact="0.3799"/>
              <dgm:constr type="r" for="ch" forName="Parent1" refType="w" fact="0.8403"/>
              <dgm:constr type="t" for="ch" forName="Parent1" refType="h" fact="0.2022"/>
              <dgm:constr type="w" for="ch" forName="Parent1" refType="w" fact="0.3001"/>
              <dgm:constr type="h" for="ch" forName="Parent1" refType="h" fact="0.3799"/>
              <dgm:constr type="r" for="ch" forName="Accent2" refType="w" fact="0.4502"/>
              <dgm:constr type="t" for="ch" forName="Accent2" refType="h" fact="0.1072"/>
              <dgm:constr type="w" for="ch" forName="Accent2" refType="w" fact="0.4502"/>
              <dgm:constr type="h" for="ch" forName="Accent2" refType="h" fact="0.5699"/>
              <dgm:constr type="r" for="ch" forName="ParentBackground2" refType="w" fact="0.4352"/>
              <dgm:constr type="t" for="ch" forName="ParentBackground2" refType="h" fact="0.1262"/>
              <dgm:constr type="w" for="ch" forName="ParentBackground2" refType="w" fact="0.4201"/>
              <dgm:constr type="h" for="ch" forName="ParentBackground2" refType="h" fact="0.5319"/>
              <dgm:constr type="r" for="ch" forName="Child2" refType="w" fact="0.4352"/>
              <dgm:constr type="t" for="ch" forName="Child2" refType="h" fact="0.6876"/>
              <dgm:constr type="w" for="ch" forName="Child2" refType="w" fact="0.4201"/>
              <dgm:constr type="h" for="ch" forName="Child2" refType="h" fact="0.3124"/>
              <dgm:constr type="r" for="ch" forName="Accent1" refType="w" fact="1.0086"/>
              <dgm:constr type="t" for="ch" forName="Accent1" refType="h" fact="-0.0109"/>
              <dgm:constr type="w" for="ch" forName="Accent1" refType="w" fact="0.6367"/>
              <dgm:constr type="h" for="ch" forName="Accent1" refType="h" fact="0.806"/>
              <dgm:constr type="r" for="ch" forName="ParentBackground1" refType="w" fact="0.9003"/>
              <dgm:constr type="t" for="ch" forName="ParentBackground1" refType="h" fact="0.1262"/>
              <dgm:constr type="w" for="ch" forName="ParentBackground1" refType="w" fact="0.4201"/>
              <dgm:constr type="h" for="ch" forName="ParentBackground1" refType="h" fact="0.5319"/>
              <dgm:constr type="r" for="ch" forName="Child1" refType="w" fact="0.9003"/>
              <dgm:constr type="t" for="ch" forName="Child1" refType="h" fact="0.6876"/>
              <dgm:constr type="w" for="ch" forName="Child1" refType="w" fact="0.4201"/>
              <dgm:constr type="h" for="ch" forName="Child1" refType="h" fact="0.3124"/>
            </dgm:constrLst>
          </dgm:if>
          <dgm:if name="Name19" axis="ch" ptType="node" func="cnt" op="equ" val="3">
            <dgm:alg type="composite">
              <dgm:param type="ar" val="1.854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r" for="ch" forName="Parent3" refType="w" fact="0.256"/>
              <dgm:constr type="t" for="ch" forName="Parent3" refType="h" fact="0.2022"/>
              <dgm:constr type="w" for="ch" forName="Parent3" refType="w" fact="0.2048"/>
              <dgm:constr type="h" for="ch" forName="Parent3" refType="h" fact="0.3799"/>
              <dgm:constr type="r" for="ch" forName="Parent2" refType="w" fact="0.5735"/>
              <dgm:constr type="t" for="ch" forName="Parent2" refType="h" fact="0.2022"/>
              <dgm:constr type="w" for="ch" forName="Parent2" refType="w" fact="0.2048"/>
              <dgm:constr type="h" for="ch" forName="Parent2" refType="h" fact="0.3799"/>
              <dgm:constr type="r" for="ch" forName="Parent1" refType="w" fact="0.891"/>
              <dgm:constr type="t" for="ch" forName="Parent1" refType="h" fact="0.2022"/>
              <dgm:constr type="w" for="ch" forName="Parent1" refType="w" fact="0.2048"/>
              <dgm:constr type="h" for="ch" forName="Parent1" refType="h" fact="0.3799"/>
              <dgm:constr type="r" for="ch" forName="Accent3" refType="w" fact="0.3072"/>
              <dgm:constr type="t" for="ch" forName="Accent3" refType="h" fact="0.1072"/>
              <dgm:constr type="w" for="ch" forName="Accent3" refType="w" fact="0.3072"/>
              <dgm:constr type="h" for="ch" forName="Accent3" refType="h" fact="0.5699"/>
              <dgm:constr type="r" for="ch" forName="ParentBackground3" refType="w" fact="0.297"/>
              <dgm:constr type="t" for="ch" forName="ParentBackground3" refType="h" fact="0.1262"/>
              <dgm:constr type="w" for="ch" forName="ParentBackground3" refType="w" fact="0.2868"/>
              <dgm:constr type="h" for="ch" forName="ParentBackground3" refType="h" fact="0.5319"/>
              <dgm:constr type="r" for="ch" forName="Child3" refType="w" fact="0.297"/>
              <dgm:constr type="t" for="ch" forName="Child3" refType="h" fact="0.6876"/>
              <dgm:constr type="w" for="ch" forName="Child3" refType="w" fact="0.2868"/>
              <dgm:constr type="h" for="ch" forName="Child3" refType="h" fact="0.3124"/>
              <dgm:constr type="r" for="ch" forName="Accent2" refType="w" fact="0.6878"/>
              <dgm:constr type="t" for="ch" forName="Accent2" refType="h" fact="-0.0109"/>
              <dgm:constr type="w" for="ch" forName="Accent2" refType="w" fact="0.4334"/>
              <dgm:constr type="h" for="ch" forName="Accent2" refType="h" fact="0.806"/>
              <dgm:constr type="r" for="ch" forName="ParentBackground2" refType="w" fact="0.6145"/>
              <dgm:constr type="t" for="ch" forName="ParentBackground2" refType="h" fact="0.1262"/>
              <dgm:constr type="w" for="ch" forName="ParentBackground2" refType="w" fact="0.2868"/>
              <dgm:constr type="h" for="ch" forName="ParentBackground2" refType="h" fact="0.5319"/>
              <dgm:constr type="r" for="ch" forName="Child2" refType="w" fact="0.6145"/>
              <dgm:constr type="t" for="ch" forName="Child2" refType="h" fact="0.6876"/>
              <dgm:constr type="w" for="ch" forName="Child2" refType="w" fact="0.2868"/>
              <dgm:constr type="h" for="ch" forName="Child2" refType="h" fact="0.3124"/>
              <dgm:constr type="r" for="ch" forName="Accent1" refType="w" fact="1.0053"/>
              <dgm:constr type="t" for="ch" forName="Accent1" refType="h" fact="-0.0109"/>
              <dgm:constr type="w" for="ch" forName="Accent1" refType="w" fact="0.4334"/>
              <dgm:constr type="h" for="ch" forName="Accent1" refType="h" fact="0.806"/>
              <dgm:constr type="r" for="ch" forName="ParentBackground1" refType="w" fact="0.932"/>
              <dgm:constr type="t" for="ch" forName="ParentBackground1" refType="h" fact="0.1262"/>
              <dgm:constr type="w" for="ch" forName="ParentBackground1" refType="w" fact="0.2868"/>
              <dgm:constr type="h" for="ch" forName="ParentBackground1" refType="h" fact="0.5319"/>
              <dgm:constr type="r" for="ch" forName="Child1" refType="w" fact="0.932"/>
              <dgm:constr type="t" for="ch" forName="Child1" refType="h" fact="0.6876"/>
              <dgm:constr type="w" for="ch" forName="Child1" refType="w" fact="0.2868"/>
              <dgm:constr type="h" for="ch" forName="Child1" refType="h" fact="0.3124"/>
            </dgm:constrLst>
          </dgm:if>
          <dgm:if name="Name20" axis="ch" ptType="node" func="cnt" op="equ" val="4">
            <dgm:alg type="composite">
              <dgm:param type="ar" val="2.4437"/>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r" for="ch" forName="Parent4" refType="w" fact="0.1943"/>
              <dgm:constr type="t" for="ch" forName="Parent4" refType="h" fact="0.2022"/>
              <dgm:constr type="w" for="ch" forName="Parent4" refType="w" fact="0.1555"/>
              <dgm:constr type="h" for="ch" forName="Parent4" refType="h" fact="0.3799"/>
              <dgm:constr type="r" for="ch" forName="Parent3" refType="w" fact="0.4353"/>
              <dgm:constr type="t" for="ch" forName="Parent3" refType="h" fact="0.2022"/>
              <dgm:constr type="w" for="ch" forName="Parent3" refType="w" fact="0.1555"/>
              <dgm:constr type="h" for="ch" forName="Parent3" refType="h" fact="0.3799"/>
              <dgm:constr type="r" for="ch" forName="Parent2" refType="w" fact="0.6763"/>
              <dgm:constr type="t" for="ch" forName="Parent2" refType="h" fact="0.2022"/>
              <dgm:constr type="w" for="ch" forName="Parent2" refType="w" fact="0.1555"/>
              <dgm:constr type="h" for="ch" forName="Parent2" refType="h" fact="0.3799"/>
              <dgm:constr type="r" for="ch" forName="Parent1" refType="w" fact="0.9173"/>
              <dgm:constr type="t" for="ch" forName="Parent1" refType="h" fact="0.2022"/>
              <dgm:constr type="w" for="ch" forName="Parent1" refType="w" fact="0.1555"/>
              <dgm:constr type="h" for="ch" forName="Parent1" refType="h" fact="0.3799"/>
              <dgm:constr type="r" for="ch" forName="Accent4" refType="w" fact="0.2332"/>
              <dgm:constr type="t" for="ch" forName="Accent4" refType="h" fact="0.1072"/>
              <dgm:constr type="w" for="ch" forName="Accent4" refType="w" fact="0.2332"/>
              <dgm:constr type="h" for="ch" forName="Accent4" refType="h" fact="0.5699"/>
              <dgm:constr type="r" for="ch" forName="ParentBackground4" refType="w" fact="0.2254"/>
              <dgm:constr type="t" for="ch" forName="ParentBackground4" refType="h" fact="0.1262"/>
              <dgm:constr type="w" for="ch" forName="ParentBackground4" refType="w" fact="0.2177"/>
              <dgm:constr type="h" for="ch" forName="ParentBackground4" refType="h" fact="0.5319"/>
              <dgm:constr type="r" for="ch" forName="Child4" refType="w" fact="0.2254"/>
              <dgm:constr type="t" for="ch" forName="Child4" refType="h" fact="0.6876"/>
              <dgm:constr type="w" for="ch" forName="Child4" refType="w" fact="0.2177"/>
              <dgm:constr type="h" for="ch" forName="Child4" refType="h" fact="0.3124"/>
              <dgm:constr type="r" for="ch" forName="Accent3" refType="w" fact="0.5235"/>
              <dgm:constr type="t" for="ch" forName="Accent3" refType="h" fact="-0.0109"/>
              <dgm:constr type="w" for="ch" forName="Accent3" refType="w" fact="0.3298"/>
              <dgm:constr type="h" for="ch" forName="Accent3" refType="h" fact="0.806"/>
              <dgm:constr type="r" for="ch" forName="ParentBackground3" refType="w" fact="0.4664"/>
              <dgm:constr type="t" for="ch" forName="ParentBackground3" refType="h" fact="0.1262"/>
              <dgm:constr type="w" for="ch" forName="ParentBackground3" refType="w" fact="0.2177"/>
              <dgm:constr type="h" for="ch" forName="ParentBackground3" refType="h" fact="0.5319"/>
              <dgm:constr type="r" for="ch" forName="Child3" refType="w" fact="0.4664"/>
              <dgm:constr type="t" for="ch" forName="Child3" refType="h" fact="0.6876"/>
              <dgm:constr type="w" for="ch" forName="Child3" refType="w" fact="0.2177"/>
              <dgm:constr type="h" for="ch" forName="Child3" refType="h" fact="0.3124"/>
              <dgm:constr type="r" for="ch" forName="Accent2" refType="w" fact="0.7635"/>
              <dgm:constr type="t" for="ch" forName="Accent2" refType="h" fact="-0.0109"/>
              <dgm:constr type="w" for="ch" forName="Accent2" refType="w" fact="0.3298"/>
              <dgm:constr type="h" for="ch" forName="Accent2" refType="h" fact="0.806"/>
              <dgm:constr type="r" for="ch" forName="ParentBackground2" refType="w" fact="0.7074"/>
              <dgm:constr type="t" for="ch" forName="ParentBackground2" refType="h" fact="0.1262"/>
              <dgm:constr type="w" for="ch" forName="ParentBackground2" refType="w" fact="0.2177"/>
              <dgm:constr type="h" for="ch" forName="ParentBackground2" refType="h" fact="0.5319"/>
              <dgm:constr type="r" for="ch" forName="Child2" refType="w" fact="0.7074"/>
              <dgm:constr type="t" for="ch" forName="Child2" refType="h" fact="0.6876"/>
              <dgm:constr type="w" for="ch" forName="Child2" refType="w" fact="0.2177"/>
              <dgm:constr type="h" for="ch" forName="Child2" refType="h" fact="0.3124"/>
              <dgm:constr type="r" for="ch" forName="Accent1" refType="w" fact="1.0045"/>
              <dgm:constr type="t" for="ch" forName="Accent1" refType="h" fact="-0.0109"/>
              <dgm:constr type="w" for="ch" forName="Accent1" refType="w" fact="0.3298"/>
              <dgm:constr type="h" for="ch" forName="Accent1" refType="h" fact="0.806"/>
              <dgm:constr type="r" for="ch" forName="ParentBackground1" refType="w" fact="0.9484"/>
              <dgm:constr type="t" for="ch" forName="ParentBackground1" refType="h" fact="0.1262"/>
              <dgm:constr type="w" for="ch" forName="ParentBackground1" refType="w" fact="0.2177"/>
              <dgm:constr type="h" for="ch" forName="ParentBackground1" refType="h" fact="0.5319"/>
              <dgm:constr type="r" for="ch" forName="Child1" refType="w" fact="0.9484"/>
              <dgm:constr type="t" for="ch" forName="Child1" refType="h" fact="0.6876"/>
              <dgm:constr type="w" for="ch" forName="Child1" refType="w" fact="0.2177"/>
              <dgm:constr type="h" for="ch" forName="Child1" refType="h" fact="0.3124"/>
            </dgm:constrLst>
          </dgm:if>
          <dgm:if name="Name21" axis="ch" ptType="node" func="cnt" op="equ" val="5">
            <dgm:alg type="composite">
              <dgm:param type="ar" val="3.0325"/>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r" for="ch" forName="Parent5" refType="w" fact="0.1566"/>
              <dgm:constr type="t" for="ch" forName="Parent5" refType="h" fact="0.2022"/>
              <dgm:constr type="w" for="ch" forName="Parent5" refType="w" fact="0.1253"/>
              <dgm:constr type="h" for="ch" forName="Parent5" refType="h" fact="0.3799"/>
              <dgm:constr type="r" for="ch" forName="Parent4" refType="w" fact="0.3508"/>
              <dgm:constr type="t" for="ch" forName="Parent4" refType="h" fact="0.2022"/>
              <dgm:constr type="w" for="ch" forName="Parent4" refType="w" fact="0.1253"/>
              <dgm:constr type="h" for="ch" forName="Parent4" refType="h" fact="0.3799"/>
              <dgm:constr type="r" for="ch" forName="Parent3" refType="w" fact="0.545"/>
              <dgm:constr type="t" for="ch" forName="Parent3" refType="h" fact="0.2022"/>
              <dgm:constr type="w" for="ch" forName="Parent3" refType="w" fact="0.1253"/>
              <dgm:constr type="h" for="ch" forName="Parent3" refType="h" fact="0.3799"/>
              <dgm:constr type="r" for="ch" forName="Parent2" refType="w" fact="0.7391"/>
              <dgm:constr type="t" for="ch" forName="Parent2" refType="h" fact="0.2022"/>
              <dgm:constr type="w" for="ch" forName="Parent2" refType="w" fact="0.1253"/>
              <dgm:constr type="h" for="ch" forName="Parent2" refType="h" fact="0.3799"/>
              <dgm:constr type="r" for="ch" forName="Parent1" refType="w" fact="0.9333"/>
              <dgm:constr type="t" for="ch" forName="Parent1" refType="h" fact="0.2022"/>
              <dgm:constr type="w" for="ch" forName="Parent1" refType="w" fact="0.1253"/>
              <dgm:constr type="h" for="ch" forName="Parent1" refType="h" fact="0.3799"/>
              <dgm:constr type="r" for="ch" forName="Accent5" refType="w" fact="0.1879"/>
              <dgm:constr type="t" for="ch" forName="Accent5" refType="h" fact="0.1072"/>
              <dgm:constr type="w" for="ch" forName="Accent5" refType="w" fact="0.1879"/>
              <dgm:constr type="h" for="ch" forName="Accent5" refType="h" fact="0.5699"/>
              <dgm:constr type="r" for="ch" forName="ParentBackground5" refType="w" fact="0.1817"/>
              <dgm:constr type="t" for="ch" forName="ParentBackground5" refType="h" fact="0.1262"/>
              <dgm:constr type="w" for="ch" forName="ParentBackground5" refType="w" fact="0.1754"/>
              <dgm:constr type="h" for="ch" forName="ParentBackground5" refType="h" fact="0.5319"/>
              <dgm:constr type="r" for="ch" forName="Child5" refType="w" fact="0.1817"/>
              <dgm:constr type="t" for="ch" forName="Child5" refType="h" fact="0.6876"/>
              <dgm:constr type="w" for="ch" forName="Child5" refType="w" fact="0.1754"/>
              <dgm:constr type="h" for="ch" forName="Child5" refType="h" fact="0.3124"/>
              <dgm:constr type="r" for="ch" forName="Accent4" refType="w" fact="0.4211"/>
              <dgm:constr type="t" for="ch" forName="Accent4" refType="h" fact="-0.0109"/>
              <dgm:constr type="w" for="ch" forName="Accent4" refType="w" fact="0.2657"/>
              <dgm:constr type="h" for="ch" forName="Accent4" refType="h" fact="0.806"/>
              <dgm:constr type="r" for="ch" forName="ParentBackground4" refType="w" fact="0.3758"/>
              <dgm:constr type="t" for="ch" forName="ParentBackground4" refType="h" fact="0.1262"/>
              <dgm:constr type="w" for="ch" forName="ParentBackground4" refType="w" fact="0.1754"/>
              <dgm:constr type="h" for="ch" forName="ParentBackground4" refType="h" fact="0.5319"/>
              <dgm:constr type="r" for="ch" forName="Child4" refType="w" fact="0.3758"/>
              <dgm:constr type="t" for="ch" forName="Child4" refType="h" fact="0.6876"/>
              <dgm:constr type="w" for="ch" forName="Child4" refType="w" fact="0.1754"/>
              <dgm:constr type="h" for="ch" forName="Child4" refType="h" fact="0.3124"/>
              <dgm:constr type="r" for="ch" forName="Accent3" refType="w" fact="0.6152"/>
              <dgm:constr type="t" for="ch" forName="Accent3" refType="h" fact="-0.0109"/>
              <dgm:constr type="w" for="ch" forName="Accent3" refType="w" fact="0.2657"/>
              <dgm:constr type="h" for="ch" forName="Accent3" refType="h" fact="0.806"/>
              <dgm:constr type="r" for="ch" forName="ParentBackground3" refType="w" fact="0.57"/>
              <dgm:constr type="t" for="ch" forName="ParentBackground3" refType="h" fact="0.1262"/>
              <dgm:constr type="w" for="ch" forName="ParentBackground3" refType="w" fact="0.1754"/>
              <dgm:constr type="h" for="ch" forName="ParentBackground3" refType="h" fact="0.5319"/>
              <dgm:constr type="r" for="ch" forName="Child3" refType="w" fact="0.57"/>
              <dgm:constr type="t" for="ch" forName="Child3" refType="h" fact="0.6876"/>
              <dgm:constr type="w" for="ch" forName="Child3" refType="w" fact="0.1754"/>
              <dgm:constr type="h" for="ch" forName="Child3" refType="h" fact="0.3124"/>
              <dgm:constr type="r" for="ch" forName="Accent2" refType="w" fact="0.8094"/>
              <dgm:constr type="t" for="ch" forName="Accent2" refType="h" fact="-0.0109"/>
              <dgm:constr type="w" for="ch" forName="Accent2" refType="w" fact="0.2657"/>
              <dgm:constr type="h" for="ch" forName="Accent2" refType="h" fact="0.806"/>
              <dgm:constr type="r" for="ch" forName="ParentBackground2" refType="w" fact="0.7642"/>
              <dgm:constr type="t" for="ch" forName="ParentBackground2" refType="h" fact="0.1262"/>
              <dgm:constr type="w" for="ch" forName="ParentBackground2" refType="w" fact="0.1754"/>
              <dgm:constr type="h" for="ch" forName="ParentBackground2" refType="h" fact="0.5319"/>
              <dgm:constr type="r" for="ch" forName="Child2" refType="w" fact="0.7642"/>
              <dgm:constr type="t" for="ch" forName="Child2" refType="h" fact="0.6876"/>
              <dgm:constr type="w" for="ch" forName="Child2" refType="w" fact="0.1754"/>
              <dgm:constr type="h" for="ch" forName="Child2" refType="h" fact="0.3124"/>
              <dgm:constr type="r" for="ch" forName="Accent1" refType="w" fact="1.0036"/>
              <dgm:constr type="t" for="ch" forName="Accent1" refType="h" fact="-0.0109"/>
              <dgm:constr type="w" for="ch" forName="Accent1" refType="w" fact="0.2657"/>
              <dgm:constr type="h" for="ch" forName="Accent1" refType="h" fact="0.806"/>
              <dgm:constr type="r" for="ch" forName="ParentBackground1" refType="w" fact="0.9584"/>
              <dgm:constr type="t" for="ch" forName="ParentBackground1" refType="h" fact="0.1262"/>
              <dgm:constr type="w" for="ch" forName="ParentBackground1" refType="w" fact="0.1754"/>
              <dgm:constr type="h" for="ch" forName="ParentBackground1" refType="h" fact="0.5319"/>
              <dgm:constr type="r" for="ch" forName="Child1" refType="w" fact="0.9584"/>
              <dgm:constr type="t" for="ch" forName="Child1" refType="h" fact="0.6876"/>
              <dgm:constr type="w" for="ch" forName="Child1" refType="w" fact="0.1754"/>
              <dgm:constr type="h" for="ch" forName="Child1" refType="h" fact="0.3124"/>
            </dgm:constrLst>
          </dgm:if>
          <dgm:if name="Name22" axis="ch" ptType="node" func="cnt" op="equ" val="6">
            <dgm:alg type="composite">
              <dgm:param type="ar" val="3.621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r" for="ch" forName="Parent6" refType="w" fact="0.1311"/>
              <dgm:constr type="t" for="ch" forName="Parent6" refType="h" fact="0.2022"/>
              <dgm:constr type="w" for="ch" forName="Parent6" refType="w" fact="0.1049"/>
              <dgm:constr type="h" for="ch" forName="Parent6" refType="h" fact="0.3799"/>
              <dgm:constr type="r" for="ch" forName="Parent5" refType="w" fact="0.2937"/>
              <dgm:constr type="t" for="ch" forName="Parent5" refType="h" fact="0.2022"/>
              <dgm:constr type="w" for="ch" forName="Parent5" refType="w" fact="0.1049"/>
              <dgm:constr type="h" for="ch" forName="Parent5" refType="h" fact="0.3799"/>
              <dgm:constr type="r" for="ch" forName="Parent4" refType="w" fact="0.4563"/>
              <dgm:constr type="t" for="ch" forName="Parent4" refType="h" fact="0.2022"/>
              <dgm:constr type="w" for="ch" forName="Parent4" refType="w" fact="0.1049"/>
              <dgm:constr type="h" for="ch" forName="Parent4" refType="h" fact="0.3799"/>
              <dgm:constr type="r" for="ch" forName="Parent3" refType="w" fact="0.619"/>
              <dgm:constr type="t" for="ch" forName="Parent3" refType="h" fact="0.2022"/>
              <dgm:constr type="w" for="ch" forName="Parent3" refType="w" fact="0.1049"/>
              <dgm:constr type="h" for="ch" forName="Parent3" refType="h" fact="0.3799"/>
              <dgm:constr type="r" for="ch" forName="Parent2" refType="w" fact="0.7816"/>
              <dgm:constr type="t" for="ch" forName="Parent2" refType="h" fact="0.2022"/>
              <dgm:constr type="w" for="ch" forName="Parent2" refType="w" fact="0.1049"/>
              <dgm:constr type="h" for="ch" forName="Parent2" refType="h" fact="0.3799"/>
              <dgm:constr type="r" for="ch" forName="Parent1" refType="w" fact="0.9442"/>
              <dgm:constr type="t" for="ch" forName="Parent1" refType="h" fact="0.2022"/>
              <dgm:constr type="w" for="ch" forName="Parent1" refType="w" fact="0.1049"/>
              <dgm:constr type="h" for="ch" forName="Parent1" refType="h" fact="0.3799"/>
              <dgm:constr type="r" for="ch" forName="Accent6" refType="w" fact="0.1574"/>
              <dgm:constr type="t" for="ch" forName="Accent6" refType="h" fact="0.1072"/>
              <dgm:constr type="w" for="ch" forName="Accent6" refType="w" fact="0.1574"/>
              <dgm:constr type="h" for="ch" forName="Accent6" refType="h" fact="0.5699"/>
              <dgm:constr type="r" for="ch" forName="ParentBackground6" refType="w" fact="0.1521"/>
              <dgm:constr type="t" for="ch" forName="ParentBackground6" refType="h" fact="0.1262"/>
              <dgm:constr type="w" for="ch" forName="ParentBackground6" refType="w" fact="0.1469"/>
              <dgm:constr type="h" for="ch" forName="ParentBackground6" refType="h" fact="0.5319"/>
              <dgm:constr type="r" for="ch" forName="Child6" refType="w" fact="0.1521"/>
              <dgm:constr type="t" for="ch" forName="Child6" refType="h" fact="0.6876"/>
              <dgm:constr type="w" for="ch" forName="Child6" refType="w" fact="0.1469"/>
              <dgm:constr type="h" for="ch" forName="Child6" refType="h" fact="0.3124"/>
              <dgm:constr type="r" for="ch" forName="Accent5" refType="w" fact="0.3526"/>
              <dgm:constr type="t" for="ch" forName="Accent5" refType="h" fact="-0.0109"/>
              <dgm:constr type="w" for="ch" forName="Accent5" refType="w" fact="0.2226"/>
              <dgm:constr type="h" for="ch" forName="Accent5" refType="h" fact="0.806"/>
              <dgm:constr type="r" for="ch" forName="ParentBackground5" refType="w" fact="0.3147"/>
              <dgm:constr type="t" for="ch" forName="ParentBackground5" refType="h" fact="0.1262"/>
              <dgm:constr type="w" for="ch" forName="ParentBackground5" refType="w" fact="0.1469"/>
              <dgm:constr type="h" for="ch" forName="ParentBackground5" refType="h" fact="0.5319"/>
              <dgm:constr type="r" for="ch" forName="Child5" refType="w" fact="0.3147"/>
              <dgm:constr type="t" for="ch" forName="Child5" refType="h" fact="0.6876"/>
              <dgm:constr type="w" for="ch" forName="Child5" refType="w" fact="0.1469"/>
              <dgm:constr type="h" for="ch" forName="Child5" refType="h" fact="0.3124"/>
              <dgm:constr type="r" for="ch" forName="Accent4" refType="w" fact="0.5152"/>
              <dgm:constr type="t" for="ch" forName="Accent4" refType="h" fact="-0.0109"/>
              <dgm:constr type="w" for="ch" forName="Accent4" refType="w" fact="0.2226"/>
              <dgm:constr type="h" for="ch" forName="Accent4" refType="h" fact="0.806"/>
              <dgm:constr type="r" for="ch" forName="ParentBackground4" refType="w" fact="0.4773"/>
              <dgm:constr type="t" for="ch" forName="ParentBackground4" refType="h" fact="0.1262"/>
              <dgm:constr type="w" for="ch" forName="ParentBackground4" refType="w" fact="0.1469"/>
              <dgm:constr type="h" for="ch" forName="ParentBackground4" refType="h" fact="0.5319"/>
              <dgm:constr type="r" for="ch" forName="Child4" refType="w" fact="0.4773"/>
              <dgm:constr type="t" for="ch" forName="Child4" refType="h" fact="0.6876"/>
              <dgm:constr type="w" for="ch" forName="Child4" refType="w" fact="0.1469"/>
              <dgm:constr type="h" for="ch" forName="Child4" refType="h" fact="0.3124"/>
              <dgm:constr type="r" for="ch" forName="Accent3" refType="w" fact="0.6778"/>
              <dgm:constr type="t" for="ch" forName="Accent3" refType="h" fact="-0.0109"/>
              <dgm:constr type="w" for="ch" forName="Accent3" refType="w" fact="0.2226"/>
              <dgm:constr type="h" for="ch" forName="Accent3" refType="h" fact="0.806"/>
              <dgm:constr type="r" for="ch" forName="ParentBackground3" refType="w" fact="0.6399"/>
              <dgm:constr type="t" for="ch" forName="ParentBackground3" refType="h" fact="0.1262"/>
              <dgm:constr type="w" for="ch" forName="ParentBackground3" refType="w" fact="0.1469"/>
              <dgm:constr type="h" for="ch" forName="ParentBackground3" refType="h" fact="0.5319"/>
              <dgm:constr type="r" for="ch" forName="Child3" refType="w" fact="0.6399"/>
              <dgm:constr type="t" for="ch" forName="Child3" refType="h" fact="0.6876"/>
              <dgm:constr type="w" for="ch" forName="Child3" refType="w" fact="0.1469"/>
              <dgm:constr type="h" for="ch" forName="Child3" refType="h" fact="0.3124"/>
              <dgm:constr type="r" for="ch" forName="Accent2" refType="w" fact="0.8404"/>
              <dgm:constr type="t" for="ch" forName="Accent2" refType="h" fact="-0.0109"/>
              <dgm:constr type="w" for="ch" forName="Accent2" refType="w" fact="0.2226"/>
              <dgm:constr type="h" for="ch" forName="Accent2" refType="h" fact="0.806"/>
              <dgm:constr type="r" for="ch" forName="ParentBackground2" refType="w" fact="0.8025"/>
              <dgm:constr type="t" for="ch" forName="ParentBackground2" refType="h" fact="0.1262"/>
              <dgm:constr type="w" for="ch" forName="ParentBackground2" refType="w" fact="0.1469"/>
              <dgm:constr type="h" for="ch" forName="ParentBackground2" refType="h" fact="0.5319"/>
              <dgm:constr type="r" for="ch" forName="Child2" refType="w" fact="0.8025"/>
              <dgm:constr type="t" for="ch" forName="Child2" refType="h" fact="0.6876"/>
              <dgm:constr type="w" for="ch" forName="Child2" refType="w" fact="0.1469"/>
              <dgm:constr type="h" for="ch" forName="Child2" refType="h" fact="0.3124"/>
              <dgm:constr type="r" for="ch" forName="Accent1" refType="w" fact="1.003"/>
              <dgm:constr type="t" for="ch" forName="Accent1" refType="h" fact="-0.0109"/>
              <dgm:constr type="w" for="ch" forName="Accent1" refType="w" fact="0.2226"/>
              <dgm:constr type="h" for="ch" forName="Accent1" refType="h" fact="0.806"/>
              <dgm:constr type="r" for="ch" forName="ParentBackground1" refType="w" fact="0.9652"/>
              <dgm:constr type="t" for="ch" forName="ParentBackground1" refType="h" fact="0.1262"/>
              <dgm:constr type="w" for="ch" forName="ParentBackground1" refType="w" fact="0.1469"/>
              <dgm:constr type="h" for="ch" forName="ParentBackground1" refType="h" fact="0.5319"/>
              <dgm:constr type="r" for="ch" forName="Child1" refType="w" fact="0.9652"/>
              <dgm:constr type="t" for="ch" forName="Child1" refType="h" fact="0.6876"/>
              <dgm:constr type="w" for="ch" forName="Child1" refType="w" fact="0.1469"/>
              <dgm:constr type="h" for="ch" forName="Child1" refType="h" fact="0.3124"/>
            </dgm:constrLst>
          </dgm:if>
          <dgm:if name="Name23" axis="ch" ptType="node" func="cnt" op="equ" val="7">
            <dgm:alg type="composite">
              <dgm:param type="ar" val="4.210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r" for="ch" forName="Parent7" refType="w" fact="0.1128"/>
              <dgm:constr type="t" for="ch" forName="Parent7" refType="h" fact="0.2022"/>
              <dgm:constr type="w" for="ch" forName="Parent7" refType="w" fact="0.0902"/>
              <dgm:constr type="h" for="ch" forName="Parent7" refType="h" fact="0.3799"/>
              <dgm:constr type="r" for="ch" forName="Parent6" refType="w" fact="0.2527"/>
              <dgm:constr type="t" for="ch" forName="Parent6" refType="h" fact="0.2022"/>
              <dgm:constr type="w" for="ch" forName="Parent6" refType="w" fact="0.0902"/>
              <dgm:constr type="h" for="ch" forName="Parent6" refType="h" fact="0.3799"/>
              <dgm:constr type="r" for="ch" forName="Parent5" refType="w" fact="0.3925"/>
              <dgm:constr type="t" for="ch" forName="Parent5" refType="h" fact="0.2022"/>
              <dgm:constr type="w" for="ch" forName="Parent5" refType="w" fact="0.0902"/>
              <dgm:constr type="h" for="ch" forName="Parent5" refType="h" fact="0.3799"/>
              <dgm:constr type="r" for="ch" forName="Parent4" refType="w" fact="0.5324"/>
              <dgm:constr type="t" for="ch" forName="Parent4" refType="h" fact="0.2022"/>
              <dgm:constr type="w" for="ch" forName="Parent4" refType="w" fact="0.0902"/>
              <dgm:constr type="h" for="ch" forName="Parent4" refType="h" fact="0.3799"/>
              <dgm:constr type="r" for="ch" forName="Parent3" refType="w" fact="0.6723"/>
              <dgm:constr type="t" for="ch" forName="Parent3" refType="h" fact="0.2022"/>
              <dgm:constr type="w" for="ch" forName="Parent3" refType="w" fact="0.0902"/>
              <dgm:constr type="h" for="ch" forName="Parent3" refType="h" fact="0.3799"/>
              <dgm:constr type="r" for="ch" forName="Parent2" refType="w" fact="0.8121"/>
              <dgm:constr type="t" for="ch" forName="Parent2" refType="h" fact="0.2022"/>
              <dgm:constr type="w" for="ch" forName="Parent2" refType="w" fact="0.0902"/>
              <dgm:constr type="h" for="ch" forName="Parent2" refType="h" fact="0.3799"/>
              <dgm:constr type="r" for="ch" forName="Parent1" refType="w" fact="0.952"/>
              <dgm:constr type="t" for="ch" forName="Parent1" refType="h" fact="0.2022"/>
              <dgm:constr type="w" for="ch" forName="Parent1" refType="w" fact="0.0902"/>
              <dgm:constr type="h" for="ch" forName="Parent1" refType="h" fact="0.3799"/>
              <dgm:constr type="r" for="ch" forName="Accent7" refType="w" fact="0.1354"/>
              <dgm:constr type="t" for="ch" forName="Accent7" refType="h" fact="0.1072"/>
              <dgm:constr type="w" for="ch" forName="Accent7" refType="w" fact="0.1354"/>
              <dgm:constr type="h" for="ch" forName="Accent7" refType="h" fact="0.5699"/>
              <dgm:constr type="r" for="ch" forName="ParentBackground7" refType="w" fact="0.1308"/>
              <dgm:constr type="t" for="ch" forName="ParentBackground7" refType="h" fact="0.1262"/>
              <dgm:constr type="w" for="ch" forName="ParentBackground7" refType="w" fact="0.1263"/>
              <dgm:constr type="h" for="ch" forName="ParentBackground7" refType="h" fact="0.5319"/>
              <dgm:constr type="r" for="ch" forName="Child7" refType="w" fact="0.1308"/>
              <dgm:constr type="t" for="ch" forName="Child7" refType="h" fact="0.6876"/>
              <dgm:constr type="w" for="ch" forName="Child7" refType="w" fact="0.1263"/>
              <dgm:constr type="h" for="ch" forName="Child7" refType="h" fact="0.3124"/>
              <dgm:constr type="r" for="ch" forName="Accent6" refType="w" fact="0.3033"/>
              <dgm:constr type="t" for="ch" forName="Accent6" refType="h" fact="-0.0109"/>
              <dgm:constr type="w" for="ch" forName="Accent6" refType="w" fact="0.1915"/>
              <dgm:constr type="h" for="ch" forName="Accent6" refType="h" fact="0.806"/>
              <dgm:constr type="r" for="ch" forName="ParentBackground6" refType="w" fact="0.2707"/>
              <dgm:constr type="t" for="ch" forName="ParentBackground6" refType="h" fact="0.1262"/>
              <dgm:constr type="w" for="ch" forName="ParentBackground6" refType="w" fact="0.1263"/>
              <dgm:constr type="h" for="ch" forName="ParentBackground6" refType="h" fact="0.5319"/>
              <dgm:constr type="r" for="ch" forName="Child6" refType="w" fact="0.2707"/>
              <dgm:constr type="t" for="ch" forName="Child6" refType="h" fact="0.6876"/>
              <dgm:constr type="w" for="ch" forName="Child6" refType="w" fact="0.1263"/>
              <dgm:constr type="h" for="ch" forName="Child6" refType="h" fact="0.3124"/>
              <dgm:constr type="r" for="ch" forName="Accent5" refType="w" fact="0.4431"/>
              <dgm:constr type="t" for="ch" forName="Accent5" refType="h" fact="-0.0109"/>
              <dgm:constr type="w" for="ch" forName="Accent5" refType="w" fact="0.1915"/>
              <dgm:constr type="h" for="ch" forName="Accent5" refType="h" fact="0.806"/>
              <dgm:constr type="r" for="ch" forName="ParentBackground5" refType="w" fact="0.4106"/>
              <dgm:constr type="t" for="ch" forName="ParentBackground5" refType="h" fact="0.1262"/>
              <dgm:constr type="w" for="ch" forName="ParentBackground5" refType="w" fact="0.1263"/>
              <dgm:constr type="h" for="ch" forName="ParentBackground5" refType="h" fact="0.5319"/>
              <dgm:constr type="r" for="ch" forName="Child5" refType="w" fact="0.4106"/>
              <dgm:constr type="t" for="ch" forName="Child5" refType="h" fact="0.6876"/>
              <dgm:constr type="w" for="ch" forName="Child5" refType="w" fact="0.1263"/>
              <dgm:constr type="h" for="ch" forName="Child5" refType="h" fact="0.3124"/>
              <dgm:constr type="r" for="ch" forName="Accent4" refType="w" fact="0.583"/>
              <dgm:constr type="t" for="ch" forName="Accent4" refType="h" fact="-0.0109"/>
              <dgm:constr type="w" for="ch" forName="Accent4" refType="w" fact="0.1915"/>
              <dgm:constr type="h" for="ch" forName="Accent4" refType="h" fact="0.806"/>
              <dgm:constr type="r" for="ch" forName="ParentBackground4" refType="w" fact="0.5504"/>
              <dgm:constr type="t" for="ch" forName="ParentBackground4" refType="h" fact="0.1262"/>
              <dgm:constr type="w" for="ch" forName="ParentBackground4" refType="w" fact="0.1263"/>
              <dgm:constr type="h" for="ch" forName="ParentBackground4" refType="h" fact="0.5319"/>
              <dgm:constr type="r" for="ch" forName="Child4" refType="w" fact="0.5504"/>
              <dgm:constr type="t" for="ch" forName="Child4" refType="h" fact="0.6876"/>
              <dgm:constr type="w" for="ch" forName="Child4" refType="w" fact="0.1263"/>
              <dgm:constr type="h" for="ch" forName="Child4" refType="h" fact="0.3124"/>
              <dgm:constr type="r" for="ch" forName="Accent3" refType="w" fact="0.7229"/>
              <dgm:constr type="t" for="ch" forName="Accent3" refType="h" fact="-0.0109"/>
              <dgm:constr type="w" for="ch" forName="Accent3" refType="w" fact="0.1915"/>
              <dgm:constr type="h" for="ch" forName="Accent3" refType="h" fact="0.806"/>
              <dgm:constr type="r" for="ch" forName="ParentBackground3" refType="w" fact="0.6903"/>
              <dgm:constr type="t" for="ch" forName="ParentBackground3" refType="h" fact="0.1262"/>
              <dgm:constr type="w" for="ch" forName="ParentBackground3" refType="w" fact="0.1263"/>
              <dgm:constr type="h" for="ch" forName="ParentBackground3" refType="h" fact="0.5319"/>
              <dgm:constr type="r" for="ch" forName="Child3" refType="w" fact="0.6903"/>
              <dgm:constr type="t" for="ch" forName="Child3" refType="h" fact="0.6876"/>
              <dgm:constr type="w" for="ch" forName="Child3" refType="w" fact="0.1263"/>
              <dgm:constr type="h" for="ch" forName="Child3" refType="h" fact="0.3124"/>
              <dgm:constr type="r" for="ch" forName="Accent2" refType="w" fact="0.8627"/>
              <dgm:constr type="t" for="ch" forName="Accent2" refType="h" fact="-0.0109"/>
              <dgm:constr type="w" for="ch" forName="Accent2" refType="w" fact="0.1915"/>
              <dgm:constr type="h" for="ch" forName="Accent2" refType="h" fact="0.806"/>
              <dgm:constr type="r" for="ch" forName="ParentBackground2" refType="w" fact="0.8302"/>
              <dgm:constr type="t" for="ch" forName="ParentBackground2" refType="h" fact="0.1262"/>
              <dgm:constr type="w" for="ch" forName="ParentBackground2" refType="w" fact="0.1263"/>
              <dgm:constr type="h" for="ch" forName="ParentBackground2" refType="h" fact="0.5319"/>
              <dgm:constr type="r" for="ch" forName="Child2" refType="w" fact="0.8302"/>
              <dgm:constr type="t" for="ch" forName="Child2" refType="h" fact="0.6876"/>
              <dgm:constr type="w" for="ch" forName="Child2" refType="w" fact="0.1263"/>
              <dgm:constr type="h" for="ch" forName="Child2" refType="h" fact="0.3124"/>
              <dgm:constr type="r" for="ch" forName="Accent1" refType="w" fact="1.0026"/>
              <dgm:constr type="t" for="ch" forName="Accent1" refType="h" fact="-0.0109"/>
              <dgm:constr type="w" for="ch" forName="Accent1" refType="w" fact="0.1915"/>
              <dgm:constr type="h" for="ch" forName="Accent1" refType="h" fact="0.806"/>
              <dgm:constr type="r" for="ch" forName="ParentBackground1" refType="w" fact="0.97"/>
              <dgm:constr type="t" for="ch" forName="ParentBackground1" refType="h" fact="0.1262"/>
              <dgm:constr type="w" for="ch" forName="ParentBackground1" refType="w" fact="0.1263"/>
              <dgm:constr type="h" for="ch" forName="ParentBackground1" refType="h" fact="0.5319"/>
              <dgm:constr type="r" for="ch" forName="Child1" refType="w" fact="0.97"/>
              <dgm:constr type="t" for="ch" forName="Child1" refType="h" fact="0.6876"/>
              <dgm:constr type="w" for="ch" forName="Child1" refType="w" fact="0.1263"/>
              <dgm:constr type="h" for="ch" forName="Child1" refType="h" fact="0.3124"/>
            </dgm:constrLst>
          </dgm:if>
          <dgm:if name="Name24" axis="ch" ptType="node" func="cnt" op="equ" val="8">
            <dgm:alg type="composite">
              <dgm:param type="ar" val="4.799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r" for="ch" forName="Parent8" refType="w" fact="0.099"/>
              <dgm:constr type="t" for="ch" forName="Parent8" refType="h" fact="0.2022"/>
              <dgm:constr type="w" for="ch" forName="Parent8" refType="w" fact="0.0792"/>
              <dgm:constr type="h" for="ch" forName="Parent8" refType="h" fact="0.3799"/>
              <dgm:constr type="r" for="ch" forName="Parent7" refType="w" fact="0.2217"/>
              <dgm:constr type="t" for="ch" forName="Parent7" refType="h" fact="0.2022"/>
              <dgm:constr type="w" for="ch" forName="Parent7" refType="w" fact="0.0792"/>
              <dgm:constr type="h" for="ch" forName="Parent7" refType="h" fact="0.3799"/>
              <dgm:constr type="r" for="ch" forName="Parent6" refType="w" fact="0.3444"/>
              <dgm:constr type="t" for="ch" forName="Parent6" refType="h" fact="0.2022"/>
              <dgm:constr type="w" for="ch" forName="Parent6" refType="w" fact="0.0792"/>
              <dgm:constr type="h" for="ch" forName="Parent6" refType="h" fact="0.3799"/>
              <dgm:constr type="r" for="ch" forName="Parent5" refType="w" fact="0.4671"/>
              <dgm:constr type="t" for="ch" forName="Parent5" refType="h" fact="0.2022"/>
              <dgm:constr type="w" for="ch" forName="Parent5" refType="w" fact="0.0792"/>
              <dgm:constr type="h" for="ch" forName="Parent5" refType="h" fact="0.3799"/>
              <dgm:constr type="r" for="ch" forName="Parent4" refType="w" fact="0.5898"/>
              <dgm:constr type="t" for="ch" forName="Parent4" refType="h" fact="0.2022"/>
              <dgm:constr type="w" for="ch" forName="Parent4" refType="w" fact="0.0792"/>
              <dgm:constr type="h" for="ch" forName="Parent4" refType="h" fact="0.3799"/>
              <dgm:constr type="r" for="ch" forName="Parent3" refType="w" fact="0.7125"/>
              <dgm:constr type="t" for="ch" forName="Parent3" refType="h" fact="0.2022"/>
              <dgm:constr type="w" for="ch" forName="Parent3" refType="w" fact="0.0792"/>
              <dgm:constr type="h" for="ch" forName="Parent3" refType="h" fact="0.3799"/>
              <dgm:constr type="r" for="ch" forName="Parent2" refType="w" fact="0.8352"/>
              <dgm:constr type="t" for="ch" forName="Parent2" refType="h" fact="0.2022"/>
              <dgm:constr type="w" for="ch" forName="Parent2" refType="w" fact="0.0792"/>
              <dgm:constr type="h" for="ch" forName="Parent2" refType="h" fact="0.3799"/>
              <dgm:constr type="r" for="ch" forName="Parent1" refType="w" fact="0.9579"/>
              <dgm:constr type="t" for="ch" forName="Parent1" refType="h" fact="0.2022"/>
              <dgm:constr type="w" for="ch" forName="Parent1" refType="w" fact="0.0792"/>
              <dgm:constr type="h" for="ch" forName="Parent1" refType="h" fact="0.3799"/>
              <dgm:constr type="r" for="ch" forName="Accent8" refType="w" fact="0.1187"/>
              <dgm:constr type="t" for="ch" forName="Accent8" refType="h" fact="0.1072"/>
              <dgm:constr type="w" for="ch" forName="Accent8" refType="w" fact="0.1187"/>
              <dgm:constr type="h" for="ch" forName="Accent8" refType="h" fact="0.5699"/>
              <dgm:constr type="r" for="ch" forName="ParentBackground8" refType="w" fact="0.1148"/>
              <dgm:constr type="t" for="ch" forName="ParentBackground8" refType="h" fact="0.1262"/>
              <dgm:constr type="w" for="ch" forName="ParentBackground8" refType="w" fact="0.1108"/>
              <dgm:constr type="h" for="ch" forName="ParentBackground8" refType="h" fact="0.5319"/>
              <dgm:constr type="r" for="ch" forName="Child8" refType="w" fact="0.1148"/>
              <dgm:constr type="t" for="ch" forName="Child8" refType="h" fact="0.6876"/>
              <dgm:constr type="w" for="ch" forName="Child8" refType="w" fact="0.1108"/>
              <dgm:constr type="h" for="ch" forName="Child8" refType="h" fact="0.3124"/>
              <dgm:constr type="r" for="ch" forName="Accent7" refType="w" fact="0.2661"/>
              <dgm:constr type="t" for="ch" forName="Accent7" refType="h" fact="-0.0109"/>
              <dgm:constr type="w" for="ch" forName="Accent7" refType="w" fact="0.1679"/>
              <dgm:constr type="h" for="ch" forName="Accent7" refType="h" fact="0.806"/>
              <dgm:constr type="r" for="ch" forName="ParentBackground7" refType="w" fact="0.2375"/>
              <dgm:constr type="t" for="ch" forName="ParentBackground7" refType="h" fact="0.1262"/>
              <dgm:constr type="w" for="ch" forName="ParentBackground7" refType="w" fact="0.1108"/>
              <dgm:constr type="h" for="ch" forName="ParentBackground7" refType="h" fact="0.5319"/>
              <dgm:constr type="r" for="ch" forName="Child7" refType="w" fact="0.2375"/>
              <dgm:constr type="t" for="ch" forName="Child7" refType="h" fact="0.6876"/>
              <dgm:constr type="w" for="ch" forName="Child7" refType="w" fact="0.1108"/>
              <dgm:constr type="h" for="ch" forName="Child7" refType="h" fact="0.3124"/>
              <dgm:constr type="r" for="ch" forName="Accent6" refType="w" fact="0.3888"/>
              <dgm:constr type="t" for="ch" forName="Accent6" refType="h" fact="-0.0109"/>
              <dgm:constr type="w" for="ch" forName="Accent6" refType="w" fact="0.1679"/>
              <dgm:constr type="h" for="ch" forName="Accent6" refType="h" fact="0.806"/>
              <dgm:constr type="r" for="ch" forName="ParentBackground6" refType="w" fact="0.3602"/>
              <dgm:constr type="t" for="ch" forName="ParentBackground6" refType="h" fact="0.1262"/>
              <dgm:constr type="w" for="ch" forName="ParentBackground6" refType="w" fact="0.1108"/>
              <dgm:constr type="h" for="ch" forName="ParentBackground6" refType="h" fact="0.5319"/>
              <dgm:constr type="r" for="ch" forName="Child6" refType="w" fact="0.3602"/>
              <dgm:constr type="t" for="ch" forName="Child6" refType="h" fact="0.6876"/>
              <dgm:constr type="w" for="ch" forName="Child6" refType="w" fact="0.1108"/>
              <dgm:constr type="h" for="ch" forName="Child6" refType="h" fact="0.3124"/>
              <dgm:constr type="r" for="ch" forName="Accent5" refType="w" fact="0.5115"/>
              <dgm:constr type="t" for="ch" forName="Accent5" refType="h" fact="-0.0109"/>
              <dgm:constr type="w" for="ch" forName="Accent5" refType="w" fact="0.1679"/>
              <dgm:constr type="h" for="ch" forName="Accent5" refType="h" fact="0.806"/>
              <dgm:constr type="r" for="ch" forName="ParentBackground5" refType="w" fact="0.4829"/>
              <dgm:constr type="t" for="ch" forName="ParentBackground5" refType="h" fact="0.1262"/>
              <dgm:constr type="w" for="ch" forName="ParentBackground5" refType="w" fact="0.1108"/>
              <dgm:constr type="h" for="ch" forName="ParentBackground5" refType="h" fact="0.5319"/>
              <dgm:constr type="r" for="ch" forName="Child5" refType="w" fact="0.4829"/>
              <dgm:constr type="t" for="ch" forName="Child5" refType="h" fact="0.6876"/>
              <dgm:constr type="w" for="ch" forName="Child5" refType="w" fact="0.1108"/>
              <dgm:constr type="h" for="ch" forName="Child5" refType="h" fact="0.3124"/>
              <dgm:constr type="r" for="ch" forName="Accent4" refType="w" fact="0.6342"/>
              <dgm:constr type="t" for="ch" forName="Accent4" refType="h" fact="-0.0109"/>
              <dgm:constr type="w" for="ch" forName="Accent4" refType="w" fact="0.1679"/>
              <dgm:constr type="h" for="ch" forName="Accent4" refType="h" fact="0.806"/>
              <dgm:constr type="r" for="ch" forName="ParentBackground4" refType="w" fact="0.6056"/>
              <dgm:constr type="t" for="ch" forName="ParentBackground4" refType="h" fact="0.1262"/>
              <dgm:constr type="w" for="ch" forName="ParentBackground4" refType="w" fact="0.1108"/>
              <dgm:constr type="h" for="ch" forName="ParentBackground4" refType="h" fact="0.5319"/>
              <dgm:constr type="r" for="ch" forName="Child4" refType="w" fact="0.6056"/>
              <dgm:constr type="t" for="ch" forName="Child4" refType="h" fact="0.6876"/>
              <dgm:constr type="w" for="ch" forName="Child4" refType="w" fact="0.1108"/>
              <dgm:constr type="h" for="ch" forName="Child4" refType="h" fact="0.3124"/>
              <dgm:constr type="r" for="ch" forName="Accent3" refType="w" fact="0.7569"/>
              <dgm:constr type="t" for="ch" forName="Accent3" refType="h" fact="-0.0109"/>
              <dgm:constr type="w" for="ch" forName="Accent3" refType="w" fact="0.1679"/>
              <dgm:constr type="h" for="ch" forName="Accent3" refType="h" fact="0.806"/>
              <dgm:constr type="r" for="ch" forName="ParentBackground3" refType="w" fact="0.7283"/>
              <dgm:constr type="t" for="ch" forName="ParentBackground3" refType="h" fact="0.1262"/>
              <dgm:constr type="w" for="ch" forName="ParentBackground3" refType="w" fact="0.1108"/>
              <dgm:constr type="h" for="ch" forName="ParentBackground3" refType="h" fact="0.5319"/>
              <dgm:constr type="r" for="ch" forName="Child3" refType="w" fact="0.7283"/>
              <dgm:constr type="t" for="ch" forName="Child3" refType="h" fact="0.6876"/>
              <dgm:constr type="w" for="ch" forName="Child3" refType="w" fact="0.1108"/>
              <dgm:constr type="h" for="ch" forName="Child3" refType="h" fact="0.3124"/>
              <dgm:constr type="r" for="ch" forName="Accent2" refType="w" fact="0.8796"/>
              <dgm:constr type="t" for="ch" forName="Accent2" refType="h" fact="-0.0109"/>
              <dgm:constr type="w" for="ch" forName="Accent2" refType="w" fact="0.1679"/>
              <dgm:constr type="h" for="ch" forName="Accent2" refType="h" fact="0.806"/>
              <dgm:constr type="r" for="ch" forName="ParentBackground2" refType="w" fact="0.851"/>
              <dgm:constr type="t" for="ch" forName="ParentBackground2" refType="h" fact="0.1262"/>
              <dgm:constr type="w" for="ch" forName="ParentBackground2" refType="w" fact="0.1108"/>
              <dgm:constr type="h" for="ch" forName="ParentBackground2" refType="h" fact="0.5319"/>
              <dgm:constr type="r" for="ch" forName="Child2" refType="w" fact="0.851"/>
              <dgm:constr type="t" for="ch" forName="Child2" refType="h" fact="0.6876"/>
              <dgm:constr type="w" for="ch" forName="Child2" refType="w" fact="0.1108"/>
              <dgm:constr type="h" for="ch" forName="Child2" refType="h" fact="0.3124"/>
              <dgm:constr type="r" for="ch" forName="Accent1" refType="w" fact="1.0023"/>
              <dgm:constr type="t" for="ch" forName="Accent1" refType="h" fact="-0.0109"/>
              <dgm:constr type="w" for="ch" forName="Accent1" refType="w" fact="0.1679"/>
              <dgm:constr type="h" for="ch" forName="Accent1" refType="h" fact="0.806"/>
              <dgm:constr type="r" for="ch" forName="ParentBackground1" refType="w" fact="0.9737"/>
              <dgm:constr type="t" for="ch" forName="ParentBackground1" refType="h" fact="0.1262"/>
              <dgm:constr type="w" for="ch" forName="ParentBackground1" refType="w" fact="0.1108"/>
              <dgm:constr type="h" for="ch" forName="ParentBackground1" refType="h" fact="0.5319"/>
              <dgm:constr type="r" for="ch" forName="Child1" refType="w" fact="0.9737"/>
              <dgm:constr type="t" for="ch" forName="Child1" refType="h" fact="0.6876"/>
              <dgm:constr type="w" for="ch" forName="Child1" refType="w" fact="0.1108"/>
              <dgm:constr type="h" for="ch" forName="Child1" refType="h" fact="0.3124"/>
            </dgm:constrLst>
          </dgm:if>
          <dgm:if name="Name25" axis="ch" ptType="node" func="cnt" op="equ" val="9">
            <dgm:alg type="composite">
              <dgm:param type="ar" val="5.38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r" for="ch" forName="Parent9" refType="w" fact="0.0881"/>
              <dgm:constr type="t" for="ch" forName="Parent9" refType="h" fact="0.2022"/>
              <dgm:constr type="w" for="ch" forName="Parent9" refType="w" fact="0.0705"/>
              <dgm:constr type="h" for="ch" forName="Parent9" refType="h" fact="0.3799"/>
              <dgm:constr type="r" for="ch" forName="Parent8" refType="w" fact="0.1974"/>
              <dgm:constr type="t" for="ch" forName="Parent8" refType="h" fact="0.2022"/>
              <dgm:constr type="w" for="ch" forName="Parent8" refType="w" fact="0.0705"/>
              <dgm:constr type="h" for="ch" forName="Parent8" refType="h" fact="0.3799"/>
              <dgm:constr type="r" for="ch" forName="Parent7" refType="w" fact="0.3067"/>
              <dgm:constr type="t" for="ch" forName="Parent7" refType="h" fact="0.2022"/>
              <dgm:constr type="w" for="ch" forName="Parent7" refType="w" fact="0.0705"/>
              <dgm:constr type="h" for="ch" forName="Parent7" refType="h" fact="0.3799"/>
              <dgm:constr type="r" for="ch" forName="Parent6" refType="w" fact="0.416"/>
              <dgm:constr type="t" for="ch" forName="Parent6" refType="h" fact="0.2022"/>
              <dgm:constr type="w" for="ch" forName="Parent6" refType="w" fact="0.0705"/>
              <dgm:constr type="h" for="ch" forName="Parent6" refType="h" fact="0.3799"/>
              <dgm:constr type="r" for="ch" forName="Parent5" refType="w" fact="0.5253"/>
              <dgm:constr type="t" for="ch" forName="Parent5" refType="h" fact="0.2022"/>
              <dgm:constr type="w" for="ch" forName="Parent5" refType="w" fact="0.0705"/>
              <dgm:constr type="h" for="ch" forName="Parent5" refType="h" fact="0.3799"/>
              <dgm:constr type="r" for="ch" forName="Parent4" refType="w" fact="0.6346"/>
              <dgm:constr type="t" for="ch" forName="Parent4" refType="h" fact="0.2022"/>
              <dgm:constr type="w" for="ch" forName="Parent4" refType="w" fact="0.0705"/>
              <dgm:constr type="h" for="ch" forName="Parent4" refType="h" fact="0.3799"/>
              <dgm:constr type="r" for="ch" forName="Parent3" refType="w" fact="0.7439"/>
              <dgm:constr type="t" for="ch" forName="Parent3" refType="h" fact="0.2022"/>
              <dgm:constr type="w" for="ch" forName="Parent3" refType="w" fact="0.0705"/>
              <dgm:constr type="h" for="ch" forName="Parent3" refType="h" fact="0.3799"/>
              <dgm:constr type="r" for="ch" forName="Parent2" refType="w" fact="0.8532"/>
              <dgm:constr type="t" for="ch" forName="Parent2" refType="h" fact="0.2022"/>
              <dgm:constr type="w" for="ch" forName="Parent2" refType="w" fact="0.0705"/>
              <dgm:constr type="h" for="ch" forName="Parent2" refType="h" fact="0.3799"/>
              <dgm:constr type="r" for="ch" forName="Parent1" refType="w" fact="0.9625"/>
              <dgm:constr type="t" for="ch" forName="Parent1" refType="h" fact="0.2022"/>
              <dgm:constr type="w" for="ch" forName="Parent1" refType="w" fact="0.0705"/>
              <dgm:constr type="h" for="ch" forName="Parent1" refType="h" fact="0.3799"/>
              <dgm:constr type="r" for="ch" forName="Accent9" refType="w" fact="0.1058"/>
              <dgm:constr type="t" for="ch" forName="Accent9" refType="h" fact="0.1072"/>
              <dgm:constr type="w" for="ch" forName="Accent9" refType="w" fact="0.1058"/>
              <dgm:constr type="h" for="ch" forName="Accent9" refType="h" fact="0.5699"/>
              <dgm:constr type="r" for="ch" forName="ParentBackground9" refType="w" fact="0.1022"/>
              <dgm:constr type="t" for="ch" forName="ParentBackground9" refType="h" fact="0.1262"/>
              <dgm:constr type="w" for="ch" forName="ParentBackground9" refType="w" fact="0.0987"/>
              <dgm:constr type="h" for="ch" forName="ParentBackground9" refType="h" fact="0.5319"/>
              <dgm:constr type="r" for="ch" forName="Child9" refType="w" fact="0.1022"/>
              <dgm:constr type="t" for="ch" forName="Child9" refType="h" fact="0.6876"/>
              <dgm:constr type="w" for="ch" forName="Child9" refType="w" fact="0.0987"/>
              <dgm:constr type="h" for="ch" forName="Child9" refType="h" fact="0.3124"/>
              <dgm:constr type="r" for="ch" forName="Accent8" refType="w" fact="0.237"/>
              <dgm:constr type="t" for="ch" forName="Accent8" refType="h" fact="-0.0109"/>
              <dgm:constr type="w" for="ch" forName="Accent8" refType="w" fact="0.1496"/>
              <dgm:constr type="h" for="ch" forName="Accent8" refType="h" fact="0.806"/>
              <dgm:constr type="r" for="ch" forName="ParentBackground8" refType="w" fact="0.2115"/>
              <dgm:constr type="t" for="ch" forName="ParentBackground8" refType="h" fact="0.1262"/>
              <dgm:constr type="w" for="ch" forName="ParentBackground8" refType="w" fact="0.0987"/>
              <dgm:constr type="h" for="ch" forName="ParentBackground8" refType="h" fact="0.5319"/>
              <dgm:constr type="r" for="ch" forName="Child8" refType="w" fact="0.2115"/>
              <dgm:constr type="t" for="ch" forName="Child8" refType="h" fact="0.6876"/>
              <dgm:constr type="w" for="ch" forName="Child8" refType="w" fact="0.0987"/>
              <dgm:constr type="h" for="ch" forName="Child8" refType="h" fact="0.3124"/>
              <dgm:constr type="r" for="ch" forName="Accent7" refType="w" fact="0.3462"/>
              <dgm:constr type="t" for="ch" forName="Accent7" refType="h" fact="-0.0109"/>
              <dgm:constr type="w" for="ch" forName="Accent7" refType="w" fact="0.1496"/>
              <dgm:constr type="h" for="ch" forName="Accent7" refType="h" fact="0.806"/>
              <dgm:constr type="r" for="ch" forName="ParentBackground7" refType="w" fact="0.3208"/>
              <dgm:constr type="t" for="ch" forName="ParentBackground7" refType="h" fact="0.1262"/>
              <dgm:constr type="w" for="ch" forName="ParentBackground7" refType="w" fact="0.0987"/>
              <dgm:constr type="h" for="ch" forName="ParentBackground7" refType="h" fact="0.5319"/>
              <dgm:constr type="r" for="ch" forName="Child7" refType="w" fact="0.3208"/>
              <dgm:constr type="t" for="ch" forName="Child7" refType="h" fact="0.6876"/>
              <dgm:constr type="w" for="ch" forName="Child7" refType="w" fact="0.0987"/>
              <dgm:constr type="h" for="ch" forName="Child7" refType="h" fact="0.3124"/>
              <dgm:constr type="r" for="ch" forName="Accent6" refType="w" fact="0.4555"/>
              <dgm:constr type="t" for="ch" forName="Accent6" refType="h" fact="-0.0109"/>
              <dgm:constr type="w" for="ch" forName="Accent6" refType="w" fact="0.1496"/>
              <dgm:constr type="h" for="ch" forName="Accent6" refType="h" fact="0.806"/>
              <dgm:constr type="r" for="ch" forName="ParentBackground6" refType="w" fact="0.4301"/>
              <dgm:constr type="t" for="ch" forName="ParentBackground6" refType="h" fact="0.1262"/>
              <dgm:constr type="w" for="ch" forName="ParentBackground6" refType="w" fact="0.0987"/>
              <dgm:constr type="h" for="ch" forName="ParentBackground6" refType="h" fact="0.5319"/>
              <dgm:constr type="r" for="ch" forName="Child6" refType="w" fact="0.4301"/>
              <dgm:constr type="t" for="ch" forName="Child6" refType="h" fact="0.6876"/>
              <dgm:constr type="w" for="ch" forName="Child6" refType="w" fact="0.0987"/>
              <dgm:constr type="h" for="ch" forName="Child6" refType="h" fact="0.3124"/>
              <dgm:constr type="r" for="ch" forName="Accent5" refType="w" fact="0.5648"/>
              <dgm:constr type="t" for="ch" forName="Accent5" refType="h" fact="-0.0109"/>
              <dgm:constr type="w" for="ch" forName="Accent5" refType="w" fact="0.1496"/>
              <dgm:constr type="h" for="ch" forName="Accent5" refType="h" fact="0.806"/>
              <dgm:constr type="r" for="ch" forName="ParentBackground5" refType="w" fact="0.5394"/>
              <dgm:constr type="t" for="ch" forName="ParentBackground5" refType="h" fact="0.1262"/>
              <dgm:constr type="w" for="ch" forName="ParentBackground5" refType="w" fact="0.0987"/>
              <dgm:constr type="h" for="ch" forName="ParentBackground5" refType="h" fact="0.5319"/>
              <dgm:constr type="r" for="ch" forName="Child5" refType="w" fact="0.5394"/>
              <dgm:constr type="t" for="ch" forName="Child5" refType="h" fact="0.6876"/>
              <dgm:constr type="w" for="ch" forName="Child5" refType="w" fact="0.0987"/>
              <dgm:constr type="h" for="ch" forName="Child5" refType="h" fact="0.3124"/>
              <dgm:constr type="r" for="ch" forName="Accent4" refType="w" fact="0.6741"/>
              <dgm:constr type="t" for="ch" forName="Accent4" refType="h" fact="-0.0109"/>
              <dgm:constr type="w" for="ch" forName="Accent4" refType="w" fact="0.1496"/>
              <dgm:constr type="h" for="ch" forName="Accent4" refType="h" fact="0.806"/>
              <dgm:constr type="r" for="ch" forName="ParentBackground4" refType="w" fact="0.6487"/>
              <dgm:constr type="t" for="ch" forName="ParentBackground4" refType="h" fact="0.1262"/>
              <dgm:constr type="w" for="ch" forName="ParentBackground4" refType="w" fact="0.0987"/>
              <dgm:constr type="h" for="ch" forName="ParentBackground4" refType="h" fact="0.5319"/>
              <dgm:constr type="r" for="ch" forName="Child4" refType="w" fact="0.6487"/>
              <dgm:constr type="t" for="ch" forName="Child4" refType="h" fact="0.6876"/>
              <dgm:constr type="w" for="ch" forName="Child4" refType="w" fact="0.0987"/>
              <dgm:constr type="h" for="ch" forName="Child4" refType="h" fact="0.3124"/>
              <dgm:constr type="r" for="ch" forName="Accent3" refType="w" fact="0.7834"/>
              <dgm:constr type="t" for="ch" forName="Accent3" refType="h" fact="-0.0109"/>
              <dgm:constr type="w" for="ch" forName="Accent3" refType="w" fact="0.1496"/>
              <dgm:constr type="h" for="ch" forName="Accent3" refType="h" fact="0.806"/>
              <dgm:constr type="r" for="ch" forName="ParentBackground3" refType="w" fact="0.758"/>
              <dgm:constr type="t" for="ch" forName="ParentBackground3" refType="h" fact="0.1262"/>
              <dgm:constr type="w" for="ch" forName="ParentBackground3" refType="w" fact="0.0987"/>
              <dgm:constr type="h" for="ch" forName="ParentBackground3" refType="h" fact="0.5319"/>
              <dgm:constr type="r" for="ch" forName="Child3" refType="w" fact="0.758"/>
              <dgm:constr type="t" for="ch" forName="Child3" refType="h" fact="0.6876"/>
              <dgm:constr type="w" for="ch" forName="Child3" refType="w" fact="0.0987"/>
              <dgm:constr type="h" for="ch" forName="Child3" refType="h" fact="0.3124"/>
              <dgm:constr type="r" for="ch" forName="Accent2" refType="w" fact="0.8927"/>
              <dgm:constr type="t" for="ch" forName="Accent2" refType="h" fact="-0.0109"/>
              <dgm:constr type="w" for="ch" forName="Accent2" refType="w" fact="0.1496"/>
              <dgm:constr type="h" for="ch" forName="Accent2" refType="h" fact="0.806"/>
              <dgm:constr type="r" for="ch" forName="ParentBackground2" refType="w" fact="0.8673"/>
              <dgm:constr type="t" for="ch" forName="ParentBackground2" refType="h" fact="0.1262"/>
              <dgm:constr type="w" for="ch" forName="ParentBackground2" refType="w" fact="0.0987"/>
              <dgm:constr type="h" for="ch" forName="ParentBackground2" refType="h" fact="0.5319"/>
              <dgm:constr type="r" for="ch" forName="Child2" refType="w" fact="0.8673"/>
              <dgm:constr type="t" for="ch" forName="Child2" refType="h" fact="0.6876"/>
              <dgm:constr type="w" for="ch" forName="Child2" refType="w" fact="0.0987"/>
              <dgm:constr type="h" for="ch" forName="Child2" refType="h" fact="0.3124"/>
              <dgm:constr type="r" for="ch" forName="Accent1" refType="w" fact="1.002"/>
              <dgm:constr type="t" for="ch" forName="Accent1" refType="h" fact="-0.0109"/>
              <dgm:constr type="w" for="ch" forName="Accent1" refType="w" fact="0.1496"/>
              <dgm:constr type="h" for="ch" forName="Accent1" refType="h" fact="0.806"/>
              <dgm:constr type="r" for="ch" forName="ParentBackground1" refType="w" fact="0.9765"/>
              <dgm:constr type="t" for="ch" forName="ParentBackground1" refType="h" fact="0.1262"/>
              <dgm:constr type="w" for="ch" forName="ParentBackground1" refType="w" fact="0.0987"/>
              <dgm:constr type="h" for="ch" forName="ParentBackground1" refType="h" fact="0.5319"/>
              <dgm:constr type="r" for="ch" forName="Child1" refType="w" fact="0.9765"/>
              <dgm:constr type="t" for="ch" forName="Child1" refType="h" fact="0.6876"/>
              <dgm:constr type="w" for="ch" forName="Child1" refType="w" fact="0.0987"/>
              <dgm:constr type="h" for="ch" forName="Child1" refType="h" fact="0.3124"/>
            </dgm:constrLst>
          </dgm:if>
          <dgm:if name="Name26" axis="ch" ptType="node" func="cnt" op="equ" val="10">
            <dgm:alg type="composite">
              <dgm:param type="ar" val="5.9769"/>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7"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r" for="ch" forName="Parent10" refType="w" fact="0.0795"/>
              <dgm:constr type="t" for="ch" forName="Parent10" refType="h" fact="0.2022"/>
              <dgm:constr type="w" for="ch" forName="Parent10" refType="w" fact="0.0636"/>
              <dgm:constr type="h" for="ch" forName="Parent10" refType="h" fact="0.3799"/>
              <dgm:constr type="r" for="ch" forName="Parent9" refType="w" fact="0.178"/>
              <dgm:constr type="t" for="ch" forName="Parent9" refType="h" fact="0.2022"/>
              <dgm:constr type="w" for="ch" forName="Parent9" refType="w" fact="0.0636"/>
              <dgm:constr type="h" for="ch" forName="Parent9" refType="h" fact="0.3799"/>
              <dgm:constr type="r" for="ch" forName="Parent8" refType="w" fact="0.2765"/>
              <dgm:constr type="t" for="ch" forName="Parent8" refType="h" fact="0.2022"/>
              <dgm:constr type="w" for="ch" forName="Parent8" refType="w" fact="0.0636"/>
              <dgm:constr type="h" for="ch" forName="Parent8" refType="h" fact="0.3799"/>
              <dgm:constr type="r" for="ch" forName="Parent7" refType="w" fact="0.375"/>
              <dgm:constr type="t" for="ch" forName="Parent7" refType="h" fact="0.2022"/>
              <dgm:constr type="w" for="ch" forName="Parent7" refType="w" fact="0.0636"/>
              <dgm:constr type="h" for="ch" forName="Parent7" refType="h" fact="0.3799"/>
              <dgm:constr type="r" for="ch" forName="Parent6" refType="w" fact="0.4736"/>
              <dgm:constr type="t" for="ch" forName="Parent6" refType="h" fact="0.2022"/>
              <dgm:constr type="w" for="ch" forName="Parent6" refType="w" fact="0.0636"/>
              <dgm:constr type="h" for="ch" forName="Parent6" refType="h" fact="0.3799"/>
              <dgm:constr type="r" for="ch" forName="Parent5" refType="w" fact="0.5721"/>
              <dgm:constr type="t" for="ch" forName="Parent5" refType="h" fact="0.2022"/>
              <dgm:constr type="w" for="ch" forName="Parent5" refType="w" fact="0.0636"/>
              <dgm:constr type="h" for="ch" forName="Parent5" refType="h" fact="0.3799"/>
              <dgm:constr type="r" for="ch" forName="Parent4" refType="w" fact="0.6706"/>
              <dgm:constr type="t" for="ch" forName="Parent4" refType="h" fact="0.2022"/>
              <dgm:constr type="w" for="ch" forName="Parent4" refType="w" fact="0.0636"/>
              <dgm:constr type="h" for="ch" forName="Parent4" refType="h" fact="0.3799"/>
              <dgm:constr type="r" for="ch" forName="Parent3" refType="w" fact="0.7691"/>
              <dgm:constr type="t" for="ch" forName="Parent3" refType="h" fact="0.2022"/>
              <dgm:constr type="w" for="ch" forName="Parent3" refType="w" fact="0.0636"/>
              <dgm:constr type="h" for="ch" forName="Parent3" refType="h" fact="0.3799"/>
              <dgm:constr type="r" for="ch" forName="Parent2" refType="w" fact="0.8676"/>
              <dgm:constr type="t" for="ch" forName="Parent2" refType="h" fact="0.2022"/>
              <dgm:constr type="w" for="ch" forName="Parent2" refType="w" fact="0.0636"/>
              <dgm:constr type="h" for="ch" forName="Parent2" refType="h" fact="0.3799"/>
              <dgm:constr type="r" for="ch" forName="Parent1" refType="w" fact="0.9662"/>
              <dgm:constr type="t" for="ch" forName="Parent1" refType="h" fact="0.2022"/>
              <dgm:constr type="w" for="ch" forName="Parent1" refType="w" fact="0.0636"/>
              <dgm:constr type="h" for="ch" forName="Parent1" refType="h" fact="0.3799"/>
              <dgm:constr type="r" for="ch" forName="Accent10" refType="w" fact="0.0953"/>
              <dgm:constr type="t" for="ch" forName="Accent10" refType="h" fact="0.1072"/>
              <dgm:constr type="w" for="ch" forName="Accent10" refType="w" fact="0.0953"/>
              <dgm:constr type="h" for="ch" forName="Accent10" refType="h" fact="0.5699"/>
              <dgm:constr type="r" for="ch" forName="ParentBackground10" refType="w" fact="0.0922"/>
              <dgm:constr type="t" for="ch" forName="ParentBackground10" refType="h" fact="0.1262"/>
              <dgm:constr type="w" for="ch" forName="ParentBackground10" refType="w" fact="0.089"/>
              <dgm:constr type="h" for="ch" forName="ParentBackground10" refType="h" fact="0.5319"/>
              <dgm:constr type="r" for="ch" forName="Child10" refType="w" fact="0.0922"/>
              <dgm:constr type="t" for="ch" forName="Child10" refType="h" fact="0.6876"/>
              <dgm:constr type="w" for="ch" forName="Child10" refType="w" fact="0.089"/>
              <dgm:constr type="h" for="ch" forName="Child10" refType="h" fact="0.3124"/>
              <dgm:constr type="r" for="ch" forName="Accent9" refType="w" fact="0.2136"/>
              <dgm:constr type="t" for="ch" forName="Accent9" refType="h" fact="-0.0109"/>
              <dgm:constr type="w" for="ch" forName="Accent9" refType="w" fact="0.1348"/>
              <dgm:constr type="h" for="ch" forName="Accent9" refType="h" fact="0.806"/>
              <dgm:constr type="r" for="ch" forName="ParentBackground9" refType="w" fact="0.1907"/>
              <dgm:constr type="t" for="ch" forName="ParentBackground9" refType="h" fact="0.1262"/>
              <dgm:constr type="w" for="ch" forName="ParentBackground9" refType="w" fact="0.089"/>
              <dgm:constr type="h" for="ch" forName="ParentBackground9" refType="h" fact="0.5319"/>
              <dgm:constr type="r" for="ch" forName="Child9" refType="w" fact="0.1907"/>
              <dgm:constr type="t" for="ch" forName="Child9" refType="h" fact="0.6876"/>
              <dgm:constr type="w" for="ch" forName="Child9" refType="w" fact="0.089"/>
              <dgm:constr type="h" for="ch" forName="Child9" refType="h" fact="0.3124"/>
              <dgm:constr type="r" for="ch" forName="Accent8" refType="w" fact="0.3121"/>
              <dgm:constr type="t" for="ch" forName="Accent8" refType="h" fact="-0.0109"/>
              <dgm:constr type="w" for="ch" forName="Accent8" refType="w" fact="0.1348"/>
              <dgm:constr type="h" for="ch" forName="Accent8" refType="h" fact="0.806"/>
              <dgm:constr type="r" for="ch" forName="ParentBackground8" refType="w" fact="0.2892"/>
              <dgm:constr type="t" for="ch" forName="ParentBackground8" refType="h" fact="0.1262"/>
              <dgm:constr type="w" for="ch" forName="ParentBackground8" refType="w" fact="0.089"/>
              <dgm:constr type="h" for="ch" forName="ParentBackground8" refType="h" fact="0.5319"/>
              <dgm:constr type="r" for="ch" forName="Child8" refType="w" fact="0.2892"/>
              <dgm:constr type="t" for="ch" forName="Child8" refType="h" fact="0.6876"/>
              <dgm:constr type="w" for="ch" forName="Child8" refType="w" fact="0.089"/>
              <dgm:constr type="h" for="ch" forName="Child8" refType="h" fact="0.3124"/>
              <dgm:constr type="r" for="ch" forName="Accent7" refType="w" fact="0.4107"/>
              <dgm:constr type="t" for="ch" forName="Accent7" refType="h" fact="-0.0109"/>
              <dgm:constr type="w" for="ch" forName="Accent7" refType="w" fact="0.1348"/>
              <dgm:constr type="h" for="ch" forName="Accent7" refType="h" fact="0.806"/>
              <dgm:constr type="r" for="ch" forName="ParentBackground7" refType="w" fact="0.3877"/>
              <dgm:constr type="t" for="ch" forName="ParentBackground7" refType="h" fact="0.1262"/>
              <dgm:constr type="w" for="ch" forName="ParentBackground7" refType="w" fact="0.089"/>
              <dgm:constr type="h" for="ch" forName="ParentBackground7" refType="h" fact="0.5319"/>
              <dgm:constr type="r" for="ch" forName="Child7" refType="w" fact="0.3877"/>
              <dgm:constr type="t" for="ch" forName="Child7" refType="h" fact="0.6876"/>
              <dgm:constr type="w" for="ch" forName="Child7" refType="w" fact="0.089"/>
              <dgm:constr type="h" for="ch" forName="Child7" refType="h" fact="0.3124"/>
              <dgm:constr type="r" for="ch" forName="Accent6" refType="w" fact="0.5092"/>
              <dgm:constr type="t" for="ch" forName="Accent6" refType="h" fact="-0.0109"/>
              <dgm:constr type="w" for="ch" forName="Accent6" refType="w" fact="0.1348"/>
              <dgm:constr type="h" for="ch" forName="Accent6" refType="h" fact="0.806"/>
              <dgm:constr type="r" for="ch" forName="ParentBackground6" refType="w" fact="0.4863"/>
              <dgm:constr type="t" for="ch" forName="ParentBackground6" refType="h" fact="0.1262"/>
              <dgm:constr type="w" for="ch" forName="ParentBackground6" refType="w" fact="0.089"/>
              <dgm:constr type="h" for="ch" forName="ParentBackground6" refType="h" fact="0.5319"/>
              <dgm:constr type="r" for="ch" forName="Child6" refType="w" fact="0.4863"/>
              <dgm:constr type="t" for="ch" forName="Child6" refType="h" fact="0.6876"/>
              <dgm:constr type="w" for="ch" forName="Child6" refType="w" fact="0.089"/>
              <dgm:constr type="h" for="ch" forName="Child6" refType="h" fact="0.3124"/>
              <dgm:constr type="r" for="ch" forName="Accent5" refType="w" fact="0.6077"/>
              <dgm:constr type="t" for="ch" forName="Accent5" refType="h" fact="-0.0109"/>
              <dgm:constr type="w" for="ch" forName="Accent5" refType="w" fact="0.1348"/>
              <dgm:constr type="h" for="ch" forName="Accent5" refType="h" fact="0.806"/>
              <dgm:constr type="r" for="ch" forName="ParentBackground5" refType="w" fact="0.5848"/>
              <dgm:constr type="t" for="ch" forName="ParentBackground5" refType="h" fact="0.1262"/>
              <dgm:constr type="w" for="ch" forName="ParentBackground5" refType="w" fact="0.089"/>
              <dgm:constr type="h" for="ch" forName="ParentBackground5" refType="h" fact="0.5319"/>
              <dgm:constr type="r" for="ch" forName="Child5" refType="w" fact="0.5848"/>
              <dgm:constr type="t" for="ch" forName="Child5" refType="h" fact="0.6876"/>
              <dgm:constr type="w" for="ch" forName="Child5" refType="w" fact="0.089"/>
              <dgm:constr type="h" for="ch" forName="Child5" refType="h" fact="0.3124"/>
              <dgm:constr type="r" for="ch" forName="Accent4" refType="w" fact="0.7062"/>
              <dgm:constr type="t" for="ch" forName="Accent4" refType="h" fact="-0.0109"/>
              <dgm:constr type="w" for="ch" forName="Accent4" refType="w" fact="0.1348"/>
              <dgm:constr type="h" for="ch" forName="Accent4" refType="h" fact="0.806"/>
              <dgm:constr type="r" for="ch" forName="ParentBackground4" refType="w" fact="0.6833"/>
              <dgm:constr type="t" for="ch" forName="ParentBackground4" refType="h" fact="0.1262"/>
              <dgm:constr type="w" for="ch" forName="ParentBackground4" refType="w" fact="0.089"/>
              <dgm:constr type="h" for="ch" forName="ParentBackground4" refType="h" fact="0.5319"/>
              <dgm:constr type="r" for="ch" forName="Child4" refType="w" fact="0.6833"/>
              <dgm:constr type="t" for="ch" forName="Child4" refType="h" fact="0.6876"/>
              <dgm:constr type="w" for="ch" forName="Child4" refType="w" fact="0.089"/>
              <dgm:constr type="h" for="ch" forName="Child4" refType="h" fact="0.3124"/>
              <dgm:constr type="r" for="ch" forName="Accent3" refType="w" fact="0.8048"/>
              <dgm:constr type="t" for="ch" forName="Accent3" refType="h" fact="-0.0109"/>
              <dgm:constr type="w" for="ch" forName="Accent3" refType="w" fact="0.1348"/>
              <dgm:constr type="h" for="ch" forName="Accent3" refType="h" fact="0.806"/>
              <dgm:constr type="r" for="ch" forName="ParentBackground3" refType="w" fact="0.7818"/>
              <dgm:constr type="t" for="ch" forName="ParentBackground3" refType="h" fact="0.1262"/>
              <dgm:constr type="w" for="ch" forName="ParentBackground3" refType="w" fact="0.089"/>
              <dgm:constr type="h" for="ch" forName="ParentBackground3" refType="h" fact="0.5319"/>
              <dgm:constr type="r" for="ch" forName="Child3" refType="w" fact="0.7818"/>
              <dgm:constr type="t" for="ch" forName="Child3" refType="h" fact="0.6876"/>
              <dgm:constr type="w" for="ch" forName="Child3" refType="w" fact="0.089"/>
              <dgm:constr type="h" for="ch" forName="Child3" refType="h" fact="0.3124"/>
              <dgm:constr type="r" for="ch" forName="Accent2" refType="w" fact="0.9033"/>
              <dgm:constr type="t" for="ch" forName="Accent2" refType="h" fact="-0.0109"/>
              <dgm:constr type="w" for="ch" forName="Accent2" refType="w" fact="0.1348"/>
              <dgm:constr type="h" for="ch" forName="Accent2" refType="h" fact="0.806"/>
              <dgm:constr type="r" for="ch" forName="ParentBackground2" refType="w" fact="0.8804"/>
              <dgm:constr type="t" for="ch" forName="ParentBackground2" refType="h" fact="0.1262"/>
              <dgm:constr type="w" for="ch" forName="ParentBackground2" refType="w" fact="0.089"/>
              <dgm:constr type="h" for="ch" forName="ParentBackground2" refType="h" fact="0.5319"/>
              <dgm:constr type="r" for="ch" forName="Child2" refType="w" fact="0.8804"/>
              <dgm:constr type="t" for="ch" forName="Child2" refType="h" fact="0.6876"/>
              <dgm:constr type="w" for="ch" forName="Child2" refType="w" fact="0.089"/>
              <dgm:constr type="h" for="ch" forName="Child2" refType="h" fact="0.3124"/>
              <dgm:constr type="r" for="ch" forName="Accent1" refType="w" fact="1.0018"/>
              <dgm:constr type="t" for="ch" forName="Accent1" refType="h" fact="-0.0109"/>
              <dgm:constr type="w" for="ch" forName="Accent1" refType="w" fact="0.1348"/>
              <dgm:constr type="h" for="ch" forName="Accent1" refType="h" fact="0.806"/>
              <dgm:constr type="r" for="ch" forName="ParentBackground1" refType="w" fact="0.9789"/>
              <dgm:constr type="t" for="ch" forName="ParentBackground1" refType="h" fact="0.1262"/>
              <dgm:constr type="w" for="ch" forName="ParentBackground1" refType="w" fact="0.089"/>
              <dgm:constr type="h" for="ch" forName="ParentBackground1" refType="h" fact="0.5319"/>
              <dgm:constr type="r" for="ch" forName="Child1" refType="w" fact="0.9789"/>
              <dgm:constr type="t" for="ch" forName="Child1" refType="h" fact="0.6876"/>
              <dgm:constr type="w" for="ch" forName="Child1" refType="w" fact="0.089"/>
              <dgm:constr type="h" for="ch" forName="Child1" refType="h" fact="0.3124"/>
            </dgm:constrLst>
          </dgm:if>
          <dgm:else name="Name27">
            <dgm:alg type="composite">
              <dgm:param type="ar" val="6.5658"/>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8" refType="primFontSz" refFor="des" refForName="Parent1" op="lte"/>
              <dgm:constr type="primFontSz" for="des" forName="Child9" refType="primFontSz" refFor="des" refForName="Parent1" op="lte"/>
              <dgm:constr type="primFontSz" for="des" forName="Child10" refType="primFontSz" refFor="des" refForName="Parent1" op="lte"/>
              <dgm:constr type="primFontSz" for="des" forName="Child11"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8" refType="primFontSz" refFor="des" refForName="Parent2" op="lte"/>
              <dgm:constr type="primFontSz" for="des" forName="Child9" refType="primFontSz" refFor="des" refForName="Parent2" op="lte"/>
              <dgm:constr type="primFontSz" for="des" forName="Child10" refType="primFontSz" refFor="des" refForName="Parent2" op="lte"/>
              <dgm:constr type="primFontSz" for="des" forName="Child11"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8" refType="primFontSz" refFor="des" refForName="Parent3" op="lte"/>
              <dgm:constr type="primFontSz" for="des" forName="Child9" refType="primFontSz" refFor="des" refForName="Parent3" op="lte"/>
              <dgm:constr type="primFontSz" for="des" forName="Child10" refType="primFontSz" refFor="des" refForName="Parent3" op="lte"/>
              <dgm:constr type="primFontSz" for="des" forName="Child11"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8" refType="primFontSz" refFor="des" refForName="Parent4" op="lte"/>
              <dgm:constr type="primFontSz" for="des" forName="Child9" refType="primFontSz" refFor="des" refForName="Parent4" op="lte"/>
              <dgm:constr type="primFontSz" for="des" forName="Child10" refType="primFontSz" refFor="des" refForName="Parent4" op="lte"/>
              <dgm:constr type="primFontSz" for="des" forName="Child11"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8" refType="primFontSz" refFor="des" refForName="Parent5" op="lte"/>
              <dgm:constr type="primFontSz" for="des" forName="Child9" refType="primFontSz" refFor="des" refForName="Parent5" op="lte"/>
              <dgm:constr type="primFontSz" for="des" forName="Child10" refType="primFontSz" refFor="des" refForName="Parent5" op="lte"/>
              <dgm:constr type="primFontSz" for="des" forName="Child11"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8" refType="primFontSz" refFor="des" refForName="Parent6" op="lte"/>
              <dgm:constr type="primFontSz" for="des" forName="Child9" refType="primFontSz" refFor="des" refForName="Parent6" op="lte"/>
              <dgm:constr type="primFontSz" for="des" forName="Child10" refType="primFontSz" refFor="des" refForName="Parent6" op="lte"/>
              <dgm:constr type="primFontSz" for="des" forName="Child11"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Child8" refType="primFontSz" refFor="des" refForName="Parent7" op="lte"/>
              <dgm:constr type="primFontSz" for="des" forName="Child9" refType="primFontSz" refFor="des" refForName="Parent7" op="lte"/>
              <dgm:constr type="primFontSz" for="des" forName="Child10" refType="primFontSz" refFor="des" refForName="Parent7" op="lte"/>
              <dgm:constr type="primFontSz" for="des" forName="Child11" refType="primFontSz" refFor="des" refForName="Parent7" op="lte"/>
              <dgm:constr type="primFontSz" for="des" forName="Child1" refType="primFontSz" refFor="des" refForName="Parent8" op="lte"/>
              <dgm:constr type="primFontSz" for="des" forName="Child2" refType="primFontSz" refFor="des" refForName="Parent8" op="lte"/>
              <dgm:constr type="primFontSz" for="des" forName="Child3" refType="primFontSz" refFor="des" refForName="Parent8" op="lte"/>
              <dgm:constr type="primFontSz" for="des" forName="Child4" refType="primFontSz" refFor="des" refForName="Parent8" op="lte"/>
              <dgm:constr type="primFontSz" for="des" forName="Child5" refType="primFontSz" refFor="des" refForName="Parent8" op="lte"/>
              <dgm:constr type="primFontSz" for="des" forName="Child6" refType="primFontSz" refFor="des" refForName="Parent8" op="lte"/>
              <dgm:constr type="primFontSz" for="des" forName="Child7" refType="primFontSz" refFor="des" refForName="Parent8" op="lte"/>
              <dgm:constr type="primFontSz" for="des" forName="Child8" refType="primFontSz" refFor="des" refForName="Parent8" op="lte"/>
              <dgm:constr type="primFontSz" for="des" forName="Child9" refType="primFontSz" refFor="des" refForName="Parent8" op="lte"/>
              <dgm:constr type="primFontSz" for="des" forName="Child10" refType="primFontSz" refFor="des" refForName="Parent8" op="lte"/>
              <dgm:constr type="primFontSz" for="des" forName="Child11" refType="primFontSz" refFor="des" refForName="Parent8" op="lte"/>
              <dgm:constr type="primFontSz" for="des" forName="Child1" refType="primFontSz" refFor="des" refForName="Parent9" op="lte"/>
              <dgm:constr type="primFontSz" for="des" forName="Child2" refType="primFontSz" refFor="des" refForName="Parent9" op="lte"/>
              <dgm:constr type="primFontSz" for="des" forName="Child3" refType="primFontSz" refFor="des" refForName="Parent9" op="lte"/>
              <dgm:constr type="primFontSz" for="des" forName="Child4" refType="primFontSz" refFor="des" refForName="Parent9" op="lte"/>
              <dgm:constr type="primFontSz" for="des" forName="Child5" refType="primFontSz" refFor="des" refForName="Parent9" op="lte"/>
              <dgm:constr type="primFontSz" for="des" forName="Child6" refType="primFontSz" refFor="des" refForName="Parent9" op="lte"/>
              <dgm:constr type="primFontSz" for="des" forName="Child7" refType="primFontSz" refFor="des" refForName="Parent9" op="lte"/>
              <dgm:constr type="primFontSz" for="des" forName="Child8" refType="primFontSz" refFor="des" refForName="Parent9" op="lte"/>
              <dgm:constr type="primFontSz" for="des" forName="Child9" refType="primFontSz" refFor="des" refForName="Parent9" op="lte"/>
              <dgm:constr type="primFontSz" for="des" forName="Child10" refType="primFontSz" refFor="des" refForName="Parent9" op="lte"/>
              <dgm:constr type="primFontSz" for="des" forName="Child11" refType="primFontSz" refFor="des" refForName="Parent9" op="lte"/>
              <dgm:constr type="primFontSz" for="des" forName="Child1" refType="primFontSz" refFor="des" refForName="Parent10" op="lte"/>
              <dgm:constr type="primFontSz" for="des" forName="Child2" refType="primFontSz" refFor="des" refForName="Parent10" op="lte"/>
              <dgm:constr type="primFontSz" for="des" forName="Child3" refType="primFontSz" refFor="des" refForName="Parent10" op="lte"/>
              <dgm:constr type="primFontSz" for="des" forName="Child4" refType="primFontSz" refFor="des" refForName="Parent10" op="lte"/>
              <dgm:constr type="primFontSz" for="des" forName="Child5" refType="primFontSz" refFor="des" refForName="Parent10" op="lte"/>
              <dgm:constr type="primFontSz" for="des" forName="Child6" refType="primFontSz" refFor="des" refForName="Parent10" op="lte"/>
              <dgm:constr type="primFontSz" for="des" forName="Child7" refType="primFontSz" refFor="des" refForName="Parent10" op="lte"/>
              <dgm:constr type="primFontSz" for="des" forName="Child8" refType="primFontSz" refFor="des" refForName="Parent10" op="lte"/>
              <dgm:constr type="primFontSz" for="des" forName="Child9" refType="primFontSz" refFor="des" refForName="Parent10" op="lte"/>
              <dgm:constr type="primFontSz" for="des" forName="Child10" refType="primFontSz" refFor="des" refForName="Parent10" op="lte"/>
              <dgm:constr type="primFontSz" for="des" forName="Child11" refType="primFontSz" refFor="des" refForName="Parent10" op="lte"/>
              <dgm:constr type="primFontSz" for="des" forName="Child1" refType="primFontSz" refFor="des" refForName="Parent11" op="lte"/>
              <dgm:constr type="primFontSz" for="des" forName="Child2" refType="primFontSz" refFor="des" refForName="Parent11" op="lte"/>
              <dgm:constr type="primFontSz" for="des" forName="Child3" refType="primFontSz" refFor="des" refForName="Parent11" op="lte"/>
              <dgm:constr type="primFontSz" for="des" forName="Child4" refType="primFontSz" refFor="des" refForName="Parent11" op="lte"/>
              <dgm:constr type="primFontSz" for="des" forName="Child5" refType="primFontSz" refFor="des" refForName="Parent11" op="lte"/>
              <dgm:constr type="primFontSz" for="des" forName="Child6" refType="primFontSz" refFor="des" refForName="Parent11" op="lte"/>
              <dgm:constr type="primFontSz" for="des" forName="Child7" refType="primFontSz" refFor="des" refForName="Parent11" op="lte"/>
              <dgm:constr type="primFontSz" for="des" forName="Child8" refType="primFontSz" refFor="des" refForName="Parent11" op="lte"/>
              <dgm:constr type="primFontSz" for="des" forName="Child9" refType="primFontSz" refFor="des" refForName="Parent11" op="lte"/>
              <dgm:constr type="primFontSz" for="des" forName="Child10" refType="primFontSz" refFor="des" refForName="Parent11" op="lte"/>
              <dgm:constr type="primFontSz" for="des" forName="Child11" refType="primFontSz" refFor="des" refForName="Parent11"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Parent8" refType="primFontSz" refFor="des" refForName="Parent1" op="equ"/>
              <dgm:constr type="primFontSz" for="des" forName="Parent9" refType="primFontSz" refFor="des" refForName="Parent1" op="equ"/>
              <dgm:constr type="primFontSz" for="des" forName="Parent10" refType="primFontSz" refFor="des" refForName="Parent1" op="equ"/>
              <dgm:constr type="primFontSz" for="des" forName="Parent11"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primFontSz" for="des" forName="Child8" refType="primFontSz" refFor="des" refForName="Child1" op="equ"/>
              <dgm:constr type="primFontSz" for="des" forName="Child9" refType="primFontSz" refFor="des" refForName="Child1" op="equ"/>
              <dgm:constr type="primFontSz" for="des" forName="Child10" refType="primFontSz" refFor="des" refForName="Child1" op="equ"/>
              <dgm:constr type="primFontSz" for="des" forName="Child11" refType="primFontSz" refFor="des" refForName="Child1" op="equ"/>
              <dgm:constr type="r" for="ch" forName="Parent11" refType="w" fact="0.0723"/>
              <dgm:constr type="t" for="ch" forName="Parent11" refType="h" fact="0.2022"/>
              <dgm:constr type="w" for="ch" forName="Parent11" refType="w" fact="0.0579"/>
              <dgm:constr type="h" for="ch" forName="Parent11" refType="h" fact="0.3799"/>
              <dgm:constr type="r" for="ch" forName="Parent10" refType="w" fact="0.162"/>
              <dgm:constr type="t" for="ch" forName="Parent10" refType="h" fact="0.2022"/>
              <dgm:constr type="w" for="ch" forName="Parent10" refType="w" fact="0.0579"/>
              <dgm:constr type="h" for="ch" forName="Parent10" refType="h" fact="0.3799"/>
              <dgm:constr type="r" for="ch" forName="Parent9" refType="w" fact="0.2517"/>
              <dgm:constr type="t" for="ch" forName="Parent9" refType="h" fact="0.2022"/>
              <dgm:constr type="w" for="ch" forName="Parent9" refType="w" fact="0.0579"/>
              <dgm:constr type="h" for="ch" forName="Parent9" refType="h" fact="0.3799"/>
              <dgm:constr type="r" for="ch" forName="Parent8" refType="w" fact="0.3414"/>
              <dgm:constr type="t" for="ch" forName="Parent8" refType="h" fact="0.2022"/>
              <dgm:constr type="w" for="ch" forName="Parent8" refType="w" fact="0.0579"/>
              <dgm:constr type="h" for="ch" forName="Parent8" refType="h" fact="0.3799"/>
              <dgm:constr type="r" for="ch" forName="Parent7" refType="w" fact="0.4311"/>
              <dgm:constr type="t" for="ch" forName="Parent7" refType="h" fact="0.2022"/>
              <dgm:constr type="w" for="ch" forName="Parent7" refType="w" fact="0.0579"/>
              <dgm:constr type="h" for="ch" forName="Parent7" refType="h" fact="0.3799"/>
              <dgm:constr type="r" for="ch" forName="Parent6" refType="w" fact="0.5208"/>
              <dgm:constr type="t" for="ch" forName="Parent6" refType="h" fact="0.2022"/>
              <dgm:constr type="w" for="ch" forName="Parent6" refType="w" fact="0.0579"/>
              <dgm:constr type="h" for="ch" forName="Parent6" refType="h" fact="0.3799"/>
              <dgm:constr type="r" for="ch" forName="Parent5" refType="w" fact="0.6105"/>
              <dgm:constr type="t" for="ch" forName="Parent5" refType="h" fact="0.2022"/>
              <dgm:constr type="w" for="ch" forName="Parent5" refType="w" fact="0.0579"/>
              <dgm:constr type="h" for="ch" forName="Parent5" refType="h" fact="0.3799"/>
              <dgm:constr type="r" for="ch" forName="Parent4" refType="w" fact="0.7001"/>
              <dgm:constr type="t" for="ch" forName="Parent4" refType="h" fact="0.2022"/>
              <dgm:constr type="w" for="ch" forName="Parent4" refType="w" fact="0.0579"/>
              <dgm:constr type="h" for="ch" forName="Parent4" refType="h" fact="0.3799"/>
              <dgm:constr type="r" for="ch" forName="Parent3" refType="w" fact="0.7898"/>
              <dgm:constr type="t" for="ch" forName="Parent3" refType="h" fact="0.2022"/>
              <dgm:constr type="w" for="ch" forName="Parent3" refType="w" fact="0.0579"/>
              <dgm:constr type="h" for="ch" forName="Parent3" refType="h" fact="0.3799"/>
              <dgm:constr type="r" for="ch" forName="Parent2" refType="w" fact="0.8795"/>
              <dgm:constr type="t" for="ch" forName="Parent2" refType="h" fact="0.2022"/>
              <dgm:constr type="w" for="ch" forName="Parent2" refType="w" fact="0.0579"/>
              <dgm:constr type="h" for="ch" forName="Parent2" refType="h" fact="0.3799"/>
              <dgm:constr type="r" for="ch" forName="Parent1" refType="w" fact="0.9692"/>
              <dgm:constr type="t" for="ch" forName="Parent1" refType="h" fact="0.2022"/>
              <dgm:constr type="w" for="ch" forName="Parent1" refType="w" fact="0.0579"/>
              <dgm:constr type="h" for="ch" forName="Parent1" refType="h" fact="0.3799"/>
              <dgm:constr type="r" for="ch" forName="Accent11" refType="w" fact="0.0868"/>
              <dgm:constr type="t" for="ch" forName="Accent11" refType="h" fact="0.1072"/>
              <dgm:constr type="w" for="ch" forName="Accent11" refType="w" fact="0.0868"/>
              <dgm:constr type="h" for="ch" forName="Accent11" refType="h" fact="0.5699"/>
              <dgm:constr type="r" for="ch" forName="ParentBackground11" refType="w" fact="0.0839"/>
              <dgm:constr type="t" for="ch" forName="ParentBackground11" refType="h" fact="0.1262"/>
              <dgm:constr type="w" for="ch" forName="ParentBackground11" refType="w" fact="0.081"/>
              <dgm:constr type="h" for="ch" forName="ParentBackground11" refType="h" fact="0.5319"/>
              <dgm:constr type="r" for="ch" forName="Child11" refType="w" fact="0.0839"/>
              <dgm:constr type="t" for="ch" forName="Child11" refType="h" fact="0.6876"/>
              <dgm:constr type="w" for="ch" forName="Child11" refType="w" fact="0.081"/>
              <dgm:constr type="h" for="ch" forName="Child11" refType="h" fact="0.3124"/>
              <dgm:constr type="r" for="ch" forName="Accent10" refType="w" fact="0.1945"/>
              <dgm:constr type="t" for="ch" forName="Accent10" refType="h" fact="-0.0109"/>
              <dgm:constr type="w" for="ch" forName="Accent10" refType="w" fact="0.1228"/>
              <dgm:constr type="h" for="ch" forName="Accent10" refType="h" fact="0.806"/>
              <dgm:constr type="r" for="ch" forName="ParentBackground10" refType="w" fact="0.1736"/>
              <dgm:constr type="t" for="ch" forName="ParentBackground10" refType="h" fact="0.1262"/>
              <dgm:constr type="w" for="ch" forName="ParentBackground10" refType="w" fact="0.081"/>
              <dgm:constr type="h" for="ch" forName="ParentBackground10" refType="h" fact="0.5319"/>
              <dgm:constr type="r" for="ch" forName="Child10" refType="w" fact="0.1736"/>
              <dgm:constr type="t" for="ch" forName="Child10" refType="h" fact="0.6876"/>
              <dgm:constr type="w" for="ch" forName="Child10" refType="w" fact="0.081"/>
              <dgm:constr type="h" for="ch" forName="Child10" refType="h" fact="0.3124"/>
              <dgm:constr type="r" for="ch" forName="Accent9" refType="w" fact="0.2842"/>
              <dgm:constr type="t" for="ch" forName="Accent9" refType="h" fact="-0.0109"/>
              <dgm:constr type="w" for="ch" forName="Accent9" refType="w" fact="0.1228"/>
              <dgm:constr type="h" for="ch" forName="Accent9" refType="h" fact="0.806"/>
              <dgm:constr type="r" for="ch" forName="ParentBackground9" refType="w" fact="0.2633"/>
              <dgm:constr type="t" for="ch" forName="ParentBackground9" refType="h" fact="0.1262"/>
              <dgm:constr type="w" for="ch" forName="ParentBackground9" refType="w" fact="0.081"/>
              <dgm:constr type="h" for="ch" forName="ParentBackground9" refType="h" fact="0.5319"/>
              <dgm:constr type="r" for="ch" forName="Child9" refType="w" fact="0.2633"/>
              <dgm:constr type="t" for="ch" forName="Child9" refType="h" fact="0.6876"/>
              <dgm:constr type="w" for="ch" forName="Child9" refType="w" fact="0.081"/>
              <dgm:constr type="h" for="ch" forName="Child9" refType="h" fact="0.3124"/>
              <dgm:constr type="r" for="ch" forName="Accent8" refType="w" fact="0.3739"/>
              <dgm:constr type="t" for="ch" forName="Accent8" refType="h" fact="-0.0109"/>
              <dgm:constr type="w" for="ch" forName="Accent8" refType="w" fact="0.1228"/>
              <dgm:constr type="h" for="ch" forName="Accent8" refType="h" fact="0.806"/>
              <dgm:constr type="r" for="ch" forName="ParentBackground8" refType="w" fact="0.353"/>
              <dgm:constr type="t" for="ch" forName="ParentBackground8" refType="h" fact="0.1262"/>
              <dgm:constr type="w" for="ch" forName="ParentBackground8" refType="w" fact="0.081"/>
              <dgm:constr type="h" for="ch" forName="ParentBackground8" refType="h" fact="0.5319"/>
              <dgm:constr type="r" for="ch" forName="Child8" refType="w" fact="0.353"/>
              <dgm:constr type="t" for="ch" forName="Child8" refType="h" fact="0.6876"/>
              <dgm:constr type="w" for="ch" forName="Child8" refType="w" fact="0.081"/>
              <dgm:constr type="h" for="ch" forName="Child8" refType="h" fact="0.3124"/>
              <dgm:constr type="r" for="ch" forName="Accent7" refType="w" fact="0.4636"/>
              <dgm:constr type="t" for="ch" forName="Accent7" refType="h" fact="-0.0109"/>
              <dgm:constr type="w" for="ch" forName="Accent7" refType="w" fact="0.1228"/>
              <dgm:constr type="h" for="ch" forName="Accent7" refType="h" fact="0.806"/>
              <dgm:constr type="r" for="ch" forName="ParentBackground7" refType="w" fact="0.4427"/>
              <dgm:constr type="t" for="ch" forName="ParentBackground7" refType="h" fact="0.1262"/>
              <dgm:constr type="w" for="ch" forName="ParentBackground7" refType="w" fact="0.081"/>
              <dgm:constr type="h" for="ch" forName="ParentBackground7" refType="h" fact="0.5319"/>
              <dgm:constr type="r" for="ch" forName="Child7" refType="w" fact="0.4427"/>
              <dgm:constr type="t" for="ch" forName="Child7" refType="h" fact="0.6876"/>
              <dgm:constr type="w" for="ch" forName="Child7" refType="w" fact="0.081"/>
              <dgm:constr type="h" for="ch" forName="Child7" refType="h" fact="0.3124"/>
              <dgm:constr type="r" for="ch" forName="Accent6" refType="w" fact="0.5533"/>
              <dgm:constr type="t" for="ch" forName="Accent6" refType="h" fact="-0.0109"/>
              <dgm:constr type="w" for="ch" forName="Accent6" refType="w" fact="0.1228"/>
              <dgm:constr type="h" for="ch" forName="Accent6" refType="h" fact="0.806"/>
              <dgm:constr type="r" for="ch" forName="ParentBackground6" refType="w" fact="0.5323"/>
              <dgm:constr type="t" for="ch" forName="ParentBackground6" refType="h" fact="0.1262"/>
              <dgm:constr type="w" for="ch" forName="ParentBackground6" refType="w" fact="0.081"/>
              <dgm:constr type="h" for="ch" forName="ParentBackground6" refType="h" fact="0.5319"/>
              <dgm:constr type="r" for="ch" forName="Child6" refType="w" fact="0.5323"/>
              <dgm:constr type="t" for="ch" forName="Child6" refType="h" fact="0.6876"/>
              <dgm:constr type="w" for="ch" forName="Child6" refType="w" fact="0.081"/>
              <dgm:constr type="h" for="ch" forName="Child6" refType="h" fact="0.3124"/>
              <dgm:constr type="r" for="ch" forName="Accent5" refType="w" fact="0.6429"/>
              <dgm:constr type="t" for="ch" forName="Accent5" refType="h" fact="-0.0109"/>
              <dgm:constr type="w" for="ch" forName="Accent5" refType="w" fact="0.1228"/>
              <dgm:constr type="h" for="ch" forName="Accent5" refType="h" fact="0.806"/>
              <dgm:constr type="r" for="ch" forName="ParentBackground5" refType="w" fact="0.622"/>
              <dgm:constr type="t" for="ch" forName="ParentBackground5" refType="h" fact="0.1262"/>
              <dgm:constr type="w" for="ch" forName="ParentBackground5" refType="w" fact="0.081"/>
              <dgm:constr type="h" for="ch" forName="ParentBackground5" refType="h" fact="0.5319"/>
              <dgm:constr type="r" for="ch" forName="Child5" refType="w" fact="0.622"/>
              <dgm:constr type="t" for="ch" forName="Child5" refType="h" fact="0.6876"/>
              <dgm:constr type="w" for="ch" forName="Child5" refType="w" fact="0.081"/>
              <dgm:constr type="h" for="ch" forName="Child5" refType="h" fact="0.3124"/>
              <dgm:constr type="r" for="ch" forName="Accent4" refType="w" fact="0.7326"/>
              <dgm:constr type="t" for="ch" forName="Accent4" refType="h" fact="-0.0109"/>
              <dgm:constr type="w" for="ch" forName="Accent4" refType="w" fact="0.1228"/>
              <dgm:constr type="h" for="ch" forName="Accent4" refType="h" fact="0.806"/>
              <dgm:constr type="r" for="ch" forName="ParentBackground4" refType="w" fact="0.7117"/>
              <dgm:constr type="t" for="ch" forName="ParentBackground4" refType="h" fact="0.1262"/>
              <dgm:constr type="w" for="ch" forName="ParentBackground4" refType="w" fact="0.081"/>
              <dgm:constr type="h" for="ch" forName="ParentBackground4" refType="h" fact="0.5319"/>
              <dgm:constr type="r" for="ch" forName="Child4" refType="w" fact="0.7117"/>
              <dgm:constr type="t" for="ch" forName="Child4" refType="h" fact="0.6876"/>
              <dgm:constr type="w" for="ch" forName="Child4" refType="w" fact="0.081"/>
              <dgm:constr type="h" for="ch" forName="Child4" refType="h" fact="0.3124"/>
              <dgm:constr type="r" for="ch" forName="Accent3" refType="w" fact="0.8223"/>
              <dgm:constr type="t" for="ch" forName="Accent3" refType="h" fact="-0.0109"/>
              <dgm:constr type="w" for="ch" forName="Accent3" refType="w" fact="0.1228"/>
              <dgm:constr type="h" for="ch" forName="Accent3" refType="h" fact="0.806"/>
              <dgm:constr type="r" for="ch" forName="ParentBackground3" refType="w" fact="0.8014"/>
              <dgm:constr type="t" for="ch" forName="ParentBackground3" refType="h" fact="0.1262"/>
              <dgm:constr type="w" for="ch" forName="ParentBackground3" refType="w" fact="0.081"/>
              <dgm:constr type="h" for="ch" forName="ParentBackground3" refType="h" fact="0.5319"/>
              <dgm:constr type="r" for="ch" forName="Child3" refType="w" fact="0.8014"/>
              <dgm:constr type="t" for="ch" forName="Child3" refType="h" fact="0.6876"/>
              <dgm:constr type="w" for="ch" forName="Child3" refType="w" fact="0.081"/>
              <dgm:constr type="h" for="ch" forName="Child3" refType="h" fact="0.3124"/>
              <dgm:constr type="r" for="ch" forName="Accent2" refType="w" fact="0.912"/>
              <dgm:constr type="t" for="ch" forName="Accent2" refType="h" fact="-0.0109"/>
              <dgm:constr type="w" for="ch" forName="Accent2" refType="w" fact="0.1228"/>
              <dgm:constr type="h" for="ch" forName="Accent2" refType="h" fact="0.806"/>
              <dgm:constr type="r" for="ch" forName="ParentBackground2" refType="w" fact="0.8911"/>
              <dgm:constr type="t" for="ch" forName="ParentBackground2" refType="h" fact="0.1262"/>
              <dgm:constr type="w" for="ch" forName="ParentBackground2" refType="w" fact="0.081"/>
              <dgm:constr type="h" for="ch" forName="ParentBackground2" refType="h" fact="0.5319"/>
              <dgm:constr type="r" for="ch" forName="Child2" refType="w" fact="0.8911"/>
              <dgm:constr type="t" for="ch" forName="Child2" refType="h" fact="0.6876"/>
              <dgm:constr type="w" for="ch" forName="Child2" refType="w" fact="0.081"/>
              <dgm:constr type="h" for="ch" forName="Child2" refType="h" fact="0.3124"/>
              <dgm:constr type="r" for="ch" forName="Accent1" refType="w" fact="1.0017"/>
              <dgm:constr type="t" for="ch" forName="Accent1" refType="h" fact="-0.0109"/>
              <dgm:constr type="w" for="ch" forName="Accent1" refType="w" fact="0.1228"/>
              <dgm:constr type="h" for="ch" forName="Accent1" refType="h" fact="0.806"/>
              <dgm:constr type="r" for="ch" forName="ParentBackground1" refType="w" fact="0.9808"/>
              <dgm:constr type="t" for="ch" forName="ParentBackground1" refType="h" fact="0.1262"/>
              <dgm:constr type="w" for="ch" forName="ParentBackground1" refType="w" fact="0.081"/>
              <dgm:constr type="h" for="ch" forName="ParentBackground1" refType="h" fact="0.5319"/>
              <dgm:constr type="r" for="ch" forName="Child1" refType="w" fact="0.9808"/>
              <dgm:constr type="t" for="ch" forName="Child1" refType="h" fact="0.6876"/>
              <dgm:constr type="w" for="ch" forName="Child1" refType="w" fact="0.081"/>
              <dgm:constr type="h" for="ch" forName="Child1" refType="h" fact="0.3124"/>
            </dgm:constrLst>
          </dgm:else>
        </dgm:choose>
      </dgm:else>
    </dgm:choose>
    <dgm:forEach name="wrapper" axis="self" ptType="parTrans">
      <dgm:forEach name="accentRepeat" axis="self">
        <dgm:layoutNode name="Accent" styleLbl="node1">
          <dgm:alg type="sp"/>
          <dgm:choose name="Name28">
            <dgm:if name="Name29" axis="followSib" ptType="node" func="cnt" op="equ" val="0">
              <dgm:shape xmlns:r="http://schemas.openxmlformats.org/officeDocument/2006/relationships" type="ellipse" r:blip="">
                <dgm:adjLst/>
              </dgm:shape>
            </dgm:if>
            <dgm:else name="Name30">
              <dgm:choose name="Name31">
                <dgm:if name="Name32" axis="precedSib" ptType="node" func="cnt" op="equ" val="10">
                  <dgm:shape xmlns:r="http://schemas.openxmlformats.org/officeDocument/2006/relationships" type="ellipse" r:blip="">
                    <dgm:adjLst/>
                  </dgm:shape>
                </dgm:if>
                <dgm:else name="Name33">
                  <dgm:choose name="Name34">
                    <dgm:if name="Name35" func="var" arg="dir" op="equ" val="norm">
                      <dgm:shape xmlns:r="http://schemas.openxmlformats.org/officeDocument/2006/relationships" rot="45" type="teardrop" r:blip="">
                        <dgm:adjLst>
                          <dgm:adj idx="1" val="1"/>
                        </dgm:adjLst>
                      </dgm:shape>
                    </dgm:if>
                    <dgm:else name="Name36">
                      <dgm:shape xmlns:r="http://schemas.openxmlformats.org/officeDocument/2006/relationships" rot="225" type="teardrop" r:blip="">
                        <dgm:adjLst>
                          <dgm:adj idx="1" val="1"/>
                        </dgm:adjLst>
                      </dgm:shape>
                    </dgm:else>
                  </dgm:choose>
                </dgm:else>
              </dgm:choose>
            </dgm:else>
          </dgm:choose>
          <dgm:presOf/>
        </dgm:layoutNode>
      </dgm:forEach>
      <dgm:forEach name="parentBackgroundRepeat" axis="self">
        <dgm:layoutNode name="ParentBackground" styleLbl="fgAcc1">
          <dgm:alg type="sp"/>
          <dgm:shape xmlns:r="http://schemas.openxmlformats.org/officeDocument/2006/relationships" type="ellipse" r:blip="">
            <dgm:adjLst/>
          </dgm:shape>
          <dgm:presOf axis="self" ptType="node"/>
        </dgm:layoutNode>
      </dgm:forEach>
    </dgm:forEach>
    <dgm:forEach name="Name37" axis="ch" ptType="node" st="11" cnt="1">
      <dgm:layoutNode name="Accent11">
        <dgm:alg type="sp"/>
        <dgm:shape xmlns:r="http://schemas.openxmlformats.org/officeDocument/2006/relationships" r:blip="">
          <dgm:adjLst/>
        </dgm:shape>
        <dgm:presOf/>
        <dgm:constrLst/>
        <dgm:forEach name="Name38" ref="accentRepeat"/>
      </dgm:layoutNode>
      <dgm:layoutNode name="ParentBackground11">
        <dgm:alg type="sp"/>
        <dgm:shape xmlns:r="http://schemas.openxmlformats.org/officeDocument/2006/relationships" r:blip="">
          <dgm:adjLst/>
        </dgm:shape>
        <dgm:presOf/>
        <dgm:forEach name="Name39" ref="parentBackgroundRepeat"/>
      </dgm:layoutNode>
      <dgm:choose name="Name40">
        <dgm:if name="Name41" axis="ch" ptType="node" func="cnt" op="gte" val="1">
          <dgm:layoutNode name="Child1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2"/>
      </dgm:choose>
      <dgm:layoutNode name="Parent1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3" axis="ch" ptType="node" st="10" cnt="1">
      <dgm:layoutNode name="Accent10">
        <dgm:alg type="sp"/>
        <dgm:shape xmlns:r="http://schemas.openxmlformats.org/officeDocument/2006/relationships" r:blip="">
          <dgm:adjLst/>
        </dgm:shape>
        <dgm:presOf/>
        <dgm:constrLst/>
        <dgm:forEach name="Name44" ref="accentRepeat"/>
      </dgm:layoutNode>
      <dgm:layoutNode name="ParentBackground10">
        <dgm:alg type="sp"/>
        <dgm:shape xmlns:r="http://schemas.openxmlformats.org/officeDocument/2006/relationships" r:blip="">
          <dgm:adjLst/>
        </dgm:shape>
        <dgm:presOf/>
        <dgm:forEach name="Name45" ref="parentBackgroundRepeat"/>
      </dgm:layoutNode>
      <dgm:choose name="Name46">
        <dgm:if name="Name47" axis="ch" ptType="node" func="cnt" op="gte" val="1">
          <dgm:layoutNode name="Child10"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48"/>
      </dgm:choose>
      <dgm:layoutNode name="Parent10"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49" axis="ch" ptType="node" st="9" cnt="1">
      <dgm:layoutNode name="Accent9">
        <dgm:alg type="sp"/>
        <dgm:shape xmlns:r="http://schemas.openxmlformats.org/officeDocument/2006/relationships" r:blip="">
          <dgm:adjLst/>
        </dgm:shape>
        <dgm:presOf/>
        <dgm:constrLst/>
        <dgm:forEach name="Name50" ref="accentRepeat"/>
      </dgm:layoutNode>
      <dgm:layoutNode name="ParentBackground9">
        <dgm:alg type="sp"/>
        <dgm:shape xmlns:r="http://schemas.openxmlformats.org/officeDocument/2006/relationships" r:blip="">
          <dgm:adjLst/>
        </dgm:shape>
        <dgm:presOf/>
        <dgm:forEach name="Name51" ref="parentBackgroundRepeat"/>
      </dgm:layoutNode>
      <dgm:choose name="Name52">
        <dgm:if name="Name53" axis="ch" ptType="node" func="cnt" op="gte" val="1">
          <dgm:layoutNode name="Child9"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4"/>
      </dgm:choose>
      <dgm:layoutNode name="Parent9"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55" axis="ch" ptType="node" st="8" cnt="1">
      <dgm:layoutNode name="Accent8">
        <dgm:alg type="sp"/>
        <dgm:shape xmlns:r="http://schemas.openxmlformats.org/officeDocument/2006/relationships" r:blip="">
          <dgm:adjLst/>
        </dgm:shape>
        <dgm:presOf/>
        <dgm:constrLst/>
        <dgm:forEach name="Name56" ref="accentRepeat"/>
      </dgm:layoutNode>
      <dgm:layoutNode name="ParentBackground8">
        <dgm:alg type="sp"/>
        <dgm:shape xmlns:r="http://schemas.openxmlformats.org/officeDocument/2006/relationships" r:blip="">
          <dgm:adjLst/>
        </dgm:shape>
        <dgm:presOf/>
        <dgm:forEach name="Name57" ref="parentBackgroundRepeat"/>
      </dgm:layoutNode>
      <dgm:choose name="Name58">
        <dgm:if name="Name59" axis="ch" ptType="node" func="cnt" op="gte" val="1">
          <dgm:layoutNode name="Child8"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0"/>
      </dgm:choose>
      <dgm:layoutNode name="Parent8"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1" axis="ch" ptType="node" st="7" cnt="1">
      <dgm:layoutNode name="Accent7">
        <dgm:alg type="sp"/>
        <dgm:shape xmlns:r="http://schemas.openxmlformats.org/officeDocument/2006/relationships" r:blip="">
          <dgm:adjLst/>
        </dgm:shape>
        <dgm:presOf/>
        <dgm:constrLst/>
        <dgm:forEach name="Name62" ref="accentRepeat"/>
      </dgm:layoutNode>
      <dgm:layoutNode name="ParentBackground7">
        <dgm:alg type="sp"/>
        <dgm:shape xmlns:r="http://schemas.openxmlformats.org/officeDocument/2006/relationships" r:blip="">
          <dgm:adjLst/>
        </dgm:shape>
        <dgm:presOf/>
        <dgm:forEach name="Name63" ref="parentBackgroundRepeat"/>
      </dgm:layoutNode>
      <dgm:choose name="Name64">
        <dgm:if name="Name65" axis="ch" ptType="node" func="cnt" op="gte" val="1">
          <dgm:layoutNode name="Child7"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66"/>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67" axis="ch" ptType="node" st="6" cnt="1">
      <dgm:layoutNode name="Accent6">
        <dgm:alg type="sp"/>
        <dgm:shape xmlns:r="http://schemas.openxmlformats.org/officeDocument/2006/relationships" r:blip="">
          <dgm:adjLst/>
        </dgm:shape>
        <dgm:presOf/>
        <dgm:constrLst/>
        <dgm:forEach name="Name68" ref="accentRepeat"/>
      </dgm:layoutNode>
      <dgm:layoutNode name="ParentBackground6">
        <dgm:alg type="sp"/>
        <dgm:shape xmlns:r="http://schemas.openxmlformats.org/officeDocument/2006/relationships" r:blip="">
          <dgm:adjLst/>
        </dgm:shape>
        <dgm:presOf/>
        <dgm:forEach name="Name69" ref="parentBackgroundRepeat"/>
      </dgm:layoutNode>
      <dgm:choose name="Name70">
        <dgm:if name="Name71" axis="ch" ptType="node" func="cnt" op="gte" val="1">
          <dgm:layoutNode name="Child6"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2"/>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3" axis="ch" ptType="node" st="5" cnt="1">
      <dgm:layoutNode name="Accent5">
        <dgm:alg type="sp"/>
        <dgm:shape xmlns:r="http://schemas.openxmlformats.org/officeDocument/2006/relationships" r:blip="">
          <dgm:adjLst/>
        </dgm:shape>
        <dgm:presOf/>
        <dgm:constrLst/>
        <dgm:forEach name="Name74" ref="accentRepeat"/>
      </dgm:layoutNode>
      <dgm:layoutNode name="ParentBackground5">
        <dgm:alg type="sp"/>
        <dgm:shape xmlns:r="http://schemas.openxmlformats.org/officeDocument/2006/relationships" r:blip="">
          <dgm:adjLst/>
        </dgm:shape>
        <dgm:presOf/>
        <dgm:forEach name="Name75" ref="parentBackgroundRepeat"/>
      </dgm:layoutNode>
      <dgm:choose name="Name76">
        <dgm:if name="Name77" axis="ch" ptType="node" func="cnt" op="gte" val="1">
          <dgm:layoutNode name="Child5"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78"/>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79" axis="ch" ptType="node" st="4" cnt="1">
      <dgm:layoutNode name="Accent4">
        <dgm:alg type="sp"/>
        <dgm:shape xmlns:r="http://schemas.openxmlformats.org/officeDocument/2006/relationships" r:blip="">
          <dgm:adjLst/>
        </dgm:shape>
        <dgm:presOf/>
        <dgm:constrLst/>
        <dgm:forEach name="Name80" ref="accentRepeat"/>
      </dgm:layoutNode>
      <dgm:layoutNode name="ParentBackground4">
        <dgm:alg type="sp"/>
        <dgm:shape xmlns:r="http://schemas.openxmlformats.org/officeDocument/2006/relationships" r:blip="">
          <dgm:adjLst/>
        </dgm:shape>
        <dgm:presOf/>
        <dgm:forEach name="Name81" ref="parentBackgroundRepeat"/>
      </dgm:layoutNode>
      <dgm:choose name="Name82">
        <dgm:if name="Name83" axis="ch" ptType="node" func="cnt" op="gte" val="1">
          <dgm:layoutNode name="Child4"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layoutNode name="ParentBackground3">
        <dgm:alg type="sp"/>
        <dgm:shape xmlns:r="http://schemas.openxmlformats.org/officeDocument/2006/relationships" r:blip="">
          <dgm:adjLst/>
        </dgm:shape>
        <dgm:presOf/>
        <dgm:forEach name="Name87" ref="parentBackgroundRepeat"/>
      </dgm:layoutNode>
      <dgm:choose name="Name88">
        <dgm:if name="Name89" axis="ch" ptType="node" func="cnt" op="gte" val="1">
          <dgm:layoutNode name="Child3"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0"/>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1" axis="ch" ptType="node" st="2" cnt="1">
      <dgm:layoutNode name="Accent2">
        <dgm:alg type="sp"/>
        <dgm:shape xmlns:r="http://schemas.openxmlformats.org/officeDocument/2006/relationships" r:blip="">
          <dgm:adjLst/>
        </dgm:shape>
        <dgm:presOf/>
        <dgm:constrLst/>
        <dgm:forEach name="Name92" ref="accentRepeat"/>
      </dgm:layoutNode>
      <dgm:layoutNode name="ParentBackground2" styleLbl="fgAcc1">
        <dgm:alg type="sp"/>
        <dgm:shape xmlns:r="http://schemas.openxmlformats.org/officeDocument/2006/relationships" r:blip="">
          <dgm:adjLst/>
        </dgm:shape>
        <dgm:presOf/>
        <dgm:forEach name="Name93" ref="parentBackgroundRepeat"/>
      </dgm:layoutNode>
      <dgm:choose name="Name94">
        <dgm:if name="Name95" axis="ch" ptType="node" func="cnt" op="gte" val="1">
          <dgm:layoutNode name="Child2"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96"/>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forEach name="Name97" axis="ch" ptType="node" cnt="1">
      <dgm:layoutNode name="Accent1">
        <dgm:alg type="sp"/>
        <dgm:shape xmlns:r="http://schemas.openxmlformats.org/officeDocument/2006/relationships" r:blip="">
          <dgm:adjLst/>
        </dgm:shape>
        <dgm:presOf/>
        <dgm:constrLst/>
        <dgm:forEach name="Name98" ref="accentRepeat"/>
      </dgm:layoutNode>
      <dgm:layoutNode name="ParentBackground1">
        <dgm:alg type="sp"/>
        <dgm:shape xmlns:r="http://schemas.openxmlformats.org/officeDocument/2006/relationships" r:blip="">
          <dgm:adjLst/>
        </dgm:shape>
        <dgm:presOf/>
        <dgm:forEach name="Name99" ref="parentBackgroundRepeat"/>
      </dgm:layoutNode>
      <dgm:choose name="Name100">
        <dgm:if name="Name101" axis="ch" ptType="node" func="cnt" op="gte" val="1">
          <dgm:layoutNode name="Child1" styleLbl="revTx">
            <dgm:varLst>
              <dgm:chMax val="0"/>
              <dgm:chPref val="0"/>
              <dgm:bulletEnabled val="1"/>
            </dgm:varLst>
            <dgm:alg type="tx">
              <dgm:param type="stBulletLvl" val="1"/>
              <dgm:param type="parTxLTRAlign" val="l"/>
              <dgm:param type="txAnchorVert" val="t"/>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02"/>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hideGeom="1">
          <dgm:adjLst/>
        </dgm:shape>
        <dgm:presOf axis="self" ptType="node"/>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0.49993</cdr:x>
      <cdr:y>0.36977</cdr:y>
    </cdr:from>
    <cdr:to>
      <cdr:x>0.72839</cdr:x>
      <cdr:y>0.59386</cdr:y>
    </cdr:to>
    <cdr:sp macro="" textlink="">
      <cdr:nvSpPr>
        <cdr:cNvPr id="2" name="TextBox 1">
          <a:extLst xmlns:a="http://schemas.openxmlformats.org/drawingml/2006/main">
            <a:ext uri="{FF2B5EF4-FFF2-40B4-BE49-F238E27FC236}">
              <a16:creationId xmlns:a16="http://schemas.microsoft.com/office/drawing/2014/main" id="{A3D275F5-0D21-3B82-D75E-7192ADAC9748}"/>
            </a:ext>
          </a:extLst>
        </cdr:cNvPr>
        <cdr:cNvSpPr txBox="1"/>
      </cdr:nvSpPr>
      <cdr:spPr>
        <a:xfrm xmlns:a="http://schemas.openxmlformats.org/drawingml/2006/main">
          <a:off x="2642145" y="1229456"/>
          <a:ext cx="1207374" cy="745066"/>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1600" dirty="0">
              <a:solidFill>
                <a:schemeClr val="bg1"/>
              </a:solidFill>
            </a:rPr>
            <a:t>Energy</a:t>
          </a:r>
        </a:p>
        <a:p xmlns:a="http://schemas.openxmlformats.org/drawingml/2006/main">
          <a:pPr algn="ctr"/>
          <a:r>
            <a:rPr lang="en-US" sz="1600" dirty="0">
              <a:solidFill>
                <a:schemeClr val="bg1"/>
              </a:solidFill>
            </a:rPr>
            <a:t>73.2%</a:t>
          </a:r>
          <a:endParaRPr lang="LID4096" sz="1600" dirty="0">
            <a:solidFill>
              <a:schemeClr val="bg1"/>
            </a:solidFill>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0.15889</cdr:x>
      <cdr:y>0.10326</cdr:y>
    </cdr:from>
    <cdr:to>
      <cdr:x>0.53433</cdr:x>
      <cdr:y>0.37366</cdr:y>
    </cdr:to>
    <cdr:sp macro="" textlink="">
      <cdr:nvSpPr>
        <cdr:cNvPr id="2" name="TextBox 1">
          <a:extLst xmlns:a="http://schemas.openxmlformats.org/drawingml/2006/main">
            <a:ext uri="{FF2B5EF4-FFF2-40B4-BE49-F238E27FC236}">
              <a16:creationId xmlns:a16="http://schemas.microsoft.com/office/drawing/2014/main" id="{4C30A1E6-E7A3-919A-A143-4CFBEDDA75B6}"/>
            </a:ext>
          </a:extLst>
        </cdr:cNvPr>
        <cdr:cNvSpPr txBox="1"/>
      </cdr:nvSpPr>
      <cdr:spPr>
        <a:xfrm xmlns:a="http://schemas.openxmlformats.org/drawingml/2006/main" rot="21326018">
          <a:off x="572011" y="297403"/>
          <a:ext cx="1351583" cy="778752"/>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algn="ctr"/>
          <a:r>
            <a:rPr lang="en-US" sz="1000" dirty="0">
              <a:solidFill>
                <a:srgbClr val="002060"/>
              </a:solidFill>
              <a:latin typeface="Calibri Light" panose="020F0302020204030204" pitchFamily="34" charset="0"/>
              <a:cs typeface="Calibri Light" panose="020F0302020204030204" pitchFamily="34" charset="0"/>
            </a:rPr>
            <a:t>Thermodynamic</a:t>
          </a:r>
          <a:r>
            <a:rPr lang="en-US" sz="1000" baseline="0" dirty="0">
              <a:solidFill>
                <a:srgbClr val="002060"/>
              </a:solidFill>
              <a:latin typeface="Calibri Light" panose="020F0302020204030204" pitchFamily="34" charset="0"/>
              <a:cs typeface="Calibri Light" panose="020F0302020204030204" pitchFamily="34" charset="0"/>
            </a:rPr>
            <a:t> e</a:t>
          </a:r>
          <a:r>
            <a:rPr lang="en-US" sz="1000" dirty="0">
              <a:solidFill>
                <a:srgbClr val="002060"/>
              </a:solidFill>
              <a:latin typeface="Calibri Light" panose="020F0302020204030204" pitchFamily="34" charset="0"/>
              <a:cs typeface="Calibri Light" panose="020F0302020204030204" pitchFamily="34" charset="0"/>
            </a:rPr>
            <a:t>quilibrium conversion</a:t>
          </a:r>
          <a:endParaRPr lang="LID4096" sz="1000" dirty="0">
            <a:solidFill>
              <a:srgbClr val="002060"/>
            </a:solidFill>
            <a:latin typeface="Calibri Light" panose="020F0302020204030204" pitchFamily="34" charset="0"/>
            <a:cs typeface="Calibri Light" panose="020F0302020204030204" pitchFamily="34" charset="0"/>
          </a:endParaRPr>
        </a:p>
      </cdr:txBody>
    </cdr:sp>
  </cdr:relSizeAnchor>
</c:userShapes>
</file>

<file path=ppt/drawings/drawing3.xml><?xml version="1.0" encoding="utf-8"?>
<c:userShapes xmlns:c="http://schemas.openxmlformats.org/drawingml/2006/chart">
  <cdr:relSizeAnchor xmlns:cdr="http://schemas.openxmlformats.org/drawingml/2006/chartDrawing">
    <cdr:from>
      <cdr:x>0.49272</cdr:x>
      <cdr:y>0.15929</cdr:y>
    </cdr:from>
    <cdr:to>
      <cdr:x>0.70252</cdr:x>
      <cdr:y>0.23967</cdr:y>
    </cdr:to>
    <cdr:sp macro="" textlink="">
      <cdr:nvSpPr>
        <cdr:cNvPr id="2"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1507433" y="286664"/>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dirty="0"/>
            <a:t>500</a:t>
          </a:r>
          <a:r>
            <a:rPr lang="en-US" sz="700" dirty="0">
              <a:latin typeface="Calibri" panose="020F0502020204030204" pitchFamily="34" charset="0"/>
              <a:cs typeface="Calibri" panose="020F0502020204030204" pitchFamily="34" charset="0"/>
            </a:rPr>
            <a:t>°C</a:t>
          </a:r>
          <a:endParaRPr lang="LID4096" sz="700" dirty="0"/>
        </a:p>
      </cdr:txBody>
    </cdr:sp>
  </cdr:relSizeAnchor>
  <cdr:relSizeAnchor xmlns:cdr="http://schemas.openxmlformats.org/drawingml/2006/chartDrawing">
    <cdr:from>
      <cdr:x>0.74908</cdr:x>
      <cdr:y>0.15614</cdr:y>
    </cdr:from>
    <cdr:to>
      <cdr:x>0.95888</cdr:x>
      <cdr:y>0.23652</cdr:y>
    </cdr:to>
    <cdr:sp macro="" textlink="">
      <cdr:nvSpPr>
        <cdr:cNvPr id="3"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2291771" y="280995"/>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550</a:t>
          </a:r>
          <a:r>
            <a:rPr lang="en-US" sz="700">
              <a:latin typeface="Calibri" panose="020F0502020204030204" pitchFamily="34" charset="0"/>
              <a:cs typeface="Calibri" panose="020F0502020204030204" pitchFamily="34" charset="0"/>
            </a:rPr>
            <a:t>°C</a:t>
          </a:r>
          <a:endParaRPr lang="LID4096" sz="700"/>
        </a:p>
      </cdr:txBody>
    </cdr:sp>
  </cdr:relSizeAnchor>
  <cdr:relSizeAnchor xmlns:cdr="http://schemas.openxmlformats.org/drawingml/2006/chartDrawing">
    <cdr:from>
      <cdr:x>0.23016</cdr:x>
      <cdr:y>0.15752</cdr:y>
    </cdr:from>
    <cdr:to>
      <cdr:x>0.43995</cdr:x>
      <cdr:y>0.2379</cdr:y>
    </cdr:to>
    <cdr:sp macro="" textlink="">
      <cdr:nvSpPr>
        <cdr:cNvPr id="4" name="TextBox 26"/>
        <cdr:cNvSpPr txBox="1"/>
      </cdr:nvSpPr>
      <cdr:spPr>
        <a:xfrm xmlns:a="http://schemas.openxmlformats.org/drawingml/2006/main">
          <a:off x="704156" y="283466"/>
          <a:ext cx="64183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dirty="0"/>
            <a:t>450</a:t>
          </a:r>
          <a:r>
            <a:rPr lang="en-US" sz="700" dirty="0">
              <a:latin typeface="Calibri" panose="020F0502020204030204" pitchFamily="34" charset="0"/>
              <a:cs typeface="Calibri" panose="020F0502020204030204" pitchFamily="34" charset="0"/>
            </a:rPr>
            <a:t>°C</a:t>
          </a:r>
          <a:endParaRPr lang="LID4096" sz="700" dirty="0"/>
        </a:p>
      </cdr:txBody>
    </cdr:sp>
  </cdr:relSizeAnchor>
</c:userShapes>
</file>

<file path=ppt/drawings/drawing4.xml><?xml version="1.0" encoding="utf-8"?>
<c:userShapes xmlns:c="http://schemas.openxmlformats.org/drawingml/2006/chart">
  <cdr:relSizeAnchor xmlns:cdr="http://schemas.openxmlformats.org/drawingml/2006/chartDrawing">
    <cdr:from>
      <cdr:x>0.48747</cdr:x>
      <cdr:y>0.12404</cdr:y>
    </cdr:from>
    <cdr:to>
      <cdr:x>0.69727</cdr:x>
      <cdr:y>0.20442</cdr:y>
    </cdr:to>
    <cdr:sp macro="" textlink="">
      <cdr:nvSpPr>
        <cdr:cNvPr id="2"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1491377" y="223220"/>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500</a:t>
          </a:r>
          <a:r>
            <a:rPr lang="en-US" sz="700">
              <a:latin typeface="Calibri" panose="020F0502020204030204" pitchFamily="34" charset="0"/>
              <a:cs typeface="Calibri" panose="020F0502020204030204" pitchFamily="34" charset="0"/>
            </a:rPr>
            <a:t>°C</a:t>
          </a:r>
          <a:endParaRPr lang="LID4096" sz="700"/>
        </a:p>
      </cdr:txBody>
    </cdr:sp>
  </cdr:relSizeAnchor>
  <cdr:relSizeAnchor xmlns:cdr="http://schemas.openxmlformats.org/drawingml/2006/chartDrawing">
    <cdr:from>
      <cdr:x>0.75966</cdr:x>
      <cdr:y>0.12404</cdr:y>
    </cdr:from>
    <cdr:to>
      <cdr:x>0.96946</cdr:x>
      <cdr:y>0.20442</cdr:y>
    </cdr:to>
    <cdr:sp macro="" textlink="">
      <cdr:nvSpPr>
        <cdr:cNvPr id="3"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2324121" y="223220"/>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550</a:t>
          </a:r>
          <a:r>
            <a:rPr lang="en-US" sz="700">
              <a:latin typeface="Calibri" panose="020F0502020204030204" pitchFamily="34" charset="0"/>
              <a:cs typeface="Calibri" panose="020F0502020204030204" pitchFamily="34" charset="0"/>
            </a:rPr>
            <a:t>°C</a:t>
          </a:r>
          <a:endParaRPr lang="LID4096" sz="700"/>
        </a:p>
      </cdr:txBody>
    </cdr:sp>
  </cdr:relSizeAnchor>
  <cdr:relSizeAnchor xmlns:cdr="http://schemas.openxmlformats.org/drawingml/2006/chartDrawing">
    <cdr:from>
      <cdr:x>0.23754</cdr:x>
      <cdr:y>0.12124</cdr:y>
    </cdr:from>
    <cdr:to>
      <cdr:x>0.44734</cdr:x>
      <cdr:y>0.20162</cdr:y>
    </cdr:to>
    <cdr:sp macro="" textlink="">
      <cdr:nvSpPr>
        <cdr:cNvPr id="4" name="TextBox 26"/>
        <cdr:cNvSpPr txBox="1"/>
      </cdr:nvSpPr>
      <cdr:spPr>
        <a:xfrm xmlns:a="http://schemas.openxmlformats.org/drawingml/2006/main">
          <a:off x="726742" y="218188"/>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450</a:t>
          </a:r>
          <a:r>
            <a:rPr lang="en-US" sz="700">
              <a:latin typeface="Calibri" panose="020F0502020204030204" pitchFamily="34" charset="0"/>
              <a:cs typeface="Calibri" panose="020F0502020204030204" pitchFamily="34" charset="0"/>
            </a:rPr>
            <a:t>°C</a:t>
          </a:r>
          <a:endParaRPr lang="LID4096" sz="700"/>
        </a:p>
      </cdr:txBody>
    </cdr:sp>
  </cdr:relSizeAnchor>
</c:userShapes>
</file>

<file path=ppt/drawings/drawing5.xml><?xml version="1.0" encoding="utf-8"?>
<c:userShapes xmlns:c="http://schemas.openxmlformats.org/drawingml/2006/chart">
  <cdr:relSizeAnchor xmlns:cdr="http://schemas.openxmlformats.org/drawingml/2006/chartDrawing">
    <cdr:from>
      <cdr:x>0.48976</cdr:x>
      <cdr:y>0.11196</cdr:y>
    </cdr:from>
    <cdr:to>
      <cdr:x>0.69956</cdr:x>
      <cdr:y>0.19234</cdr:y>
    </cdr:to>
    <cdr:sp macro="" textlink="">
      <cdr:nvSpPr>
        <cdr:cNvPr id="2"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1498386" y="201474"/>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500</a:t>
          </a:r>
          <a:r>
            <a:rPr lang="en-US" sz="700">
              <a:latin typeface="Calibri" panose="020F0502020204030204" pitchFamily="34" charset="0"/>
              <a:cs typeface="Calibri" panose="020F0502020204030204" pitchFamily="34" charset="0"/>
            </a:rPr>
            <a:t>°C</a:t>
          </a:r>
          <a:endParaRPr lang="LID4096" sz="700"/>
        </a:p>
      </cdr:txBody>
    </cdr:sp>
  </cdr:relSizeAnchor>
  <cdr:relSizeAnchor xmlns:cdr="http://schemas.openxmlformats.org/drawingml/2006/chartDrawing">
    <cdr:from>
      <cdr:x>0.75948</cdr:x>
      <cdr:y>0.10137</cdr:y>
    </cdr:from>
    <cdr:to>
      <cdr:x>0.96928</cdr:x>
      <cdr:y>0.18175</cdr:y>
    </cdr:to>
    <cdr:sp macro="" textlink="">
      <cdr:nvSpPr>
        <cdr:cNvPr id="3" name="TextBox 26">
          <a:extLst xmlns:a="http://schemas.openxmlformats.org/drawingml/2006/main">
            <a:ext uri="{FF2B5EF4-FFF2-40B4-BE49-F238E27FC236}">
              <a16:creationId xmlns:a16="http://schemas.microsoft.com/office/drawing/2014/main" id="{AD3BB939-3E1E-0063-3DA0-304762994F4D}"/>
            </a:ext>
          </a:extLst>
        </cdr:cNvPr>
        <cdr:cNvSpPr txBox="1"/>
      </cdr:nvSpPr>
      <cdr:spPr>
        <a:xfrm xmlns:a="http://schemas.openxmlformats.org/drawingml/2006/main">
          <a:off x="2323582" y="182424"/>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550</a:t>
          </a:r>
          <a:r>
            <a:rPr lang="en-US" sz="700">
              <a:latin typeface="Calibri" panose="020F0502020204030204" pitchFamily="34" charset="0"/>
              <a:cs typeface="Calibri" panose="020F0502020204030204" pitchFamily="34" charset="0"/>
            </a:rPr>
            <a:t>°C</a:t>
          </a:r>
          <a:endParaRPr lang="LID4096" sz="700"/>
        </a:p>
      </cdr:txBody>
    </cdr:sp>
  </cdr:relSizeAnchor>
  <cdr:relSizeAnchor xmlns:cdr="http://schemas.openxmlformats.org/drawingml/2006/chartDrawing">
    <cdr:from>
      <cdr:x>0.22928</cdr:x>
      <cdr:y>0.11372</cdr:y>
    </cdr:from>
    <cdr:to>
      <cdr:x>0.43908</cdr:x>
      <cdr:y>0.1941</cdr:y>
    </cdr:to>
    <cdr:sp macro="" textlink="">
      <cdr:nvSpPr>
        <cdr:cNvPr id="4" name="TextBox 26"/>
        <cdr:cNvSpPr txBox="1"/>
      </cdr:nvSpPr>
      <cdr:spPr>
        <a:xfrm xmlns:a="http://schemas.openxmlformats.org/drawingml/2006/main">
          <a:off x="701461" y="204649"/>
          <a:ext cx="641868" cy="144651"/>
        </a:xfrm>
        <a:prstGeom xmlns:a="http://schemas.openxmlformats.org/drawingml/2006/main" prst="rect">
          <a:avLst/>
        </a:prstGeom>
        <a:noFill xmlns:a="http://schemas.openxmlformats.org/drawingml/2006/main"/>
        <a:ln xmlns:a="http://schemas.openxmlformats.org/drawingml/2006/main" w="9525" cmpd="sng">
          <a:noFill/>
        </a:ln>
      </cdr:spPr>
      <cdr:style>
        <a:lnRef xmlns:a="http://schemas.openxmlformats.org/drawingml/2006/main" idx="0">
          <a:scrgbClr r="0" g="0" b="0"/>
        </a:lnRef>
        <a:fillRef xmlns:a="http://schemas.openxmlformats.org/drawingml/2006/main" idx="0">
          <a:scrgbClr r="0" g="0" b="0"/>
        </a:fillRef>
        <a:effectRef xmlns:a="http://schemas.openxmlformats.org/drawingml/2006/main" idx="0">
          <a:scrgbClr r="0" g="0" b="0"/>
        </a:effectRef>
        <a:fontRef xmlns:a="http://schemas.openxmlformats.org/drawingml/2006/main" idx="minor">
          <a:schemeClr val="dk1"/>
        </a:fontRef>
      </cdr:style>
      <cdr:txBody>
        <a:bodyPr xmlns:a="http://schemas.openxmlformats.org/drawingml/2006/main" wrap="square" rtlCol="0" anchor="t"/>
        <a:lstStyle xmlns:a="http://schemas.openxmlformats.org/drawingml/2006/main">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xmlns:a="http://schemas.openxmlformats.org/drawingml/2006/main">
          <a:r>
            <a:rPr lang="en-US" sz="700"/>
            <a:t>450</a:t>
          </a:r>
          <a:r>
            <a:rPr lang="en-US" sz="700">
              <a:latin typeface="Calibri" panose="020F0502020204030204" pitchFamily="34" charset="0"/>
              <a:cs typeface="Calibri" panose="020F0502020204030204" pitchFamily="34" charset="0"/>
            </a:rPr>
            <a:t>°C</a:t>
          </a:r>
          <a:endParaRPr lang="LID4096" sz="700"/>
        </a:p>
      </cdr:txBody>
    </cdr:sp>
  </cdr:relSizeAnchor>
</c:userShapes>
</file>

<file path=ppt/drawings/drawing6.xml><?xml version="1.0" encoding="utf-8"?>
<c:userShapes xmlns:c="http://schemas.openxmlformats.org/drawingml/2006/chart">
  <cdr:relSizeAnchor xmlns:cdr="http://schemas.openxmlformats.org/drawingml/2006/chartDrawing">
    <cdr:from>
      <cdr:x>0.43905</cdr:x>
      <cdr:y>0.63929</cdr:y>
    </cdr:from>
    <cdr:to>
      <cdr:x>0.47871</cdr:x>
      <cdr:y>0.83978</cdr:y>
    </cdr:to>
    <cdr:sp macro="" textlink="">
      <cdr:nvSpPr>
        <cdr:cNvPr id="5" name="Oval 4"/>
        <cdr:cNvSpPr/>
      </cdr:nvSpPr>
      <cdr:spPr>
        <a:xfrm xmlns:a="http://schemas.openxmlformats.org/drawingml/2006/main">
          <a:off x="1573250" y="1629219"/>
          <a:ext cx="142114" cy="510947"/>
        </a:xfrm>
        <a:prstGeom xmlns:a="http://schemas.openxmlformats.org/drawingml/2006/main" prst="ellipse">
          <a:avLst/>
        </a:prstGeom>
        <a:noFill xmlns:a="http://schemas.openxmlformats.org/drawingml/2006/main"/>
        <a:ln xmlns:a="http://schemas.openxmlformats.org/drawingml/2006/main" w="6350">
          <a:solidFill>
            <a:srgbClr val="FFC000"/>
          </a:solidFill>
        </a:ln>
      </cdr:spPr>
      <cdr:style>
        <a:lnRef xmlns:a="http://schemas.openxmlformats.org/drawingml/2006/main" idx="2">
          <a:schemeClr val="accent1">
            <a:shade val="15000"/>
          </a:schemeClr>
        </a:lnRef>
        <a:fillRef xmlns:a="http://schemas.openxmlformats.org/drawingml/2006/main" idx="1">
          <a:schemeClr val="accent1"/>
        </a:fillRef>
        <a:effectRef xmlns:a="http://schemas.openxmlformats.org/drawingml/2006/main" idx="0">
          <a:schemeClr val="accent1"/>
        </a:effectRef>
        <a:fontRef xmlns:a="http://schemas.openxmlformats.org/drawingml/2006/main" idx="minor">
          <a:schemeClr val="lt1"/>
        </a:fontRef>
      </cdr:style>
      <cdr:txBody>
        <a:bodyPr xmlns:a="http://schemas.openxmlformats.org/drawingml/2006/main" vertOverflow="clip"/>
        <a:lstStyle xmlns:a="http://schemas.openxmlformats.org/drawingml/2006/main"/>
        <a:p xmlns:a="http://schemas.openxmlformats.org/drawingml/2006/main">
          <a:endParaRPr lang="LID4096"/>
        </a:p>
      </cdr:txBody>
    </cdr:sp>
  </cdr:relSizeAnchor>
  <cdr:relSizeAnchor xmlns:cdr="http://schemas.openxmlformats.org/drawingml/2006/chartDrawing">
    <cdr:from>
      <cdr:x>0.45819</cdr:x>
      <cdr:y>0.54581</cdr:y>
    </cdr:from>
    <cdr:to>
      <cdr:x>0.45888</cdr:x>
      <cdr:y>0.63929</cdr:y>
    </cdr:to>
    <cdr:cxnSp macro="">
      <cdr:nvCxnSpPr>
        <cdr:cNvPr id="7" name="Straight Arrow Connector 6">
          <a:extLst xmlns:a="http://schemas.openxmlformats.org/drawingml/2006/main">
            <a:ext uri="{FF2B5EF4-FFF2-40B4-BE49-F238E27FC236}">
              <a16:creationId xmlns:a16="http://schemas.microsoft.com/office/drawing/2014/main" id="{05BF29F5-B468-2D6E-C8EF-60B27E795181}"/>
            </a:ext>
          </a:extLst>
        </cdr:cNvPr>
        <cdr:cNvCxnSpPr>
          <a:stCxn xmlns:a="http://schemas.openxmlformats.org/drawingml/2006/main" id="5" idx="0"/>
        </cdr:cNvCxnSpPr>
      </cdr:nvCxnSpPr>
      <cdr:spPr>
        <a:xfrm xmlns:a="http://schemas.openxmlformats.org/drawingml/2006/main" flipH="1" flipV="1">
          <a:off x="1641834" y="1390987"/>
          <a:ext cx="2473" cy="238232"/>
        </a:xfrm>
        <a:prstGeom xmlns:a="http://schemas.openxmlformats.org/drawingml/2006/main" prst="straightConnector1">
          <a:avLst/>
        </a:prstGeom>
        <a:ln xmlns:a="http://schemas.openxmlformats.org/drawingml/2006/main" w="6350">
          <a:solidFill>
            <a:srgbClr val="FFC000"/>
          </a:solidFill>
          <a:round/>
          <a:tailEnd type="triangle"/>
        </a:ln>
      </cdr:spPr>
      <cdr:style>
        <a:lnRef xmlns:a="http://schemas.openxmlformats.org/drawingml/2006/main" idx="1">
          <a:schemeClr val="accent4"/>
        </a:lnRef>
        <a:fillRef xmlns:a="http://schemas.openxmlformats.org/drawingml/2006/main" idx="0">
          <a:schemeClr val="accent4"/>
        </a:fillRef>
        <a:effectRef xmlns:a="http://schemas.openxmlformats.org/drawingml/2006/main" idx="0">
          <a:schemeClr val="accent4"/>
        </a:effectRef>
        <a:fontRef xmlns:a="http://schemas.openxmlformats.org/drawingml/2006/main" idx="minor">
          <a:schemeClr val="tx1"/>
        </a:fontRef>
      </cdr:style>
    </cdr:cxn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LID4096"/>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7AED275-2E41-4D12-AA36-1BCAC7D051A0}" type="datetimeFigureOut">
              <a:rPr lang="LID4096" smtClean="0"/>
              <a:t>08/02/2024</a:t>
            </a:fld>
            <a:endParaRPr lang="LID4096"/>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LID4096"/>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LID4096"/>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D34AEF5-F146-492F-A05E-DFE7F8A2BC3E}" type="slidenum">
              <a:rPr lang="LID4096" smtClean="0"/>
              <a:t>‹#›</a:t>
            </a:fld>
            <a:endParaRPr lang="LID4096"/>
          </a:p>
        </p:txBody>
      </p:sp>
    </p:spTree>
    <p:extLst>
      <p:ext uri="{BB962C8B-B14F-4D97-AF65-F5344CB8AC3E}">
        <p14:creationId xmlns:p14="http://schemas.microsoft.com/office/powerpoint/2010/main" val="35879580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1</a:t>
            </a:fld>
            <a:endParaRPr lang="LID4096"/>
          </a:p>
        </p:txBody>
      </p:sp>
    </p:spTree>
    <p:extLst>
      <p:ext uri="{BB962C8B-B14F-4D97-AF65-F5344CB8AC3E}">
        <p14:creationId xmlns:p14="http://schemas.microsoft.com/office/powerpoint/2010/main" val="329390551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last slide I would therefore like to summarize the main outcomes of my work.</a:t>
            </a:r>
          </a:p>
          <a:p>
            <a:endParaRPr lang="en-US" dirty="0"/>
          </a:p>
          <a:p>
            <a:endParaRPr lang="en-US" dirty="0"/>
          </a:p>
          <a:p>
            <a:r>
              <a:rPr lang="en-US" dirty="0"/>
              <a:t>All in all, this findings can lead to the conclusion that the MR technology holds potential in advancing the decarbonization of the current energy system.</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21</a:t>
            </a:fld>
            <a:endParaRPr lang="LID4096"/>
          </a:p>
        </p:txBody>
      </p:sp>
    </p:spTree>
    <p:extLst>
      <p:ext uri="{BB962C8B-B14F-4D97-AF65-F5344CB8AC3E}">
        <p14:creationId xmlns:p14="http://schemas.microsoft.com/office/powerpoint/2010/main" val="235367696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main idea behind this work is to contribute to development of solutions capable of promoting the decarbonization of the current energy system. The current energy system in fact mainly relies on the use of fossil fuels with tremendous consequences for our planet and for life on it. Literature indeed reports that the solely energy sector comprising electricity generation, heat generation and transport, is responsible for about 73.2 % of the total emissions. Therefore, in a scenario in which the world population is consistently growing alongside the worldwide energy demand, a transition towards a more sustainable energy scenario becomes essential.</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2</a:t>
            </a:fld>
            <a:endParaRPr lang="LID4096"/>
          </a:p>
        </p:txBody>
      </p:sp>
    </p:spTree>
    <p:extLst>
      <p:ext uri="{BB962C8B-B14F-4D97-AF65-F5344CB8AC3E}">
        <p14:creationId xmlns:p14="http://schemas.microsoft.com/office/powerpoint/2010/main" val="411654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exploitation of renewable energy sources plays a fundamental role in the energy transition. However, their intermittent nature represents a challenge for coupling the demand with production and poses grid stability challenges. Energy storage can be regarded as the key to overcome this issue and in particular hydrogen has been gaining attention as the ideal energy carrier. Hydrogen could in fact be produced from water electrolysis exploiting renewable energy and used for power generation when required with zero carbon footprint. However, the low volumetric energy density and the low oiling point of hydrogen make its storage and handling challenging.</a:t>
            </a:r>
          </a:p>
        </p:txBody>
      </p:sp>
      <p:sp>
        <p:nvSpPr>
          <p:cNvPr id="4" name="Slide Number Placeholder 3"/>
          <p:cNvSpPr>
            <a:spLocks noGrp="1"/>
          </p:cNvSpPr>
          <p:nvPr>
            <p:ph type="sldNum" sz="quarter" idx="5"/>
          </p:nvPr>
        </p:nvSpPr>
        <p:spPr/>
        <p:txBody>
          <a:bodyPr/>
          <a:lstStyle/>
          <a:p>
            <a:fld id="{AD34AEF5-F146-492F-A05E-DFE7F8A2BC3E}" type="slidenum">
              <a:rPr lang="LID4096" smtClean="0"/>
              <a:t>3</a:t>
            </a:fld>
            <a:endParaRPr lang="LID4096"/>
          </a:p>
        </p:txBody>
      </p:sp>
    </p:spTree>
    <p:extLst>
      <p:ext uri="{BB962C8B-B14F-4D97-AF65-F5344CB8AC3E}">
        <p14:creationId xmlns:p14="http://schemas.microsoft.com/office/powerpoint/2010/main" val="10282311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literature study revealed Pd-based membranes as the most promising ones for high purity hydrogen recovery. Thus, a first proof of concept of the technology  was carried out with the aim to assess the advantages implied by the choice of a Pd-based membrane reactor over a conventional system.</a:t>
            </a:r>
          </a:p>
          <a:p>
            <a:r>
              <a:rPr lang="en-US" dirty="0"/>
              <a:t>The result of this study demonstrated that compared to a conventional system, higher or comparable NH</a:t>
            </a:r>
            <a:r>
              <a:rPr lang="en-US" baseline="-25000" dirty="0"/>
              <a:t>3</a:t>
            </a:r>
            <a:r>
              <a:rPr lang="en-US" baseline="0" dirty="0"/>
              <a:t> conversion can be achieved in a MR at lower temperature, which results in higher efficiencies. Moreover, it was proven that high purity hydrogen could be simultaneously recovered.</a:t>
            </a:r>
          </a:p>
          <a:p>
            <a:r>
              <a:rPr lang="en-US" baseline="0" dirty="0"/>
              <a:t>Improved performance could then be achieved by increasing the driving force across the membrane: through the application of vacuum at the permeate side of the membrane in fact higher recoveries as well as NH</a:t>
            </a:r>
            <a:r>
              <a:rPr lang="en-US" baseline="-25000" dirty="0"/>
              <a:t>3</a:t>
            </a:r>
            <a:r>
              <a:rPr lang="en-US" baseline="0" dirty="0"/>
              <a:t> conversions could be achieved. Interestingly, in this case, NH</a:t>
            </a:r>
            <a:r>
              <a:rPr lang="en-US" baseline="-25000" dirty="0"/>
              <a:t>3</a:t>
            </a:r>
            <a:r>
              <a:rPr lang="en-US" baseline="0" dirty="0"/>
              <a:t> conversion higher than the thermodynamic equilibrium one without the membrane could be achieved.</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5</a:t>
            </a:fld>
            <a:endParaRPr lang="LID4096"/>
          </a:p>
        </p:txBody>
      </p:sp>
    </p:spTree>
    <p:extLst>
      <p:ext uri="{BB962C8B-B14F-4D97-AF65-F5344CB8AC3E}">
        <p14:creationId xmlns:p14="http://schemas.microsoft.com/office/powerpoint/2010/main" val="374923037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was also demonstrated that compared to conventional systems, higher ammonia conversion can be achieved in a membrane reactor at similar pressures, </a:t>
            </a:r>
            <a:r>
              <a:rPr lang="en-US" baseline="0" dirty="0"/>
              <a:t>which results in higher compactness. Although a pressure increase results in lower purities of hydrogen recovered, the removal of hydrogen from the reaction zone indeed enhances the reaction rates and shifts the reaction thermodynamics which in turn enhance ammonia conversion counterbalancing the ammonia conversion decrease that is on the other hand expected according to the le </a:t>
            </a:r>
            <a:r>
              <a:rPr lang="en-US" baseline="0" dirty="0" err="1"/>
              <a:t>chateliers</a:t>
            </a:r>
            <a:r>
              <a:rPr lang="en-US" baseline="0" dirty="0"/>
              <a:t> principle</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6</a:t>
            </a:fld>
            <a:endParaRPr lang="LID4096"/>
          </a:p>
        </p:txBody>
      </p:sp>
    </p:spTree>
    <p:extLst>
      <p:ext uri="{BB962C8B-B14F-4D97-AF65-F5344CB8AC3E}">
        <p14:creationId xmlns:p14="http://schemas.microsoft.com/office/powerpoint/2010/main" val="290915011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When targeting the production of hydrogen to be used as fuel for PEMFC, </a:t>
            </a:r>
            <a:r>
              <a:rPr lang="en-US" baseline="0" dirty="0"/>
              <a:t>NH3 concentration should not exceed 0.1 ppm. However, the  results of the </a:t>
            </a:r>
            <a:r>
              <a:rPr lang="en-US" dirty="0"/>
              <a:t>proof of concept proved the achievement of this target challenging. In fact such a low concentration was not achieved in any of the investigated operating conditions. A possible solution to overcome </a:t>
            </a:r>
            <a:r>
              <a:rPr lang="en-US" dirty="0" err="1"/>
              <a:t>thi</a:t>
            </a:r>
            <a:r>
              <a:rPr lang="en-US" dirty="0"/>
              <a:t> challenge is  the implementation of a hydrogen cleanup unit downstream of the MR. Both the strategies proved technically feasible. However, strategy 2 proved more economically viable.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Next to the technical feasibility in fact, the use of thinner membranes which already implies lower costs due to the fact that a lower amount of palladium is used for each membrane fabrication, also allows for higher  permeation flux through the membrane. This translates into the fact that costs are further lowered as a lower amount of membranes is needed.</a:t>
            </a:r>
            <a:endParaRPr lang="LID4096" dirty="0"/>
          </a:p>
          <a:p>
            <a:r>
              <a:rPr lang="en-US" dirty="0"/>
              <a:t>Moreover, the fact that the achievement of the purity target is guaranteed by the presence of the cleaning unit allows the reactor to be operated at lower temperatures, which improves the energy efficiency of the system and also implies that less selective membranes can be implemented. This in turn translates in the possibility to use also membrane less performing and cheaper than Pd-based ones.</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7</a:t>
            </a:fld>
            <a:endParaRPr lang="LID4096"/>
          </a:p>
        </p:txBody>
      </p:sp>
    </p:spTree>
    <p:extLst>
      <p:ext uri="{BB962C8B-B14F-4D97-AF65-F5344CB8AC3E}">
        <p14:creationId xmlns:p14="http://schemas.microsoft.com/office/powerpoint/2010/main" val="38452806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solidFill>
                  <a:schemeClr val="tx1"/>
                </a:solidFill>
                <a:latin typeface="Calibri Light" panose="020F0302020204030204" pitchFamily="34" charset="0"/>
                <a:cs typeface="Calibri Light" panose="020F0302020204030204" pitchFamily="34" charset="0"/>
              </a:rPr>
              <a:t>Decentralized plant in which hydrogen is produced in a relatively small-scale production system to supply local demand</a:t>
            </a:r>
          </a:p>
          <a:p>
            <a:endParaRPr lang="LID4096" dirty="0"/>
          </a:p>
        </p:txBody>
      </p:sp>
      <p:sp>
        <p:nvSpPr>
          <p:cNvPr id="4" name="Slide Number Placeholder 3"/>
          <p:cNvSpPr>
            <a:spLocks noGrp="1"/>
          </p:cNvSpPr>
          <p:nvPr>
            <p:ph type="sldNum" sz="quarter" idx="5"/>
          </p:nvPr>
        </p:nvSpPr>
        <p:spPr/>
        <p:txBody>
          <a:bodyPr/>
          <a:lstStyle/>
          <a:p>
            <a:fld id="{5A9B2C62-FE30-453D-946B-754E9E42C845}" type="slidenum">
              <a:rPr lang="en-US" smtClean="0"/>
              <a:t>8</a:t>
            </a:fld>
            <a:endParaRPr lang="en-US"/>
          </a:p>
        </p:txBody>
      </p:sp>
    </p:spTree>
    <p:extLst>
      <p:ext uri="{BB962C8B-B14F-4D97-AF65-F5344CB8AC3E}">
        <p14:creationId xmlns:p14="http://schemas.microsoft.com/office/powerpoint/2010/main" val="396072290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kern="0" dirty="0">
                <a:effectLst/>
                <a:latin typeface="Garamond" panose="02020404030301010803" pitchFamily="18" charset="0"/>
                <a:ea typeface="Times New Roman" panose="02020603050405020304" pitchFamily="18" charset="0"/>
                <a:cs typeface="Times New Roman" panose="02020603050405020304" pitchFamily="18" charset="0"/>
              </a:rPr>
              <a:t>From a reactor-centric perspective, the greater the hydrogen recovery achieved, the higher is the separation efficiency of hydrogen from ammonia, which results in a lower ammonia flow rate required at the process inlet. However, when considering the whole NH</a:t>
            </a:r>
            <a:r>
              <a:rPr lang="en-US" sz="1800" kern="0" baseline="-25000" dirty="0">
                <a:effectLst/>
                <a:latin typeface="Garamond" panose="02020404030301010803" pitchFamily="18" charset="0"/>
                <a:ea typeface="Times New Roman" panose="02020603050405020304" pitchFamily="18" charset="0"/>
                <a:cs typeface="Times New Roman" panose="02020603050405020304" pitchFamily="18" charset="0"/>
              </a:rPr>
              <a:t>3</a:t>
            </a:r>
            <a:r>
              <a:rPr lang="en-US" sz="1800" kern="0" dirty="0">
                <a:effectLst/>
                <a:latin typeface="Garamond" panose="02020404030301010803" pitchFamily="18" charset="0"/>
                <a:ea typeface="Times New Roman" panose="02020603050405020304" pitchFamily="18" charset="0"/>
                <a:cs typeface="Times New Roman" panose="02020603050405020304" pitchFamily="18" charset="0"/>
              </a:rPr>
              <a:t>-to-H</a:t>
            </a:r>
            <a:r>
              <a:rPr lang="en-US" sz="1800" kern="0" baseline="-25000" dirty="0">
                <a:effectLst/>
                <a:latin typeface="Garamond" panose="02020404030301010803" pitchFamily="18" charset="0"/>
                <a:ea typeface="Times New Roman" panose="02020603050405020304" pitchFamily="18" charset="0"/>
                <a:cs typeface="Times New Roman" panose="02020603050405020304" pitchFamily="18" charset="0"/>
              </a:rPr>
              <a:t>2</a:t>
            </a:r>
            <a:r>
              <a:rPr lang="en-US" sz="1800" kern="0" dirty="0">
                <a:effectLst/>
                <a:latin typeface="Garamond" panose="02020404030301010803" pitchFamily="18" charset="0"/>
                <a:ea typeface="Times New Roman" panose="02020603050405020304" pitchFamily="18" charset="0"/>
                <a:cs typeface="Times New Roman" panose="02020603050405020304" pitchFamily="18" charset="0"/>
              </a:rPr>
              <a:t> process, the decision to operate the reactor while maximizing hydrogen recovery proves non economically convenient. This is because a higher recovery reduces the available heat from the combustion of the retentate, which leads to an increased quantity of hydrogen that must be burned to sustain the ammonia decomposition reaction and that, in turn, implies a greater flow rate of ammonia to be processed in the reactor. </a:t>
            </a:r>
            <a:endParaRPr lang="LID4096" dirty="0"/>
          </a:p>
        </p:txBody>
      </p:sp>
      <p:sp>
        <p:nvSpPr>
          <p:cNvPr id="4" name="Slide Number Placeholder 3"/>
          <p:cNvSpPr>
            <a:spLocks noGrp="1"/>
          </p:cNvSpPr>
          <p:nvPr>
            <p:ph type="sldNum" sz="quarter" idx="5"/>
          </p:nvPr>
        </p:nvSpPr>
        <p:spPr/>
        <p:txBody>
          <a:bodyPr/>
          <a:lstStyle/>
          <a:p>
            <a:fld id="{AD34AEF5-F146-492F-A05E-DFE7F8A2BC3E}" type="slidenum">
              <a:rPr lang="LID4096" smtClean="0"/>
              <a:t>16</a:t>
            </a:fld>
            <a:endParaRPr lang="LID4096"/>
          </a:p>
        </p:txBody>
      </p:sp>
    </p:spTree>
    <p:extLst>
      <p:ext uri="{BB962C8B-B14F-4D97-AF65-F5344CB8AC3E}">
        <p14:creationId xmlns:p14="http://schemas.microsoft.com/office/powerpoint/2010/main" val="204897679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a final step, a techno-economic assessment of the MR technology was performed focusing on systems for the decentralized production of H2 from NH3.</a:t>
            </a:r>
          </a:p>
          <a:p>
            <a:endParaRPr lang="en-US" dirty="0"/>
          </a:p>
          <a:p>
            <a:r>
              <a:rPr lang="en-US" dirty="0"/>
              <a:t>3 different scenarios were investigated: the production of hydrogen for stationary applications, the production of hydrogen for on-board vehicle applications and the production of hydrogen for </a:t>
            </a:r>
            <a:r>
              <a:rPr lang="en-US" dirty="0" err="1"/>
              <a:t>refuelling</a:t>
            </a:r>
            <a:r>
              <a:rPr lang="en-US" dirty="0"/>
              <a:t> stations.</a:t>
            </a:r>
          </a:p>
          <a:p>
            <a:r>
              <a:rPr lang="en-US" dirty="0"/>
              <a:t>The results of the techno-economic assessment demonstrated that in case of hydrogen production for stationary applications, no advantage is  given by the utilization of the packed-bed MR technology.</a:t>
            </a:r>
          </a:p>
          <a:p>
            <a:endParaRPr lang="en-US" dirty="0"/>
          </a:p>
          <a:p>
            <a:r>
              <a:rPr lang="en-US" dirty="0"/>
              <a:t>Conversely, the technology was proved to be more economically competitive when targeting the production of hydrogen for vehicle applications. </a:t>
            </a:r>
          </a:p>
          <a:p>
            <a:endParaRPr lang="en-US" dirty="0"/>
          </a:p>
          <a:p>
            <a:r>
              <a:rPr lang="en-US" dirty="0"/>
              <a:t>More in detail, the study revealed the production of hydrogen from ammonia to be an OPEX intensive process, with the cost of NH</a:t>
            </a:r>
            <a:r>
              <a:rPr lang="en-US" baseline="-25000" dirty="0"/>
              <a:t>3</a:t>
            </a:r>
            <a:r>
              <a:rPr lang="en-US" baseline="0" dirty="0"/>
              <a:t> feedstock being the main contributor to the final COH.</a:t>
            </a:r>
          </a:p>
          <a:p>
            <a:endParaRPr lang="en-US" baseline="0" dirty="0"/>
          </a:p>
          <a:p>
            <a:r>
              <a:rPr lang="en-US" baseline="0" dirty="0"/>
              <a:t> Thus, the lower COH in the MR-assisted system can be mainly ascribed to the fact that in this configuration a lower ammonia feedstock is required.</a:t>
            </a:r>
            <a:endParaRPr lang="en-US" dirty="0"/>
          </a:p>
        </p:txBody>
      </p:sp>
      <p:sp>
        <p:nvSpPr>
          <p:cNvPr id="4" name="Slide Number Placeholder 3"/>
          <p:cNvSpPr>
            <a:spLocks noGrp="1"/>
          </p:cNvSpPr>
          <p:nvPr>
            <p:ph type="sldNum" sz="quarter" idx="5"/>
          </p:nvPr>
        </p:nvSpPr>
        <p:spPr/>
        <p:txBody>
          <a:bodyPr/>
          <a:lstStyle/>
          <a:p>
            <a:fld id="{AD34AEF5-F146-492F-A05E-DFE7F8A2BC3E}" type="slidenum">
              <a:rPr lang="LID4096" smtClean="0"/>
              <a:t>19</a:t>
            </a:fld>
            <a:endParaRPr lang="LID4096"/>
          </a:p>
        </p:txBody>
      </p:sp>
    </p:spTree>
    <p:extLst>
      <p:ext uri="{BB962C8B-B14F-4D97-AF65-F5344CB8AC3E}">
        <p14:creationId xmlns:p14="http://schemas.microsoft.com/office/powerpoint/2010/main" val="70098790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B868D-147C-E440-83BF-8AD89CDE1C8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LID4096"/>
          </a:p>
        </p:txBody>
      </p:sp>
      <p:sp>
        <p:nvSpPr>
          <p:cNvPr id="3" name="Subtitle 2">
            <a:extLst>
              <a:ext uri="{FF2B5EF4-FFF2-40B4-BE49-F238E27FC236}">
                <a16:creationId xmlns:a16="http://schemas.microsoft.com/office/drawing/2014/main" id="{443EEBCB-5B45-6F8A-49CA-356DA263BA95}"/>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LID4096"/>
          </a:p>
        </p:txBody>
      </p:sp>
      <p:sp>
        <p:nvSpPr>
          <p:cNvPr id="4" name="Date Placeholder 3">
            <a:extLst>
              <a:ext uri="{FF2B5EF4-FFF2-40B4-BE49-F238E27FC236}">
                <a16:creationId xmlns:a16="http://schemas.microsoft.com/office/drawing/2014/main" id="{39ADDED4-406C-CA79-B8E8-FDF1EE02A36F}"/>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439276C6-ADC8-C158-7DAB-B1E7C47C2E86}"/>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0AD9893-D20D-933C-ED70-8ED33D47396E}"/>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368650885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377DBF-8E97-4A6D-931F-B40FD8069C19}"/>
              </a:ext>
            </a:extLst>
          </p:cNvPr>
          <p:cNvSpPr>
            <a:spLocks noGrp="1"/>
          </p:cNvSpPr>
          <p:nvPr>
            <p:ph type="title"/>
          </p:nvPr>
        </p:nvSpPr>
        <p:spPr/>
        <p:txBody>
          <a:bodyPr/>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1E3FC72B-EE92-1B66-142A-3ACF035FC4E2}"/>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46B82526-0DCB-6358-B3CF-1CDBA7663052}"/>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0461B1DF-BF62-E0EB-E601-CE86302A175C}"/>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F6DB053D-B1C0-4CB2-F4CD-A805C92637A1}"/>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159931452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1737127F-7E94-77DD-4B60-BE490484D548}"/>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LID4096"/>
          </a:p>
        </p:txBody>
      </p:sp>
      <p:sp>
        <p:nvSpPr>
          <p:cNvPr id="3" name="Vertical Text Placeholder 2">
            <a:extLst>
              <a:ext uri="{FF2B5EF4-FFF2-40B4-BE49-F238E27FC236}">
                <a16:creationId xmlns:a16="http://schemas.microsoft.com/office/drawing/2014/main" id="{1CD514D2-0229-8B55-2B0E-D28C484B7AF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A1F0742E-C4ED-2F3E-1551-C83D0F2FC63F}"/>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536873B5-C13C-3F44-B359-10BF57326E2D}"/>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1CD318FE-7200-A3A6-29BC-F5E53F04A0AC}"/>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45197881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Content 1 Column">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B275B11D-8F3F-472B-BBCC-A4F7415AC0A5}"/>
              </a:ext>
            </a:extLst>
          </p:cNvPr>
          <p:cNvSpPr>
            <a:spLocks noGrp="1"/>
          </p:cNvSpPr>
          <p:nvPr>
            <p:ph type="pic" sz="quarter" idx="10"/>
          </p:nvPr>
        </p:nvSpPr>
        <p:spPr>
          <a:xfrm>
            <a:off x="1028700" y="3543300"/>
            <a:ext cx="3924300" cy="3314700"/>
          </a:xfrm>
        </p:spPr>
        <p:txBody>
          <a:bodyPr/>
          <a:lstStyle/>
          <a:p>
            <a:r>
              <a:rPr lang="en-US"/>
              <a:t>Click icon to add picture</a:t>
            </a:r>
          </a:p>
        </p:txBody>
      </p:sp>
      <p:sp>
        <p:nvSpPr>
          <p:cNvPr id="6" name="Content Placeholder 2">
            <a:extLst>
              <a:ext uri="{FF2B5EF4-FFF2-40B4-BE49-F238E27FC236}">
                <a16:creationId xmlns:a16="http://schemas.microsoft.com/office/drawing/2014/main" id="{99F0629D-1A5F-4F4F-90D6-430379624EFF}"/>
              </a:ext>
            </a:extLst>
          </p:cNvPr>
          <p:cNvSpPr>
            <a:spLocks noGrp="1"/>
          </p:cNvSpPr>
          <p:nvPr>
            <p:ph idx="4294967295"/>
          </p:nvPr>
        </p:nvSpPr>
        <p:spPr>
          <a:xfrm>
            <a:off x="6191250" y="1981200"/>
            <a:ext cx="4972050" cy="4473575"/>
          </a:xfrm>
        </p:spPr>
        <p:txBody>
          <a:bodyPr>
            <a:normAutofit/>
          </a:bodyPr>
          <a:lstStyle>
            <a:lvl1pPr marL="0" indent="0">
              <a:buNone/>
              <a:defRPr/>
            </a:lvl1pPr>
          </a:lstStyle>
          <a:p>
            <a:pPr lvl="0"/>
            <a:r>
              <a:rPr lang="en-US" sz="1600">
                <a:solidFill>
                  <a:schemeClr val="tx2">
                    <a:lumMod val="50000"/>
                  </a:schemeClr>
                </a:solidFill>
                <a:latin typeface="Biome Light" panose="020B0303030204020804" pitchFamily="34" charset="0"/>
                <a:cs typeface="Biome Light" panose="020B0303030204020804" pitchFamily="34" charset="0"/>
              </a:rPr>
              <a:t>Click to edit Master text styles</a:t>
            </a:r>
          </a:p>
        </p:txBody>
      </p:sp>
      <p:sp>
        <p:nvSpPr>
          <p:cNvPr id="17" name="Date Placeholder 3">
            <a:extLst>
              <a:ext uri="{FF2B5EF4-FFF2-40B4-BE49-F238E27FC236}">
                <a16:creationId xmlns:a16="http://schemas.microsoft.com/office/drawing/2014/main" id="{218C063B-0EE9-4FD5-A116-241C245452A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C8E8AEE-3371-4D2C-9B35-56234A6DAFAC}" type="datetime1">
              <a:rPr lang="en-US" smtClean="0"/>
              <a:t>8/2/2024</a:t>
            </a:fld>
            <a:endParaRPr lang="en-US" dirty="0"/>
          </a:p>
        </p:txBody>
      </p:sp>
      <p:sp>
        <p:nvSpPr>
          <p:cNvPr id="2" name="Title 1">
            <a:extLst>
              <a:ext uri="{FF2B5EF4-FFF2-40B4-BE49-F238E27FC236}">
                <a16:creationId xmlns:a16="http://schemas.microsoft.com/office/drawing/2014/main" id="{4AEEC1A7-43C3-481E-95D0-5616242E1A01}"/>
              </a:ext>
            </a:extLst>
          </p:cNvPr>
          <p:cNvSpPr>
            <a:spLocks noGrp="1"/>
          </p:cNvSpPr>
          <p:nvPr>
            <p:ph type="title" hasCustomPrompt="1"/>
          </p:nvPr>
        </p:nvSpPr>
        <p:spPr>
          <a:xfrm>
            <a:off x="895534" y="539225"/>
            <a:ext cx="3924300" cy="2434386"/>
          </a:xfrm>
        </p:spPr>
        <p:txBody>
          <a:bodyPr vert="horz" lIns="91440" tIns="45720" rIns="91440" bIns="45720" rtlCol="0" anchor="ctr">
            <a:normAutofit/>
          </a:bodyPr>
          <a:lstStyle>
            <a:lvl1pPr>
              <a:defRPr lang="en-US" sz="7200">
                <a:solidFill>
                  <a:schemeClr val="accent2">
                    <a:lumMod val="50000"/>
                  </a:schemeClr>
                </a:solidFill>
                <a:latin typeface="+mn-lt"/>
                <a:ea typeface="+mn-ea"/>
                <a:cs typeface="+mn-cs"/>
              </a:defRPr>
            </a:lvl1pPr>
          </a:lstStyle>
          <a:p>
            <a:pPr lvl="0"/>
            <a:r>
              <a:rPr lang="en-US" dirty="0"/>
              <a:t>Click to add title</a:t>
            </a:r>
          </a:p>
        </p:txBody>
      </p:sp>
    </p:spTree>
    <p:extLst>
      <p:ext uri="{BB962C8B-B14F-4D97-AF65-F5344CB8AC3E}">
        <p14:creationId xmlns:p14="http://schemas.microsoft.com/office/powerpoint/2010/main" val="227364362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Contact">
    <p:spTree>
      <p:nvGrpSpPr>
        <p:cNvPr id="1" name=""/>
        <p:cNvGrpSpPr/>
        <p:nvPr/>
      </p:nvGrpSpPr>
      <p:grpSpPr>
        <a:xfrm>
          <a:off x="0" y="0"/>
          <a:ext cx="0" cy="0"/>
          <a:chOff x="0" y="0"/>
          <a:chExt cx="0" cy="0"/>
        </a:xfrm>
      </p:grpSpPr>
      <p:sp>
        <p:nvSpPr>
          <p:cNvPr id="9" name="Picture Placeholder 15">
            <a:extLst>
              <a:ext uri="{FF2B5EF4-FFF2-40B4-BE49-F238E27FC236}">
                <a16:creationId xmlns:a16="http://schemas.microsoft.com/office/drawing/2014/main" id="{940246AD-CE4F-4FD8-BCF6-5BA9ED62ACDA}"/>
              </a:ext>
            </a:extLst>
          </p:cNvPr>
          <p:cNvSpPr>
            <a:spLocks noGrp="1"/>
          </p:cNvSpPr>
          <p:nvPr>
            <p:ph type="pic" sz="quarter" idx="11"/>
          </p:nvPr>
        </p:nvSpPr>
        <p:spPr>
          <a:xfrm>
            <a:off x="6210300" y="3543302"/>
            <a:ext cx="4953000" cy="2849562"/>
          </a:xfrm>
        </p:spPr>
        <p:txBody>
          <a:bodyPr/>
          <a:lstStyle/>
          <a:p>
            <a:r>
              <a:rPr lang="en-US"/>
              <a:t>Click icon to add picture</a:t>
            </a:r>
            <a:endParaRPr lang="en-US" dirty="0"/>
          </a:p>
        </p:txBody>
      </p:sp>
      <p:sp>
        <p:nvSpPr>
          <p:cNvPr id="10" name="Picture Placeholder 13">
            <a:extLst>
              <a:ext uri="{FF2B5EF4-FFF2-40B4-BE49-F238E27FC236}">
                <a16:creationId xmlns:a16="http://schemas.microsoft.com/office/drawing/2014/main" id="{F8ECBB79-D5D3-4ECE-99F9-1B6834629E46}"/>
              </a:ext>
            </a:extLst>
          </p:cNvPr>
          <p:cNvSpPr>
            <a:spLocks noGrp="1"/>
          </p:cNvSpPr>
          <p:nvPr>
            <p:ph type="pic" sz="quarter" idx="10"/>
          </p:nvPr>
        </p:nvSpPr>
        <p:spPr>
          <a:xfrm>
            <a:off x="6210300" y="465138"/>
            <a:ext cx="4953000" cy="2849562"/>
          </a:xfrm>
        </p:spPr>
        <p:txBody>
          <a:bodyPr/>
          <a:lstStyle/>
          <a:p>
            <a:r>
              <a:rPr lang="en-US"/>
              <a:t>Click icon to add picture</a:t>
            </a:r>
            <a:endParaRPr lang="en-US" dirty="0"/>
          </a:p>
        </p:txBody>
      </p:sp>
      <p:sp>
        <p:nvSpPr>
          <p:cNvPr id="11" name="Text Placeholder 22">
            <a:extLst>
              <a:ext uri="{FF2B5EF4-FFF2-40B4-BE49-F238E27FC236}">
                <a16:creationId xmlns:a16="http://schemas.microsoft.com/office/drawing/2014/main" id="{C667C6DE-A3D4-4738-B7FC-43FB39FD7A28}"/>
              </a:ext>
            </a:extLst>
          </p:cNvPr>
          <p:cNvSpPr>
            <a:spLocks noGrp="1"/>
          </p:cNvSpPr>
          <p:nvPr>
            <p:ph type="body" sz="quarter" idx="15" hasCustomPrompt="1"/>
          </p:nvPr>
        </p:nvSpPr>
        <p:spPr>
          <a:xfrm>
            <a:off x="761917" y="517972"/>
            <a:ext cx="2956560" cy="1333500"/>
          </a:xfrm>
        </p:spPr>
        <p:txBody>
          <a:bodyPr>
            <a:noAutofit/>
          </a:bodyPr>
          <a:lstStyle>
            <a:lvl1pPr marL="0" indent="0">
              <a:lnSpc>
                <a:spcPct val="90000"/>
              </a:lnSpc>
              <a:buNone/>
              <a:defRPr sz="8800" b="1">
                <a:solidFill>
                  <a:schemeClr val="bg1"/>
                </a:solidFill>
              </a:defRPr>
            </a:lvl1pPr>
          </a:lstStyle>
          <a:p>
            <a:pPr lvl="0"/>
            <a:r>
              <a:rPr lang="en-US" dirty="0"/>
              <a:t>01</a:t>
            </a:r>
          </a:p>
        </p:txBody>
      </p:sp>
      <p:sp>
        <p:nvSpPr>
          <p:cNvPr id="12" name="Text Placeholder 18">
            <a:extLst>
              <a:ext uri="{FF2B5EF4-FFF2-40B4-BE49-F238E27FC236}">
                <a16:creationId xmlns:a16="http://schemas.microsoft.com/office/drawing/2014/main" id="{12C18C04-19C8-4ECC-83E8-6E65128CEF48}"/>
              </a:ext>
            </a:extLst>
          </p:cNvPr>
          <p:cNvSpPr>
            <a:spLocks noGrp="1"/>
          </p:cNvSpPr>
          <p:nvPr>
            <p:ph type="body" sz="quarter" idx="13"/>
          </p:nvPr>
        </p:nvSpPr>
        <p:spPr>
          <a:xfrm>
            <a:off x="1040130" y="2009776"/>
            <a:ext cx="3924300" cy="2849562"/>
          </a:xfrm>
        </p:spPr>
        <p:txBody>
          <a:bodyPr>
            <a:normAutofit/>
          </a:bodyPr>
          <a:lstStyle>
            <a:lvl1pPr marL="0" indent="0">
              <a:buNone/>
              <a:defRPr sz="1600">
                <a:solidFill>
                  <a:schemeClr val="tx2">
                    <a:lumMod val="50000"/>
                  </a:schemeClr>
                </a:solidFill>
              </a:defRPr>
            </a:lvl1pPr>
            <a:lvl2pPr marL="457200" indent="0">
              <a:buNone/>
              <a:defRPr sz="2000">
                <a:solidFill>
                  <a:schemeClr val="tx2">
                    <a:lumMod val="50000"/>
                  </a:schemeClr>
                </a:solidFill>
              </a:defRPr>
            </a:lvl2pPr>
            <a:lvl3pPr marL="914400" indent="0">
              <a:buNone/>
              <a:defRPr sz="1800">
                <a:solidFill>
                  <a:schemeClr val="tx2">
                    <a:lumMod val="50000"/>
                  </a:schemeClr>
                </a:solidFill>
              </a:defRPr>
            </a:lvl3pPr>
            <a:lvl4pPr marL="1371600" indent="0">
              <a:buNone/>
              <a:defRPr sz="1600">
                <a:solidFill>
                  <a:schemeClr val="tx2">
                    <a:lumMod val="50000"/>
                  </a:schemeClr>
                </a:solidFill>
              </a:defRPr>
            </a:lvl4pPr>
            <a:lvl5pPr marL="1828800" indent="0">
              <a:buNone/>
              <a:defRPr sz="1600">
                <a:solidFill>
                  <a:schemeClr val="tx2">
                    <a:lumMod val="50000"/>
                  </a:schemeClr>
                </a:solidFill>
              </a:defRPr>
            </a:lvl5pPr>
          </a:lstStyle>
          <a:p>
            <a:pPr lvl="0"/>
            <a:r>
              <a:rPr lang="en-US"/>
              <a:t>Click to edit Master text styles</a:t>
            </a:r>
          </a:p>
        </p:txBody>
      </p:sp>
      <p:sp>
        <p:nvSpPr>
          <p:cNvPr id="15" name="Text Placeholder 14">
            <a:extLst>
              <a:ext uri="{FF2B5EF4-FFF2-40B4-BE49-F238E27FC236}">
                <a16:creationId xmlns:a16="http://schemas.microsoft.com/office/drawing/2014/main" id="{4D14E5D8-EB42-4C87-B4AE-4746909A2D33}"/>
              </a:ext>
            </a:extLst>
          </p:cNvPr>
          <p:cNvSpPr>
            <a:spLocks noGrp="1"/>
          </p:cNvSpPr>
          <p:nvPr>
            <p:ph type="body" sz="quarter" idx="16"/>
          </p:nvPr>
        </p:nvSpPr>
        <p:spPr>
          <a:xfrm>
            <a:off x="1039813" y="5067300"/>
            <a:ext cx="3913187" cy="1319213"/>
          </a:xfrm>
        </p:spPr>
        <p:txBody>
          <a:bodyPr>
            <a:normAutofit/>
          </a:bodyPr>
          <a:lstStyle>
            <a:lvl1pPr>
              <a:defRPr lang="en-US" sz="1600" kern="1200" dirty="0" smtClean="0">
                <a:solidFill>
                  <a:schemeClr val="tx2">
                    <a:lumMod val="50000"/>
                  </a:schemeClr>
                </a:solidFill>
                <a:latin typeface="+mn-lt"/>
                <a:ea typeface="+mn-ea"/>
                <a:cs typeface="+mn-cs"/>
              </a:defRPr>
            </a:lvl1pPr>
          </a:lstStyle>
          <a:p>
            <a:pPr marL="0" lvl="0" indent="0" algn="l" defTabSz="914400" rtl="0" eaLnBrk="1" latinLnBrk="0" hangingPunct="1">
              <a:lnSpc>
                <a:spcPct val="90000"/>
              </a:lnSpc>
              <a:spcBef>
                <a:spcPts val="1000"/>
              </a:spcBef>
              <a:buFont typeface="Arial" panose="020B0604020202020204" pitchFamily="34" charset="0"/>
              <a:buNone/>
            </a:pPr>
            <a:r>
              <a:rPr lang="en-US"/>
              <a:t>Click to edit Master text styles</a:t>
            </a:r>
          </a:p>
        </p:txBody>
      </p:sp>
      <p:sp>
        <p:nvSpPr>
          <p:cNvPr id="20" name="Date Placeholder 3">
            <a:extLst>
              <a:ext uri="{FF2B5EF4-FFF2-40B4-BE49-F238E27FC236}">
                <a16:creationId xmlns:a16="http://schemas.microsoft.com/office/drawing/2014/main" id="{0649945F-7BBD-4042-AA34-709CE3402EEC}"/>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03F6DEFF-BAEF-462B-B481-80B4E9B5F113}" type="datetime1">
              <a:rPr lang="en-US" smtClean="0"/>
              <a:t>8/2/2024</a:t>
            </a:fld>
            <a:endParaRPr lang="en-US" dirty="0"/>
          </a:p>
        </p:txBody>
      </p:sp>
      <p:sp>
        <p:nvSpPr>
          <p:cNvPr id="14" name="Title 1">
            <a:extLst>
              <a:ext uri="{FF2B5EF4-FFF2-40B4-BE49-F238E27FC236}">
                <a16:creationId xmlns:a16="http://schemas.microsoft.com/office/drawing/2014/main" id="{F981B703-4F1F-41A6-AD71-3FFB2820FF1D}"/>
              </a:ext>
            </a:extLst>
          </p:cNvPr>
          <p:cNvSpPr>
            <a:spLocks noGrp="1"/>
          </p:cNvSpPr>
          <p:nvPr>
            <p:ph type="title" hasCustomPrompt="1"/>
          </p:nvPr>
        </p:nvSpPr>
        <p:spPr>
          <a:xfrm>
            <a:off x="1040130" y="465136"/>
            <a:ext cx="3935647" cy="1340615"/>
          </a:xfrm>
        </p:spPr>
        <p:txBody>
          <a:bodyPr vert="horz" lIns="91440" tIns="45720" rIns="91440" bIns="45720" rtlCol="0" anchor="ctr">
            <a:noAutofit/>
          </a:bodyPr>
          <a:lstStyle>
            <a:lvl1pPr>
              <a:defRPr lang="en-US" dirty="0">
                <a:solidFill>
                  <a:schemeClr val="tx2">
                    <a:lumMod val="50000"/>
                  </a:schemeClr>
                </a:solidFill>
                <a:latin typeface="+mn-lt"/>
                <a:ea typeface="+mn-ea"/>
                <a:cs typeface="+mn-cs"/>
              </a:defRPr>
            </a:lvl1pPr>
          </a:lstStyle>
          <a:p>
            <a:pPr marL="0" lvl="0" indent="0">
              <a:spcBef>
                <a:spcPts val="1000"/>
              </a:spcBef>
              <a:buFont typeface="Arial" panose="020B0604020202020204" pitchFamily="34" charset="0"/>
            </a:pPr>
            <a:r>
              <a:rPr lang="en-US" dirty="0"/>
              <a:t>Title</a:t>
            </a:r>
          </a:p>
        </p:txBody>
      </p:sp>
    </p:spTree>
    <p:extLst>
      <p:ext uri="{BB962C8B-B14F-4D97-AF65-F5344CB8AC3E}">
        <p14:creationId xmlns:p14="http://schemas.microsoft.com/office/powerpoint/2010/main" val="375702359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Timeline">
    <p:spTree>
      <p:nvGrpSpPr>
        <p:cNvPr id="1" name=""/>
        <p:cNvGrpSpPr/>
        <p:nvPr/>
      </p:nvGrpSpPr>
      <p:grpSpPr>
        <a:xfrm>
          <a:off x="0" y="0"/>
          <a:ext cx="0" cy="0"/>
          <a:chOff x="0" y="0"/>
          <a:chExt cx="0" cy="0"/>
        </a:xfrm>
      </p:grpSpPr>
      <p:sp>
        <p:nvSpPr>
          <p:cNvPr id="15" name="Date Placeholder 3">
            <a:extLst>
              <a:ext uri="{FF2B5EF4-FFF2-40B4-BE49-F238E27FC236}">
                <a16:creationId xmlns:a16="http://schemas.microsoft.com/office/drawing/2014/main" id="{50815B22-13FE-47CD-9F79-73704A278BD7}"/>
              </a:ext>
            </a:extLst>
          </p:cNvPr>
          <p:cNvSpPr>
            <a:spLocks noGrp="1"/>
          </p:cNvSpPr>
          <p:nvPr>
            <p:ph type="dt" sz="half" idx="2"/>
          </p:nvPr>
        </p:nvSpPr>
        <p:spPr>
          <a:xfrm>
            <a:off x="133350" y="648698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F76442D5-BF7C-41C6-AB5E-13CEEC90B6D1}" type="datetime1">
              <a:rPr lang="en-US" smtClean="0"/>
              <a:t>8/2/2024</a:t>
            </a:fld>
            <a:endParaRPr lang="en-US" dirty="0"/>
          </a:p>
        </p:txBody>
      </p:sp>
      <p:sp>
        <p:nvSpPr>
          <p:cNvPr id="3" name="Content Placeholder 2">
            <a:extLst>
              <a:ext uri="{FF2B5EF4-FFF2-40B4-BE49-F238E27FC236}">
                <a16:creationId xmlns:a16="http://schemas.microsoft.com/office/drawing/2014/main" id="{822BA076-F3B9-47CB-80C2-BE29F157D044}"/>
              </a:ext>
            </a:extLst>
          </p:cNvPr>
          <p:cNvSpPr>
            <a:spLocks noGrp="1"/>
          </p:cNvSpPr>
          <p:nvPr>
            <p:ph sz="quarter" idx="11"/>
          </p:nvPr>
        </p:nvSpPr>
        <p:spPr>
          <a:xfrm>
            <a:off x="854075" y="1625600"/>
            <a:ext cx="10499725" cy="48609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itle 3">
            <a:extLst>
              <a:ext uri="{FF2B5EF4-FFF2-40B4-BE49-F238E27FC236}">
                <a16:creationId xmlns:a16="http://schemas.microsoft.com/office/drawing/2014/main" id="{E909627E-FE70-43A1-B0CB-4D4F6C32C2D0}"/>
              </a:ext>
            </a:extLst>
          </p:cNvPr>
          <p:cNvSpPr>
            <a:spLocks noGrp="1"/>
          </p:cNvSpPr>
          <p:nvPr>
            <p:ph type="title" hasCustomPrompt="1"/>
          </p:nvPr>
        </p:nvSpPr>
        <p:spPr>
          <a:xfrm>
            <a:off x="854074" y="122239"/>
            <a:ext cx="10499725" cy="1355724"/>
          </a:xfrm>
        </p:spPr>
        <p:txBody>
          <a:bodyPr vert="horz" lIns="91440" tIns="45720" rIns="91440" bIns="45720" rtlCol="0" anchor="ctr">
            <a:normAutofit/>
          </a:bodyPr>
          <a:lstStyle>
            <a:lvl1pPr algn="ctr">
              <a:defRPr lang="en-US">
                <a:solidFill>
                  <a:schemeClr val="accent2">
                    <a:lumMod val="50000"/>
                  </a:schemeClr>
                </a:solidFill>
                <a:ea typeface="+mn-ea"/>
                <a:cs typeface="+mn-cs"/>
              </a:defRPr>
            </a:lvl1pPr>
          </a:lstStyle>
          <a:p>
            <a:pPr lvl="0"/>
            <a:r>
              <a:rPr lang="en-US" dirty="0"/>
              <a:t>Click to edit Master text styles</a:t>
            </a:r>
          </a:p>
        </p:txBody>
      </p:sp>
    </p:spTree>
    <p:extLst>
      <p:ext uri="{BB962C8B-B14F-4D97-AF65-F5344CB8AC3E}">
        <p14:creationId xmlns:p14="http://schemas.microsoft.com/office/powerpoint/2010/main" val="98729518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B070D5-1721-B8F5-3A48-AA132238FD61}"/>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CCEA7984-293F-7272-D1B0-CFA5AEA7E6A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777EEDC9-F8F9-C6F9-88B8-5417636D34DB}"/>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9A6103E1-2917-74FF-FDD2-C90365533593}"/>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2C7F3A4B-4771-4C14-2921-712D71C524EE}"/>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85546346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DF387D-C38C-EDDA-04D0-174E686C176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LID4096"/>
          </a:p>
        </p:txBody>
      </p:sp>
      <p:sp>
        <p:nvSpPr>
          <p:cNvPr id="3" name="Text Placeholder 2">
            <a:extLst>
              <a:ext uri="{FF2B5EF4-FFF2-40B4-BE49-F238E27FC236}">
                <a16:creationId xmlns:a16="http://schemas.microsoft.com/office/drawing/2014/main" id="{4CAA3B49-840E-7820-82E2-682628B4EB38}"/>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8EDCF33-A642-1C94-82BD-39C5ACF555CC}"/>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BC2864D1-4CE9-6B28-0193-3F1FD3CC3B1B}"/>
              </a:ext>
            </a:extLst>
          </p:cNvPr>
          <p:cNvSpPr>
            <a:spLocks noGrp="1"/>
          </p:cNvSpPr>
          <p:nvPr>
            <p:ph type="ftr" sz="quarter" idx="11"/>
          </p:nvPr>
        </p:nvSpPr>
        <p:spPr/>
        <p:txBody>
          <a:bodyPr/>
          <a:lstStyle/>
          <a:p>
            <a:endParaRPr lang="LID4096"/>
          </a:p>
        </p:txBody>
      </p:sp>
      <p:sp>
        <p:nvSpPr>
          <p:cNvPr id="6" name="Slide Number Placeholder 5">
            <a:extLst>
              <a:ext uri="{FF2B5EF4-FFF2-40B4-BE49-F238E27FC236}">
                <a16:creationId xmlns:a16="http://schemas.microsoft.com/office/drawing/2014/main" id="{E344E474-CE58-387A-0A5E-1AF3F722D6B5}"/>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354180777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5C6767-C224-6882-64FF-56457703EFA1}"/>
              </a:ext>
            </a:extLst>
          </p:cNvPr>
          <p:cNvSpPr>
            <a:spLocks noGrp="1"/>
          </p:cNvSpPr>
          <p:nvPr>
            <p:ph type="title"/>
          </p:nvPr>
        </p:nvSpPr>
        <p:spPr/>
        <p:txBody>
          <a:bodyPr/>
          <a:lstStyle/>
          <a:p>
            <a:r>
              <a:rPr lang="en-US"/>
              <a:t>Click to edit Master title style</a:t>
            </a:r>
            <a:endParaRPr lang="LID4096"/>
          </a:p>
        </p:txBody>
      </p:sp>
      <p:sp>
        <p:nvSpPr>
          <p:cNvPr id="3" name="Content Placeholder 2">
            <a:extLst>
              <a:ext uri="{FF2B5EF4-FFF2-40B4-BE49-F238E27FC236}">
                <a16:creationId xmlns:a16="http://schemas.microsoft.com/office/drawing/2014/main" id="{A399BBFA-8A68-EA4A-6E2E-4BDF9F62E9E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Content Placeholder 3">
            <a:extLst>
              <a:ext uri="{FF2B5EF4-FFF2-40B4-BE49-F238E27FC236}">
                <a16:creationId xmlns:a16="http://schemas.microsoft.com/office/drawing/2014/main" id="{F7B93FBB-C98A-B981-36B5-684165880A2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Date Placeholder 4">
            <a:extLst>
              <a:ext uri="{FF2B5EF4-FFF2-40B4-BE49-F238E27FC236}">
                <a16:creationId xmlns:a16="http://schemas.microsoft.com/office/drawing/2014/main" id="{41EFE710-F16C-6385-CEA0-623D634CA949}"/>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6" name="Footer Placeholder 5">
            <a:extLst>
              <a:ext uri="{FF2B5EF4-FFF2-40B4-BE49-F238E27FC236}">
                <a16:creationId xmlns:a16="http://schemas.microsoft.com/office/drawing/2014/main" id="{04427B07-DEF5-B321-5BBC-41EC9DAD4145}"/>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FC3ECE70-328B-A9B9-EC7D-2BEB6A3C22CB}"/>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50204534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812E4C-EA4A-AE2B-C076-8113488E312B}"/>
              </a:ext>
            </a:extLst>
          </p:cNvPr>
          <p:cNvSpPr>
            <a:spLocks noGrp="1"/>
          </p:cNvSpPr>
          <p:nvPr>
            <p:ph type="title"/>
          </p:nvPr>
        </p:nvSpPr>
        <p:spPr>
          <a:xfrm>
            <a:off x="839788" y="365125"/>
            <a:ext cx="10515600" cy="1325563"/>
          </a:xfrm>
        </p:spPr>
        <p:txBody>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5589EB6-57C8-D91F-DAD0-318CAE2B5A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D03B045-C100-D243-D49F-354C55366611}"/>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5" name="Text Placeholder 4">
            <a:extLst>
              <a:ext uri="{FF2B5EF4-FFF2-40B4-BE49-F238E27FC236}">
                <a16:creationId xmlns:a16="http://schemas.microsoft.com/office/drawing/2014/main" id="{369D9695-FA11-76F0-8577-41552A39EC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386F422-E74E-5402-C593-1AE16ADCB4E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7" name="Date Placeholder 6">
            <a:extLst>
              <a:ext uri="{FF2B5EF4-FFF2-40B4-BE49-F238E27FC236}">
                <a16:creationId xmlns:a16="http://schemas.microsoft.com/office/drawing/2014/main" id="{A66A4668-D826-6F13-850B-EFB2F2209A29}"/>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8" name="Footer Placeholder 7">
            <a:extLst>
              <a:ext uri="{FF2B5EF4-FFF2-40B4-BE49-F238E27FC236}">
                <a16:creationId xmlns:a16="http://schemas.microsoft.com/office/drawing/2014/main" id="{8157BD89-1C50-1AB9-F567-CA2C151665EF}"/>
              </a:ext>
            </a:extLst>
          </p:cNvPr>
          <p:cNvSpPr>
            <a:spLocks noGrp="1"/>
          </p:cNvSpPr>
          <p:nvPr>
            <p:ph type="ftr" sz="quarter" idx="11"/>
          </p:nvPr>
        </p:nvSpPr>
        <p:spPr/>
        <p:txBody>
          <a:bodyPr/>
          <a:lstStyle/>
          <a:p>
            <a:endParaRPr lang="LID4096"/>
          </a:p>
        </p:txBody>
      </p:sp>
      <p:sp>
        <p:nvSpPr>
          <p:cNvPr id="9" name="Slide Number Placeholder 8">
            <a:extLst>
              <a:ext uri="{FF2B5EF4-FFF2-40B4-BE49-F238E27FC236}">
                <a16:creationId xmlns:a16="http://schemas.microsoft.com/office/drawing/2014/main" id="{5CEB722C-C10D-0E9E-542D-AF37563C6D4B}"/>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97447536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D9A5A7-296D-D0B4-B5F4-4DBFE498EFD5}"/>
              </a:ext>
            </a:extLst>
          </p:cNvPr>
          <p:cNvSpPr>
            <a:spLocks noGrp="1"/>
          </p:cNvSpPr>
          <p:nvPr>
            <p:ph type="title"/>
          </p:nvPr>
        </p:nvSpPr>
        <p:spPr/>
        <p:txBody>
          <a:bodyPr/>
          <a:lstStyle/>
          <a:p>
            <a:r>
              <a:rPr lang="en-US"/>
              <a:t>Click to edit Master title style</a:t>
            </a:r>
            <a:endParaRPr lang="LID4096"/>
          </a:p>
        </p:txBody>
      </p:sp>
      <p:sp>
        <p:nvSpPr>
          <p:cNvPr id="3" name="Date Placeholder 2">
            <a:extLst>
              <a:ext uri="{FF2B5EF4-FFF2-40B4-BE49-F238E27FC236}">
                <a16:creationId xmlns:a16="http://schemas.microsoft.com/office/drawing/2014/main" id="{CFDFC613-55E5-37C3-4A97-193D6276560B}"/>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4" name="Footer Placeholder 3">
            <a:extLst>
              <a:ext uri="{FF2B5EF4-FFF2-40B4-BE49-F238E27FC236}">
                <a16:creationId xmlns:a16="http://schemas.microsoft.com/office/drawing/2014/main" id="{D0F3FB1A-0736-C847-F46A-CDB9ACEE4AF3}"/>
              </a:ext>
            </a:extLst>
          </p:cNvPr>
          <p:cNvSpPr>
            <a:spLocks noGrp="1"/>
          </p:cNvSpPr>
          <p:nvPr>
            <p:ph type="ftr" sz="quarter" idx="11"/>
          </p:nvPr>
        </p:nvSpPr>
        <p:spPr/>
        <p:txBody>
          <a:bodyPr/>
          <a:lstStyle/>
          <a:p>
            <a:endParaRPr lang="LID4096"/>
          </a:p>
        </p:txBody>
      </p:sp>
      <p:sp>
        <p:nvSpPr>
          <p:cNvPr id="5" name="Slide Number Placeholder 4">
            <a:extLst>
              <a:ext uri="{FF2B5EF4-FFF2-40B4-BE49-F238E27FC236}">
                <a16:creationId xmlns:a16="http://schemas.microsoft.com/office/drawing/2014/main" id="{8BDECB72-0C6E-DD65-0602-5639B0F2B1B3}"/>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4275090971"/>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B951C5A-613A-A603-6A3F-E7D7C72557B7}"/>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3" name="Footer Placeholder 2">
            <a:extLst>
              <a:ext uri="{FF2B5EF4-FFF2-40B4-BE49-F238E27FC236}">
                <a16:creationId xmlns:a16="http://schemas.microsoft.com/office/drawing/2014/main" id="{12046124-9B79-B15B-F19A-52B4F99D93B1}"/>
              </a:ext>
            </a:extLst>
          </p:cNvPr>
          <p:cNvSpPr>
            <a:spLocks noGrp="1"/>
          </p:cNvSpPr>
          <p:nvPr>
            <p:ph type="ftr" sz="quarter" idx="11"/>
          </p:nvPr>
        </p:nvSpPr>
        <p:spPr/>
        <p:txBody>
          <a:bodyPr/>
          <a:lstStyle/>
          <a:p>
            <a:endParaRPr lang="LID4096"/>
          </a:p>
        </p:txBody>
      </p:sp>
      <p:sp>
        <p:nvSpPr>
          <p:cNvPr id="4" name="Slide Number Placeholder 3">
            <a:extLst>
              <a:ext uri="{FF2B5EF4-FFF2-40B4-BE49-F238E27FC236}">
                <a16:creationId xmlns:a16="http://schemas.microsoft.com/office/drawing/2014/main" id="{D6084961-2E3D-2520-4E14-3A24A5C4073F}"/>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342737349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42C225-8E60-1007-06A4-FAEC8CBA9E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Content Placeholder 2">
            <a:extLst>
              <a:ext uri="{FF2B5EF4-FFF2-40B4-BE49-F238E27FC236}">
                <a16:creationId xmlns:a16="http://schemas.microsoft.com/office/drawing/2014/main" id="{55108AB3-E31F-CC3D-2C98-16A77B4BA7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Text Placeholder 3">
            <a:extLst>
              <a:ext uri="{FF2B5EF4-FFF2-40B4-BE49-F238E27FC236}">
                <a16:creationId xmlns:a16="http://schemas.microsoft.com/office/drawing/2014/main" id="{0E6CD60E-BF95-B901-285D-707EA66F985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DF955D7-CB2C-F503-7A1B-315F81907D82}"/>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6" name="Footer Placeholder 5">
            <a:extLst>
              <a:ext uri="{FF2B5EF4-FFF2-40B4-BE49-F238E27FC236}">
                <a16:creationId xmlns:a16="http://schemas.microsoft.com/office/drawing/2014/main" id="{B90EEDC0-96D9-9345-7ED2-B4A59616D451}"/>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5642E55F-0A47-E8E3-0DC7-2631B05238FA}"/>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147236430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E6EA50-94A9-3B64-5A3A-7331B33527A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LID4096"/>
          </a:p>
        </p:txBody>
      </p:sp>
      <p:sp>
        <p:nvSpPr>
          <p:cNvPr id="3" name="Picture Placeholder 2">
            <a:extLst>
              <a:ext uri="{FF2B5EF4-FFF2-40B4-BE49-F238E27FC236}">
                <a16:creationId xmlns:a16="http://schemas.microsoft.com/office/drawing/2014/main" id="{5803688B-C254-74A2-E968-C634C581CF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LID4096"/>
          </a:p>
        </p:txBody>
      </p:sp>
      <p:sp>
        <p:nvSpPr>
          <p:cNvPr id="4" name="Text Placeholder 3">
            <a:extLst>
              <a:ext uri="{FF2B5EF4-FFF2-40B4-BE49-F238E27FC236}">
                <a16:creationId xmlns:a16="http://schemas.microsoft.com/office/drawing/2014/main" id="{8FD674BE-3B3C-D452-1C2E-871A4BDDDA5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EC2D450-D5A0-CCB7-4A1F-C5E8E3264A41}"/>
              </a:ext>
            </a:extLst>
          </p:cNvPr>
          <p:cNvSpPr>
            <a:spLocks noGrp="1"/>
          </p:cNvSpPr>
          <p:nvPr>
            <p:ph type="dt" sz="half" idx="10"/>
          </p:nvPr>
        </p:nvSpPr>
        <p:spPr/>
        <p:txBody>
          <a:bodyPr/>
          <a:lstStyle/>
          <a:p>
            <a:fld id="{B1D81B44-33AE-4E39-BEB7-DA1FCB9556E8}" type="datetimeFigureOut">
              <a:rPr lang="LID4096" smtClean="0"/>
              <a:t>08/02/2024</a:t>
            </a:fld>
            <a:endParaRPr lang="LID4096"/>
          </a:p>
        </p:txBody>
      </p:sp>
      <p:sp>
        <p:nvSpPr>
          <p:cNvPr id="6" name="Footer Placeholder 5">
            <a:extLst>
              <a:ext uri="{FF2B5EF4-FFF2-40B4-BE49-F238E27FC236}">
                <a16:creationId xmlns:a16="http://schemas.microsoft.com/office/drawing/2014/main" id="{9B05191F-7979-4D07-702F-7A1EC66DF39C}"/>
              </a:ext>
            </a:extLst>
          </p:cNvPr>
          <p:cNvSpPr>
            <a:spLocks noGrp="1"/>
          </p:cNvSpPr>
          <p:nvPr>
            <p:ph type="ftr" sz="quarter" idx="11"/>
          </p:nvPr>
        </p:nvSpPr>
        <p:spPr/>
        <p:txBody>
          <a:bodyPr/>
          <a:lstStyle/>
          <a:p>
            <a:endParaRPr lang="LID4096"/>
          </a:p>
        </p:txBody>
      </p:sp>
      <p:sp>
        <p:nvSpPr>
          <p:cNvPr id="7" name="Slide Number Placeholder 6">
            <a:extLst>
              <a:ext uri="{FF2B5EF4-FFF2-40B4-BE49-F238E27FC236}">
                <a16:creationId xmlns:a16="http://schemas.microsoft.com/office/drawing/2014/main" id="{BFF809C6-A5A3-E748-6313-F8E2FAEF2CEF}"/>
              </a:ext>
            </a:extLst>
          </p:cNvPr>
          <p:cNvSpPr>
            <a:spLocks noGrp="1"/>
          </p:cNvSpPr>
          <p:nvPr>
            <p:ph type="sldNum" sz="quarter" idx="12"/>
          </p:nvPr>
        </p:nvSpPr>
        <p:spPr/>
        <p:txBody>
          <a:bodyPr/>
          <a:lstStyle/>
          <a:p>
            <a:fld id="{D34FDE14-76DF-4210-A06A-9A30F07E1246}" type="slidenum">
              <a:rPr lang="LID4096" smtClean="0"/>
              <a:t>‹#›</a:t>
            </a:fld>
            <a:endParaRPr lang="LID4096"/>
          </a:p>
        </p:txBody>
      </p:sp>
    </p:spTree>
    <p:extLst>
      <p:ext uri="{BB962C8B-B14F-4D97-AF65-F5344CB8AC3E}">
        <p14:creationId xmlns:p14="http://schemas.microsoft.com/office/powerpoint/2010/main" val="89951159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rgbClr val="ACB8D0">
                <a:alpha val="75000"/>
              </a:srgbClr>
            </a:gs>
            <a:gs pos="74000">
              <a:srgbClr val="B7C0D6"/>
            </a:gs>
            <a:gs pos="83000">
              <a:srgbClr val="B0BAD2"/>
            </a:gs>
            <a:gs pos="100000">
              <a:srgbClr val="AFB9D1"/>
            </a:gs>
          </a:gsLst>
          <a:lin ang="5400000" scaled="1"/>
          <a:tileRect/>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13B5C0E-6F69-3830-6D9E-26303D6559B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LID4096"/>
          </a:p>
        </p:txBody>
      </p:sp>
      <p:sp>
        <p:nvSpPr>
          <p:cNvPr id="3" name="Text Placeholder 2">
            <a:extLst>
              <a:ext uri="{FF2B5EF4-FFF2-40B4-BE49-F238E27FC236}">
                <a16:creationId xmlns:a16="http://schemas.microsoft.com/office/drawing/2014/main" id="{E29AC27C-F2F5-C7E0-AEA2-7AAACCD3300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LID4096"/>
          </a:p>
        </p:txBody>
      </p:sp>
      <p:sp>
        <p:nvSpPr>
          <p:cNvPr id="4" name="Date Placeholder 3">
            <a:extLst>
              <a:ext uri="{FF2B5EF4-FFF2-40B4-BE49-F238E27FC236}">
                <a16:creationId xmlns:a16="http://schemas.microsoft.com/office/drawing/2014/main" id="{19FEDAF0-FFEA-BD4A-B292-F60AAA96FFB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B1D81B44-33AE-4E39-BEB7-DA1FCB9556E8}" type="datetimeFigureOut">
              <a:rPr lang="LID4096" smtClean="0"/>
              <a:t>08/02/2024</a:t>
            </a:fld>
            <a:endParaRPr lang="LID4096"/>
          </a:p>
        </p:txBody>
      </p:sp>
      <p:sp>
        <p:nvSpPr>
          <p:cNvPr id="5" name="Footer Placeholder 4">
            <a:extLst>
              <a:ext uri="{FF2B5EF4-FFF2-40B4-BE49-F238E27FC236}">
                <a16:creationId xmlns:a16="http://schemas.microsoft.com/office/drawing/2014/main" id="{02C7C14D-1095-59DC-3FB1-23FDE9149BA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LID4096"/>
          </a:p>
        </p:txBody>
      </p:sp>
      <p:sp>
        <p:nvSpPr>
          <p:cNvPr id="6" name="Slide Number Placeholder 5">
            <a:extLst>
              <a:ext uri="{FF2B5EF4-FFF2-40B4-BE49-F238E27FC236}">
                <a16:creationId xmlns:a16="http://schemas.microsoft.com/office/drawing/2014/main" id="{AF94A539-7E64-9D6D-1450-21638767EA1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D34FDE14-76DF-4210-A06A-9A30F07E1246}" type="slidenum">
              <a:rPr lang="LID4096" smtClean="0"/>
              <a:t>‹#›</a:t>
            </a:fld>
            <a:endParaRPr lang="LID4096"/>
          </a:p>
        </p:txBody>
      </p:sp>
    </p:spTree>
    <p:extLst>
      <p:ext uri="{BB962C8B-B14F-4D97-AF65-F5344CB8AC3E}">
        <p14:creationId xmlns:p14="http://schemas.microsoft.com/office/powerpoint/2010/main" val="323104255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Lst>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LID4096"/>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jpeg"/><Relationship Id="rId3" Type="http://schemas.openxmlformats.org/officeDocument/2006/relationships/image" Target="../media/image1.png"/><Relationship Id="rId7"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png"/><Relationship Id="rId11" Type="http://schemas.openxmlformats.org/officeDocument/2006/relationships/image" Target="../media/image7.png"/><Relationship Id="rId5" Type="http://schemas.microsoft.com/office/2007/relationships/hdphoto" Target="../media/hdphoto1.wdp"/><Relationship Id="rId10" Type="http://schemas.microsoft.com/office/2007/relationships/hdphoto" Target="../media/hdphoto2.wdp"/><Relationship Id="rId4" Type="http://schemas.openxmlformats.org/officeDocument/2006/relationships/image" Target="../media/image2.png"/><Relationship Id="rId9"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120.png"/><Relationship Id="rId1" Type="http://schemas.openxmlformats.org/officeDocument/2006/relationships/slideLayout" Target="../slideLayouts/slideLayout14.xml"/><Relationship Id="rId5" Type="http://schemas.openxmlformats.org/officeDocument/2006/relationships/hyperlink" Target="https://www.payscale.com/research/NL/Job=Chemical_Process_Operator/Salary"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image" Target="../media/image18.emf"/><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package" Target="../embeddings/Microsoft_Visio_Drawing1.vsdx"/><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1.emf"/><Relationship Id="rId2" Type="http://schemas.openxmlformats.org/officeDocument/2006/relationships/package" Target="../embeddings/Microsoft_Visio_Drawing2.vsdx"/><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chart" Target="../charts/chart8.xml"/><Relationship Id="rId2" Type="http://schemas.openxmlformats.org/officeDocument/2006/relationships/chart" Target="../charts/chart7.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15.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package" Target="../embeddings/Microsoft_Visio_Drawing3.vsdx"/><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25.png"/><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chart" Target="../charts/chart10.xml"/><Relationship Id="rId5" Type="http://schemas.openxmlformats.org/officeDocument/2006/relationships/image" Target="../media/image5.jpe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4.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9.xml"/><Relationship Id="rId1" Type="http://schemas.openxmlformats.org/officeDocument/2006/relationships/slideLayout" Target="../slideLayouts/slideLayout6.xml"/><Relationship Id="rId5" Type="http://schemas.openxmlformats.org/officeDocument/2006/relationships/chart" Target="../charts/chart12.xml"/><Relationship Id="rId4" Type="http://schemas.openxmlformats.org/officeDocument/2006/relationships/chart" Target="../charts/chart11.xml"/></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chart" Target="../charts/chart1.xml"/><Relationship Id="rId7" Type="http://schemas.microsoft.com/office/2007/relationships/hdphoto" Target="../media/hdphoto4.wdp"/><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 Id="rId9" Type="http://schemas.microsoft.com/office/2007/relationships/hdphoto" Target="../media/hdphoto5.wdp"/></Relationships>
</file>

<file path=ppt/slides/_rels/slide20.xml.rels><?xml version="1.0" encoding="UTF-8" standalone="yes"?>
<Relationships xmlns="http://schemas.openxmlformats.org/package/2006/relationships"><Relationship Id="rId3" Type="http://schemas.openxmlformats.org/officeDocument/2006/relationships/chart" Target="../charts/chart14.xml"/><Relationship Id="rId2" Type="http://schemas.openxmlformats.org/officeDocument/2006/relationships/chart" Target="../charts/chart13.xml"/><Relationship Id="rId1" Type="http://schemas.openxmlformats.org/officeDocument/2006/relationships/slideLayout" Target="../slideLayouts/slideLayout6.xml"/><Relationship Id="rId4" Type="http://schemas.openxmlformats.org/officeDocument/2006/relationships/chart" Target="../charts/chart15.xml"/></Relationships>
</file>

<file path=ppt/slides/_rels/slide21.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10.xml"/><Relationship Id="rId1" Type="http://schemas.openxmlformats.org/officeDocument/2006/relationships/slideLayout" Target="../slideLayouts/slideLayout6.xml"/><Relationship Id="rId6" Type="http://schemas.openxmlformats.org/officeDocument/2006/relationships/image" Target="../media/image30.gif"/><Relationship Id="rId5" Type="http://schemas.openxmlformats.org/officeDocument/2006/relationships/image" Target="../media/image3.png"/><Relationship Id="rId4" Type="http://schemas.openxmlformats.org/officeDocument/2006/relationships/image" Target="../media/image4.png"/></Relationships>
</file>

<file path=ppt/slides/_rels/slide22.xml.rels><?xml version="1.0" encoding="UTF-8" standalone="yes"?>
<Relationships xmlns="http://schemas.openxmlformats.org/package/2006/relationships"><Relationship Id="rId8" Type="http://schemas.microsoft.com/office/2007/relationships/hdphoto" Target="../media/hdphoto10.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image" Target="../media/image1.png"/><Relationship Id="rId1" Type="http://schemas.openxmlformats.org/officeDocument/2006/relationships/slideLayout" Target="../slideLayouts/slideLayout1.xml"/><Relationship Id="rId6" Type="http://schemas.microsoft.com/office/2007/relationships/hdphoto" Target="../media/hdphoto9.wdp"/><Relationship Id="rId11" Type="http://schemas.microsoft.com/office/2007/relationships/hdphoto" Target="../media/hdphoto2.wdp"/><Relationship Id="rId5" Type="http://schemas.openxmlformats.org/officeDocument/2006/relationships/image" Target="../media/image32.png"/><Relationship Id="rId10" Type="http://schemas.openxmlformats.org/officeDocument/2006/relationships/image" Target="../media/image6.png"/><Relationship Id="rId4" Type="http://schemas.microsoft.com/office/2007/relationships/hdphoto" Target="../media/hdphoto8.wdp"/><Relationship Id="rId9" Type="http://schemas.openxmlformats.org/officeDocument/2006/relationships/image" Target="../media/image7.png"/></Relationships>
</file>

<file path=ppt/slides/_rels/slide3.xml.rels><?xml version="1.0" encoding="UTF-8" standalone="yes"?>
<Relationships xmlns="http://schemas.openxmlformats.org/package/2006/relationships"><Relationship Id="rId8" Type="http://schemas.microsoft.com/office/2007/relationships/hdphoto" Target="../media/hdphoto7.wdp"/><Relationship Id="rId3" Type="http://schemas.openxmlformats.org/officeDocument/2006/relationships/image" Target="../media/image4.png"/><Relationship Id="rId7" Type="http://schemas.openxmlformats.org/officeDocument/2006/relationships/image" Target="../media/image13.png"/><Relationship Id="rId2" Type="http://schemas.openxmlformats.org/officeDocument/2006/relationships/notesSlide" Target="../notesSlides/notesSlide3.xml"/><Relationship Id="rId1" Type="http://schemas.openxmlformats.org/officeDocument/2006/relationships/slideLayout" Target="../slideLayouts/slideLayout6.xml"/><Relationship Id="rId6" Type="http://schemas.openxmlformats.org/officeDocument/2006/relationships/image" Target="../media/image12.png"/><Relationship Id="rId5" Type="http://schemas.microsoft.com/office/2007/relationships/hdphoto" Target="../media/hdphoto6.wdp"/><Relationship Id="rId10" Type="http://schemas.openxmlformats.org/officeDocument/2006/relationships/image" Target="../media/image15.png"/><Relationship Id="rId4" Type="http://schemas.openxmlformats.org/officeDocument/2006/relationships/image" Target="../media/image11.png"/><Relationship Id="rId9" Type="http://schemas.openxmlformats.org/officeDocument/2006/relationships/image" Target="../media/image14.jpeg"/></Relationships>
</file>

<file path=ppt/slides/_rels/slide4.xml.rels><?xml version="1.0" encoding="UTF-8" standalone="yes"?>
<Relationships xmlns="http://schemas.openxmlformats.org/package/2006/relationships"><Relationship Id="rId3" Type="http://schemas.openxmlformats.org/officeDocument/2006/relationships/chart" Target="../charts/chart20.xml"/><Relationship Id="rId2" Type="http://schemas.openxmlformats.org/officeDocument/2006/relationships/chart" Target="../charts/chart2.xml"/><Relationship Id="rId1" Type="http://schemas.openxmlformats.org/officeDocument/2006/relationships/slideLayout" Target="../slideLayouts/slideLayout6.xml"/><Relationship Id="rId5" Type="http://schemas.openxmlformats.org/officeDocument/2006/relationships/image" Target="../media/image5.jpeg"/><Relationship Id="rId4" Type="http://schemas.openxmlformats.org/officeDocument/2006/relationships/image" Target="../media/image150.png"/></Relationships>
</file>

<file path=ppt/slides/_rels/slide5.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14.png"/><Relationship Id="rId5" Type="http://schemas.openxmlformats.org/officeDocument/2006/relationships/image" Target="../media/image5.jpeg"/><Relationship Id="rId4" Type="http://schemas.openxmlformats.org/officeDocument/2006/relationships/chart" Target="../charts/chart4.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6.xml"/><Relationship Id="rId5" Type="http://schemas.openxmlformats.org/officeDocument/2006/relationships/chart" Target="../charts/chart5.xml"/><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package" Target="../embeddings/Microsoft_Visio_Drawing.vsdx"/><Relationship Id="rId2" Type="http://schemas.openxmlformats.org/officeDocument/2006/relationships/notesSlide" Target="../notesSlides/notesSlide6.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chart" Target="../charts/chart6.xml"/><Relationship Id="rId4" Type="http://schemas.openxmlformats.org/officeDocument/2006/relationships/image" Target="../media/image16.emf"/></Relationships>
</file>

<file path=ppt/slides/_rels/slide8.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12.xml"/><Relationship Id="rId6" Type="http://schemas.openxmlformats.org/officeDocument/2006/relationships/image" Target="../media/image3.png"/><Relationship Id="rId5" Type="http://schemas.openxmlformats.org/officeDocument/2006/relationships/image" Target="../media/image4.png"/><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59100C2-7ADF-5596-01A8-9A6832C75177}"/>
              </a:ext>
            </a:extLst>
          </p:cNvPr>
          <p:cNvSpPr txBox="1"/>
          <p:nvPr/>
        </p:nvSpPr>
        <p:spPr>
          <a:xfrm>
            <a:off x="1292619" y="1628023"/>
            <a:ext cx="6403671" cy="2062103"/>
          </a:xfrm>
          <a:prstGeom prst="rect">
            <a:avLst/>
          </a:prstGeom>
          <a:noFill/>
        </p:spPr>
        <p:txBody>
          <a:bodyPr wrap="square" rtlCol="0">
            <a:spAutoFit/>
          </a:bodyPr>
          <a:lstStyle/>
          <a:p>
            <a:pPr algn="ctr"/>
            <a:r>
              <a:rPr lang="en-US" sz="3200" b="1" dirty="0">
                <a:solidFill>
                  <a:schemeClr val="bg1"/>
                </a:solidFill>
                <a:latin typeface="+mj-lt"/>
                <a:cs typeface="Calibri" panose="020F0502020204030204" pitchFamily="34" charset="0"/>
              </a:rPr>
              <a:t>Techno-economic assessment of a decentralized system for pure hydrogen production via green ammonia decomposition</a:t>
            </a:r>
            <a:endParaRPr lang="LID4096" sz="3200" b="1" dirty="0">
              <a:solidFill>
                <a:schemeClr val="bg1"/>
              </a:solidFill>
              <a:latin typeface="+mj-lt"/>
              <a:cs typeface="Calibri" panose="020F0502020204030204" pitchFamily="34" charset="0"/>
            </a:endParaRPr>
          </a:p>
        </p:txBody>
      </p:sp>
      <p:sp>
        <p:nvSpPr>
          <p:cNvPr id="27" name="TextBox 26">
            <a:extLst>
              <a:ext uri="{FF2B5EF4-FFF2-40B4-BE49-F238E27FC236}">
                <a16:creationId xmlns:a16="http://schemas.microsoft.com/office/drawing/2014/main" id="{FD9EE271-D1B7-79FB-08B7-3C81599FBF88}"/>
              </a:ext>
            </a:extLst>
          </p:cNvPr>
          <p:cNvSpPr txBox="1"/>
          <p:nvPr/>
        </p:nvSpPr>
        <p:spPr>
          <a:xfrm>
            <a:off x="826045" y="3902799"/>
            <a:ext cx="7070103" cy="646331"/>
          </a:xfrm>
          <a:prstGeom prst="rect">
            <a:avLst/>
          </a:prstGeom>
          <a:noFill/>
        </p:spPr>
        <p:txBody>
          <a:bodyPr wrap="square" rtlCol="0">
            <a:spAutoFit/>
          </a:bodyPr>
          <a:lstStyle/>
          <a:p>
            <a:pPr algn="ctr"/>
            <a:r>
              <a:rPr lang="en-US" b="1" u="sng" dirty="0">
                <a:solidFill>
                  <a:schemeClr val="bg1"/>
                </a:solidFill>
                <a:latin typeface="+mj-lt"/>
                <a:cs typeface="Calibri" panose="020F0502020204030204" pitchFamily="34" charset="0"/>
              </a:rPr>
              <a:t>Dr. Valentina Cechetto</a:t>
            </a:r>
          </a:p>
          <a:p>
            <a:pPr algn="ctr"/>
            <a:r>
              <a:rPr lang="en-US" dirty="0">
                <a:solidFill>
                  <a:schemeClr val="bg1"/>
                </a:solidFill>
                <a:latin typeface="+mj-lt"/>
                <a:cs typeface="Calibri" panose="020F0502020204030204" pitchFamily="34" charset="0"/>
              </a:rPr>
              <a:t>Prof. Dr. Eng. Fausto Gallucci</a:t>
            </a:r>
          </a:p>
        </p:txBody>
      </p:sp>
      <p:pic>
        <p:nvPicPr>
          <p:cNvPr id="30" name="Picture 29">
            <a:extLst>
              <a:ext uri="{FF2B5EF4-FFF2-40B4-BE49-F238E27FC236}">
                <a16:creationId xmlns:a16="http://schemas.microsoft.com/office/drawing/2014/main" id="{17F5B62E-DE77-B68A-85CB-CD46A2AACF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02127" y="6077290"/>
            <a:ext cx="2278011" cy="621451"/>
          </a:xfrm>
          <a:prstGeom prst="rect">
            <a:avLst/>
          </a:prstGeom>
        </p:spPr>
      </p:pic>
      <p:pic>
        <p:nvPicPr>
          <p:cNvPr id="36" name="Picture 35">
            <a:extLst>
              <a:ext uri="{FF2B5EF4-FFF2-40B4-BE49-F238E27FC236}">
                <a16:creationId xmlns:a16="http://schemas.microsoft.com/office/drawing/2014/main" id="{4281DBD1-EE60-D0F3-8DE6-79618758E26F}"/>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10600503" y="579024"/>
            <a:ext cx="1147492" cy="916522"/>
          </a:xfrm>
          <a:prstGeom prst="rect">
            <a:avLst/>
          </a:prstGeom>
          <a:effectLst>
            <a:outerShdw blurRad="50800" dist="50800" dir="5400000" algn="ctr" rotWithShape="0">
              <a:srgbClr val="000000">
                <a:alpha val="0"/>
              </a:srgbClr>
            </a:outerShdw>
          </a:effectLst>
        </p:spPr>
      </p:pic>
      <p:pic>
        <p:nvPicPr>
          <p:cNvPr id="40" name="Picture 39">
            <a:extLst>
              <a:ext uri="{FF2B5EF4-FFF2-40B4-BE49-F238E27FC236}">
                <a16:creationId xmlns:a16="http://schemas.microsoft.com/office/drawing/2014/main" id="{BEF25EED-4B87-542E-DE35-1EAB2496AB34}"/>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7875037" y="498873"/>
            <a:ext cx="1147492" cy="916522"/>
          </a:xfrm>
          <a:prstGeom prst="rect">
            <a:avLst/>
          </a:prstGeom>
          <a:effectLst>
            <a:outerShdw blurRad="50800" dist="50800" dir="5400000" algn="ctr" rotWithShape="0">
              <a:srgbClr val="000000">
                <a:alpha val="0"/>
              </a:srgbClr>
            </a:outerShdw>
          </a:effectLst>
        </p:spPr>
      </p:pic>
      <p:pic>
        <p:nvPicPr>
          <p:cNvPr id="41" name="Picture 40">
            <a:extLst>
              <a:ext uri="{FF2B5EF4-FFF2-40B4-BE49-F238E27FC236}">
                <a16:creationId xmlns:a16="http://schemas.microsoft.com/office/drawing/2014/main" id="{A3FDD17B-864F-D198-A809-1E12D3B5A1E6}"/>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6404992" y="3046015"/>
            <a:ext cx="1147492" cy="916522"/>
          </a:xfrm>
          <a:prstGeom prst="rect">
            <a:avLst/>
          </a:prstGeom>
          <a:effectLst>
            <a:outerShdw blurRad="50800" dist="50800" dir="5400000" algn="ctr" rotWithShape="0">
              <a:srgbClr val="000000">
                <a:alpha val="0"/>
              </a:srgbClr>
            </a:outerShdw>
          </a:effectLst>
        </p:spPr>
      </p:pic>
      <p:pic>
        <p:nvPicPr>
          <p:cNvPr id="42" name="Picture 41">
            <a:extLst>
              <a:ext uri="{FF2B5EF4-FFF2-40B4-BE49-F238E27FC236}">
                <a16:creationId xmlns:a16="http://schemas.microsoft.com/office/drawing/2014/main" id="{024A1697-8994-6114-54B3-9316EB854FEA}"/>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3609153" y="192694"/>
            <a:ext cx="1147492" cy="916522"/>
          </a:xfrm>
          <a:prstGeom prst="rect">
            <a:avLst/>
          </a:prstGeom>
          <a:effectLst>
            <a:outerShdw blurRad="50800" dist="50800" dir="5400000" algn="ctr" rotWithShape="0">
              <a:srgbClr val="000000">
                <a:alpha val="0"/>
              </a:srgbClr>
            </a:outerShdw>
          </a:effectLst>
        </p:spPr>
      </p:pic>
      <p:pic>
        <p:nvPicPr>
          <p:cNvPr id="43" name="Picture 42">
            <a:extLst>
              <a:ext uri="{FF2B5EF4-FFF2-40B4-BE49-F238E27FC236}">
                <a16:creationId xmlns:a16="http://schemas.microsoft.com/office/drawing/2014/main" id="{0CD07F99-68C9-365C-DB25-D229059384CD}"/>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745561" y="3199952"/>
            <a:ext cx="1147492" cy="916522"/>
          </a:xfrm>
          <a:prstGeom prst="rect">
            <a:avLst/>
          </a:prstGeom>
          <a:effectLst>
            <a:outerShdw blurRad="50800" dist="50800" dir="5400000" algn="ctr" rotWithShape="0">
              <a:srgbClr val="000000">
                <a:alpha val="0"/>
              </a:srgbClr>
            </a:outerShdw>
          </a:effectLst>
        </p:spPr>
      </p:pic>
      <p:pic>
        <p:nvPicPr>
          <p:cNvPr id="44" name="Picture 43">
            <a:extLst>
              <a:ext uri="{FF2B5EF4-FFF2-40B4-BE49-F238E27FC236}">
                <a16:creationId xmlns:a16="http://schemas.microsoft.com/office/drawing/2014/main" id="{28281D1E-94D7-3041-11F4-25C6A2168B6F}"/>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10137818" y="5057826"/>
            <a:ext cx="1147492" cy="916522"/>
          </a:xfrm>
          <a:prstGeom prst="rect">
            <a:avLst/>
          </a:prstGeom>
          <a:effectLst>
            <a:outerShdw blurRad="50800" dist="50800" dir="5400000" algn="ctr" rotWithShape="0">
              <a:srgbClr val="000000">
                <a:alpha val="0"/>
              </a:srgbClr>
            </a:outerShdw>
          </a:effectLst>
        </p:spPr>
      </p:pic>
      <p:pic>
        <p:nvPicPr>
          <p:cNvPr id="45" name="Picture 44">
            <a:extLst>
              <a:ext uri="{FF2B5EF4-FFF2-40B4-BE49-F238E27FC236}">
                <a16:creationId xmlns:a16="http://schemas.microsoft.com/office/drawing/2014/main" id="{1293D305-49E9-A2DB-7958-FF41AACA2D1C}"/>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5854511" y="5573649"/>
            <a:ext cx="1147492" cy="916522"/>
          </a:xfrm>
          <a:prstGeom prst="rect">
            <a:avLst/>
          </a:prstGeom>
          <a:effectLst>
            <a:outerShdw blurRad="50800" dist="50800" dir="5400000" algn="ctr" rotWithShape="0">
              <a:srgbClr val="000000">
                <a:alpha val="0"/>
              </a:srgbClr>
            </a:outerShdw>
          </a:effectLst>
        </p:spPr>
      </p:pic>
      <p:grpSp>
        <p:nvGrpSpPr>
          <p:cNvPr id="3" name="Group 2">
            <a:extLst>
              <a:ext uri="{FF2B5EF4-FFF2-40B4-BE49-F238E27FC236}">
                <a16:creationId xmlns:a16="http://schemas.microsoft.com/office/drawing/2014/main" id="{5D1E2461-1191-3072-A407-98FBE31BA3F7}"/>
              </a:ext>
            </a:extLst>
          </p:cNvPr>
          <p:cNvGrpSpPr/>
          <p:nvPr/>
        </p:nvGrpSpPr>
        <p:grpSpPr>
          <a:xfrm>
            <a:off x="7112713" y="1683820"/>
            <a:ext cx="5105573" cy="4225286"/>
            <a:chOff x="6994288" y="1012256"/>
            <a:chExt cx="2261808" cy="1918539"/>
          </a:xfrm>
        </p:grpSpPr>
        <p:grpSp>
          <p:nvGrpSpPr>
            <p:cNvPr id="4" name="Group 3">
              <a:extLst>
                <a:ext uri="{FF2B5EF4-FFF2-40B4-BE49-F238E27FC236}">
                  <a16:creationId xmlns:a16="http://schemas.microsoft.com/office/drawing/2014/main" id="{80151232-6141-343A-5DDB-2565631F60A5}"/>
                </a:ext>
              </a:extLst>
            </p:cNvPr>
            <p:cNvGrpSpPr/>
            <p:nvPr/>
          </p:nvGrpSpPr>
          <p:grpSpPr>
            <a:xfrm>
              <a:off x="8304302" y="1012256"/>
              <a:ext cx="951794" cy="893536"/>
              <a:chOff x="4323444" y="1884295"/>
              <a:chExt cx="2329377" cy="2114648"/>
            </a:xfrm>
          </p:grpSpPr>
          <p:sp>
            <p:nvSpPr>
              <p:cNvPr id="29" name="Arrow: Right 28">
                <a:extLst>
                  <a:ext uri="{FF2B5EF4-FFF2-40B4-BE49-F238E27FC236}">
                    <a16:creationId xmlns:a16="http://schemas.microsoft.com/office/drawing/2014/main" id="{9C09444D-E456-C981-8AEF-A14574287A8A}"/>
                  </a:ext>
                </a:extLst>
              </p:cNvPr>
              <p:cNvSpPr/>
              <p:nvPr/>
            </p:nvSpPr>
            <p:spPr>
              <a:xfrm>
                <a:off x="4323444" y="1884295"/>
                <a:ext cx="2143685" cy="2114648"/>
              </a:xfrm>
              <a:prstGeom prst="rightArrow">
                <a:avLst/>
              </a:prstGeom>
              <a:solidFill>
                <a:srgbClr val="D0EBF9"/>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31" name="Picture 6" descr="Hydrogen - American Chemical Society">
                <a:extLst>
                  <a:ext uri="{FF2B5EF4-FFF2-40B4-BE49-F238E27FC236}">
                    <a16:creationId xmlns:a16="http://schemas.microsoft.com/office/drawing/2014/main" id="{2A46A5E8-A072-C30A-C23C-3DCBE69A22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50736" y="2204813"/>
                <a:ext cx="2002085" cy="13413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2" name="TextBox 31">
                <a:extLst>
                  <a:ext uri="{FF2B5EF4-FFF2-40B4-BE49-F238E27FC236}">
                    <a16:creationId xmlns:a16="http://schemas.microsoft.com/office/drawing/2014/main" id="{F35F5775-AC2B-8428-D0C7-8A3E6FF78F6A}"/>
                  </a:ext>
                </a:extLst>
              </p:cNvPr>
              <p:cNvSpPr txBox="1"/>
              <p:nvPr/>
            </p:nvSpPr>
            <p:spPr>
              <a:xfrm>
                <a:off x="4470724" y="2377579"/>
                <a:ext cx="1061910" cy="1067650"/>
              </a:xfrm>
              <a:prstGeom prst="rect">
                <a:avLst/>
              </a:prstGeom>
            </p:spPr>
            <p:txBody>
              <a:bodyPr wrap="square" rtlCol="0" anchor="t">
                <a:norm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rPr>
                  <a:t>H</a:t>
                </a:r>
                <a:r>
                  <a:rPr kumimoji="0" lang="en-US" sz="2800" b="1" i="0" u="none" strike="noStrike" kern="0" cap="none" spc="0" normalizeH="0" baseline="-25000" noProof="0" dirty="0">
                    <a:ln>
                      <a:noFill/>
                    </a:ln>
                    <a:solidFill>
                      <a:srgbClr val="0000FF"/>
                    </a:solidFill>
                    <a:effectLst/>
                    <a:uLnTx/>
                    <a:uFillTx/>
                    <a:latin typeface="Calibri" pitchFamily="34" charset="0"/>
                    <a:ea typeface="ヒラギノ角ゴ Pro W3" pitchFamily="124" charset="-128"/>
                  </a:rPr>
                  <a:t>2</a:t>
                </a:r>
                <a:endParaRPr kumimoji="0" lang="LID4096" sz="2800"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endParaRPr>
              </a:p>
            </p:txBody>
          </p:sp>
        </p:grpSp>
        <p:grpSp>
          <p:nvGrpSpPr>
            <p:cNvPr id="5" name="Group 4">
              <a:extLst>
                <a:ext uri="{FF2B5EF4-FFF2-40B4-BE49-F238E27FC236}">
                  <a16:creationId xmlns:a16="http://schemas.microsoft.com/office/drawing/2014/main" id="{8112A9A4-D6AE-AA88-FF41-1DB2C6ACB61B}"/>
                </a:ext>
              </a:extLst>
            </p:cNvPr>
            <p:cNvGrpSpPr/>
            <p:nvPr/>
          </p:nvGrpSpPr>
          <p:grpSpPr>
            <a:xfrm>
              <a:off x="6994288" y="2037259"/>
              <a:ext cx="892390" cy="893536"/>
              <a:chOff x="1573245" y="4380110"/>
              <a:chExt cx="1969674" cy="2109459"/>
            </a:xfrm>
            <a:effectLst>
              <a:outerShdw blurRad="50800" dist="50800" dir="5400000" algn="ctr" rotWithShape="0">
                <a:srgbClr val="FFFFFF">
                  <a:alpha val="0"/>
                </a:srgbClr>
              </a:outerShdw>
            </a:effectLst>
          </p:grpSpPr>
          <p:sp>
            <p:nvSpPr>
              <p:cNvPr id="22" name="Arrow: Right 21">
                <a:extLst>
                  <a:ext uri="{FF2B5EF4-FFF2-40B4-BE49-F238E27FC236}">
                    <a16:creationId xmlns:a16="http://schemas.microsoft.com/office/drawing/2014/main" id="{7CD614D9-CC5B-C402-A731-41EFA87FE295}"/>
                  </a:ext>
                </a:extLst>
              </p:cNvPr>
              <p:cNvSpPr/>
              <p:nvPr/>
            </p:nvSpPr>
            <p:spPr>
              <a:xfrm>
                <a:off x="1609597" y="4380110"/>
                <a:ext cx="1933322" cy="2109459"/>
              </a:xfrm>
              <a:prstGeom prst="rightArrow">
                <a:avLst/>
              </a:prstGeom>
              <a:solidFill>
                <a:srgbClr val="D0EBF9"/>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23" name="Picture 2">
                <a:extLst>
                  <a:ext uri="{FF2B5EF4-FFF2-40B4-BE49-F238E27FC236}">
                    <a16:creationId xmlns:a16="http://schemas.microsoft.com/office/drawing/2014/main" id="{6B31A04C-FFED-F216-6E55-01D36AB7EC6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290549" y="5112028"/>
                <a:ext cx="1093283" cy="843840"/>
              </a:xfrm>
              <a:prstGeom prst="rect">
                <a:avLst/>
              </a:prstGeom>
              <a:noFill/>
              <a:effectLst/>
              <a:extLst>
                <a:ext uri="{909E8E84-426E-40DD-AFC4-6F175D3DCCD1}">
                  <a14:hiddenFill xmlns:a14="http://schemas.microsoft.com/office/drawing/2010/main">
                    <a:solidFill>
                      <a:srgbClr val="FFFFFF"/>
                    </a:solidFill>
                  </a14:hiddenFill>
                </a:ext>
              </a:extLst>
            </p:spPr>
          </p:pic>
          <p:sp>
            <p:nvSpPr>
              <p:cNvPr id="24" name="TextBox 23">
                <a:extLst>
                  <a:ext uri="{FF2B5EF4-FFF2-40B4-BE49-F238E27FC236}">
                    <a16:creationId xmlns:a16="http://schemas.microsoft.com/office/drawing/2014/main" id="{169F63BF-2B6A-1F2F-6CE9-06A65F5A4172}"/>
                  </a:ext>
                </a:extLst>
              </p:cNvPr>
              <p:cNvSpPr txBox="1"/>
              <p:nvPr/>
            </p:nvSpPr>
            <p:spPr>
              <a:xfrm>
                <a:off x="1573245" y="4917493"/>
                <a:ext cx="1038854" cy="905582"/>
              </a:xfrm>
              <a:prstGeom prst="rect">
                <a:avLst/>
              </a:prstGeom>
              <a:effectLst/>
            </p:spPr>
            <p:txBody>
              <a:bodyPr wrap="square" rtlCol="0" anchor="t">
                <a:norm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sz="2800"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rPr>
                  <a:t>NH</a:t>
                </a:r>
                <a:r>
                  <a:rPr kumimoji="0" lang="en-US" sz="2800" b="1" i="0" u="none" strike="noStrike" kern="0" cap="none" spc="0" normalizeH="0" baseline="-25000" noProof="0" dirty="0">
                    <a:ln>
                      <a:noFill/>
                    </a:ln>
                    <a:solidFill>
                      <a:srgbClr val="0000FF"/>
                    </a:solidFill>
                    <a:effectLst/>
                    <a:uLnTx/>
                    <a:uFillTx/>
                    <a:latin typeface="Calibri" pitchFamily="34" charset="0"/>
                    <a:ea typeface="ヒラギノ角ゴ Pro W3" pitchFamily="124" charset="-128"/>
                  </a:rPr>
                  <a:t>3</a:t>
                </a:r>
                <a:endParaRPr kumimoji="0" lang="LID4096" sz="2800"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endParaRPr>
              </a:p>
            </p:txBody>
          </p:sp>
        </p:grpSp>
        <p:grpSp>
          <p:nvGrpSpPr>
            <p:cNvPr id="6" name="Group 5">
              <a:extLst>
                <a:ext uri="{FF2B5EF4-FFF2-40B4-BE49-F238E27FC236}">
                  <a16:creationId xmlns:a16="http://schemas.microsoft.com/office/drawing/2014/main" id="{83E9B4BD-9776-AA24-A523-7B0354170088}"/>
                </a:ext>
              </a:extLst>
            </p:cNvPr>
            <p:cNvGrpSpPr/>
            <p:nvPr/>
          </p:nvGrpSpPr>
          <p:grpSpPr>
            <a:xfrm>
              <a:off x="7689519" y="1086541"/>
              <a:ext cx="664017" cy="1334793"/>
              <a:chOff x="1593589" y="1553213"/>
              <a:chExt cx="1684193" cy="3760159"/>
            </a:xfrm>
          </p:grpSpPr>
          <p:sp>
            <p:nvSpPr>
              <p:cNvPr id="7" name="Trapezoid 6">
                <a:extLst>
                  <a:ext uri="{FF2B5EF4-FFF2-40B4-BE49-F238E27FC236}">
                    <a16:creationId xmlns:a16="http://schemas.microsoft.com/office/drawing/2014/main" id="{91C3C9A7-8705-BA62-3C8C-E383AB838A20}"/>
                  </a:ext>
                </a:extLst>
              </p:cNvPr>
              <p:cNvSpPr/>
              <p:nvPr/>
            </p:nvSpPr>
            <p:spPr>
              <a:xfrm>
                <a:off x="2292907" y="2114845"/>
                <a:ext cx="984875" cy="174797"/>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8" name="Trapezoid 7">
                <a:extLst>
                  <a:ext uri="{FF2B5EF4-FFF2-40B4-BE49-F238E27FC236}">
                    <a16:creationId xmlns:a16="http://schemas.microsoft.com/office/drawing/2014/main" id="{0CF877B3-9FBF-DE74-D900-B385ED2B336B}"/>
                  </a:ext>
                </a:extLst>
              </p:cNvPr>
              <p:cNvSpPr/>
              <p:nvPr/>
            </p:nvSpPr>
            <p:spPr>
              <a:xfrm rot="16200000">
                <a:off x="1981330" y="1747540"/>
                <a:ext cx="675367" cy="286714"/>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Rectangle: Rounded Corners 8">
                <a:extLst>
                  <a:ext uri="{FF2B5EF4-FFF2-40B4-BE49-F238E27FC236}">
                    <a16:creationId xmlns:a16="http://schemas.microsoft.com/office/drawing/2014/main" id="{0CBD3E13-3475-437E-35F6-BDC444654C78}"/>
                  </a:ext>
                </a:extLst>
              </p:cNvPr>
              <p:cNvSpPr/>
              <p:nvPr/>
            </p:nvSpPr>
            <p:spPr>
              <a:xfrm flipH="1">
                <a:off x="1815001" y="1791964"/>
                <a:ext cx="1015999"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10" name="Trapezoid 9">
                <a:extLst>
                  <a:ext uri="{FF2B5EF4-FFF2-40B4-BE49-F238E27FC236}">
                    <a16:creationId xmlns:a16="http://schemas.microsoft.com/office/drawing/2014/main" id="{E3348061-EEC3-B790-5920-5D36B85A3581}"/>
                  </a:ext>
                </a:extLst>
              </p:cNvPr>
              <p:cNvSpPr/>
              <p:nvPr/>
            </p:nvSpPr>
            <p:spPr>
              <a:xfrm rot="16200000">
                <a:off x="1646322" y="4764279"/>
                <a:ext cx="984875" cy="113312"/>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1" name="Rectangle: Rounded Corners 10">
                <a:extLst>
                  <a:ext uri="{FF2B5EF4-FFF2-40B4-BE49-F238E27FC236}">
                    <a16:creationId xmlns:a16="http://schemas.microsoft.com/office/drawing/2014/main" id="{516BCBC7-D4D2-A1A8-652E-94B4746DAA16}"/>
                  </a:ext>
                </a:extLst>
              </p:cNvPr>
              <p:cNvSpPr/>
              <p:nvPr/>
            </p:nvSpPr>
            <p:spPr>
              <a:xfrm flipH="1">
                <a:off x="1765035" y="4641971"/>
                <a:ext cx="1115932"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12" name="Rectangle 11">
                <a:extLst>
                  <a:ext uri="{FF2B5EF4-FFF2-40B4-BE49-F238E27FC236}">
                    <a16:creationId xmlns:a16="http://schemas.microsoft.com/office/drawing/2014/main" id="{A2B51FB9-0BFD-DE88-A349-E84743CC4EF0}"/>
                  </a:ext>
                </a:extLst>
              </p:cNvPr>
              <p:cNvSpPr/>
              <p:nvPr/>
            </p:nvSpPr>
            <p:spPr>
              <a:xfrm>
                <a:off x="1811014" y="2022167"/>
                <a:ext cx="1015999" cy="458520"/>
              </a:xfrm>
              <a:prstGeom prst="rect">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27950960-126E-1390-4CE4-2F2A6A1244E9}"/>
                  </a:ext>
                </a:extLst>
              </p:cNvPr>
              <p:cNvSpPr/>
              <p:nvPr/>
            </p:nvSpPr>
            <p:spPr>
              <a:xfrm>
                <a:off x="1595603" y="2666724"/>
                <a:ext cx="1448838" cy="1960327"/>
              </a:xfrm>
              <a:prstGeom prst="rect">
                <a:avLst/>
              </a:prstGeom>
              <a:gradFill flip="none" rotWithShape="1">
                <a:gsLst>
                  <a:gs pos="0">
                    <a:srgbClr val="FFFFFF">
                      <a:lumMod val="85000"/>
                    </a:srgbClr>
                  </a:gs>
                  <a:gs pos="50000">
                    <a:srgbClr val="FFFFFF">
                      <a:lumMod val="50000"/>
                    </a:srgbClr>
                  </a:gs>
                  <a:gs pos="100000">
                    <a:srgbClr val="FFFFFF">
                      <a:lumMod val="50000"/>
                      <a:shade val="100000"/>
                      <a:satMod val="115000"/>
                    </a:srgbClr>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4" name="Trapezoid 13">
                <a:extLst>
                  <a:ext uri="{FF2B5EF4-FFF2-40B4-BE49-F238E27FC236}">
                    <a16:creationId xmlns:a16="http://schemas.microsoft.com/office/drawing/2014/main" id="{DD9D19A2-6459-37CA-29B7-FCDBE21FB8FC}"/>
                  </a:ext>
                </a:extLst>
              </p:cNvPr>
              <p:cNvSpPr/>
              <p:nvPr/>
            </p:nvSpPr>
            <p:spPr>
              <a:xfrm>
                <a:off x="1595603" y="2380922"/>
                <a:ext cx="1450852" cy="2857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15" name="Trapezoid 14">
                <a:extLst>
                  <a:ext uri="{FF2B5EF4-FFF2-40B4-BE49-F238E27FC236}">
                    <a16:creationId xmlns:a16="http://schemas.microsoft.com/office/drawing/2014/main" id="{7AF42712-DAFB-4360-C2B8-1C2B28B96076}"/>
                  </a:ext>
                </a:extLst>
              </p:cNvPr>
              <p:cNvSpPr/>
              <p:nvPr/>
            </p:nvSpPr>
            <p:spPr>
              <a:xfrm flipV="1">
                <a:off x="1593589" y="4634199"/>
                <a:ext cx="1450852" cy="2843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16" name="Picture 15">
                <a:extLst>
                  <a:ext uri="{FF2B5EF4-FFF2-40B4-BE49-F238E27FC236}">
                    <a16:creationId xmlns:a16="http://schemas.microsoft.com/office/drawing/2014/main" id="{3558C88C-0533-D954-96ED-588139E2ED0D}"/>
                  </a:ext>
                </a:extLst>
              </p:cNvPr>
              <p:cNvPicPr>
                <a:picLocks noChangeAspect="1"/>
              </p:cNvPicPr>
              <p:nvPr/>
            </p:nvPicPr>
            <p:blipFill rotWithShape="1">
              <a:blip r:embed="rId8">
                <a:extLst>
                  <a:ext uri="{28A0092B-C50C-407E-A947-70E740481C1C}">
                    <a14:useLocalDpi xmlns:a14="http://schemas.microsoft.com/office/drawing/2010/main" val="0"/>
                  </a:ext>
                </a:extLst>
              </a:blip>
              <a:srcRect l="14416" t="24536" r="17413" b="24436"/>
              <a:stretch/>
            </p:blipFill>
            <p:spPr>
              <a:xfrm rot="16200000">
                <a:off x="1514008" y="3096615"/>
                <a:ext cx="1960327" cy="1100536"/>
              </a:xfrm>
              <a:prstGeom prst="trapezoid">
                <a:avLst>
                  <a:gd name="adj" fmla="val 39423"/>
                </a:avLst>
              </a:prstGeom>
            </p:spPr>
          </p:pic>
          <p:sp>
            <p:nvSpPr>
              <p:cNvPr id="17" name="Trapezoid 16">
                <a:extLst>
                  <a:ext uri="{FF2B5EF4-FFF2-40B4-BE49-F238E27FC236}">
                    <a16:creationId xmlns:a16="http://schemas.microsoft.com/office/drawing/2014/main" id="{EBB31ADA-8B3E-75BB-B16C-857A713C307E}"/>
                  </a:ext>
                </a:extLst>
              </p:cNvPr>
              <p:cNvSpPr/>
              <p:nvPr/>
            </p:nvSpPr>
            <p:spPr>
              <a:xfrm rot="16200000">
                <a:off x="1469327" y="3619224"/>
                <a:ext cx="1221402" cy="55318"/>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8" name="Trapezoid 17">
                <a:extLst>
                  <a:ext uri="{FF2B5EF4-FFF2-40B4-BE49-F238E27FC236}">
                    <a16:creationId xmlns:a16="http://schemas.microsoft.com/office/drawing/2014/main" id="{7F731C76-3079-2D52-80BB-E900F0B679C4}"/>
                  </a:ext>
                </a:extLst>
              </p:cNvPr>
              <p:cNvSpPr/>
              <p:nvPr/>
            </p:nvSpPr>
            <p:spPr>
              <a:xfrm rot="16200000">
                <a:off x="1583249" y="3616917"/>
                <a:ext cx="1363994" cy="55323"/>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9" name="Trapezoid 18">
                <a:extLst>
                  <a:ext uri="{FF2B5EF4-FFF2-40B4-BE49-F238E27FC236}">
                    <a16:creationId xmlns:a16="http://schemas.microsoft.com/office/drawing/2014/main" id="{BAA73DFD-5DDA-CD79-B093-8A27A0A65A0D}"/>
                  </a:ext>
                </a:extLst>
              </p:cNvPr>
              <p:cNvSpPr/>
              <p:nvPr/>
            </p:nvSpPr>
            <p:spPr>
              <a:xfrm rot="16200000">
                <a:off x="1696351" y="3617503"/>
                <a:ext cx="1508229" cy="55326"/>
              </a:xfrm>
              <a:prstGeom prst="trapezoid">
                <a:avLst>
                  <a:gd name="adj" fmla="val 38308"/>
                </a:avLst>
              </a:prstGeom>
              <a:gradFill rotWithShape="1">
                <a:gsLst>
                  <a:gs pos="50000">
                    <a:srgbClr val="FFFFFF">
                      <a:lumMod val="50000"/>
                    </a:srgbClr>
                  </a:gs>
                  <a:gs pos="100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Trapezoid 19">
                <a:extLst>
                  <a:ext uri="{FF2B5EF4-FFF2-40B4-BE49-F238E27FC236}">
                    <a16:creationId xmlns:a16="http://schemas.microsoft.com/office/drawing/2014/main" id="{852CA5E9-B9C4-0B46-8B0C-A782A1190962}"/>
                  </a:ext>
                </a:extLst>
              </p:cNvPr>
              <p:cNvSpPr/>
              <p:nvPr/>
            </p:nvSpPr>
            <p:spPr>
              <a:xfrm rot="16200000">
                <a:off x="1807445" y="3620664"/>
                <a:ext cx="1658524" cy="55323"/>
              </a:xfrm>
              <a:prstGeom prst="trapezoid">
                <a:avLst>
                  <a:gd name="adj" fmla="val 38308"/>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1" name="Trapezoid 20">
                <a:extLst>
                  <a:ext uri="{FF2B5EF4-FFF2-40B4-BE49-F238E27FC236}">
                    <a16:creationId xmlns:a16="http://schemas.microsoft.com/office/drawing/2014/main" id="{51FD7A2A-0CF0-8759-398B-4513187362C9}"/>
                  </a:ext>
                </a:extLst>
              </p:cNvPr>
              <p:cNvSpPr/>
              <p:nvPr/>
            </p:nvSpPr>
            <p:spPr>
              <a:xfrm rot="16200000">
                <a:off x="1918099" y="3618675"/>
                <a:ext cx="1805610" cy="55323"/>
              </a:xfrm>
              <a:prstGeom prst="trapezoid">
                <a:avLst>
                  <a:gd name="adj" fmla="val 38308"/>
                </a:avLst>
              </a:prstGeom>
              <a:gradFill rotWithShape="1">
                <a:gsLst>
                  <a:gs pos="0">
                    <a:srgbClr val="FFFFFF">
                      <a:lumMod val="65000"/>
                    </a:srgbClr>
                  </a:gs>
                  <a:gs pos="99000">
                    <a:srgbClr val="FFFFFF"/>
                  </a:gs>
                  <a:gs pos="50000">
                    <a:srgbClr val="FFFFFF">
                      <a:lumMod val="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grpSp>
      <p:pic>
        <p:nvPicPr>
          <p:cNvPr id="1026" name="Picture 2">
            <a:extLst>
              <a:ext uri="{FF2B5EF4-FFF2-40B4-BE49-F238E27FC236}">
                <a16:creationId xmlns:a16="http://schemas.microsoft.com/office/drawing/2014/main" id="{9D7FF885-1DD4-B6BF-21FA-6FB88F03BBFC}"/>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9942" b="89474" l="5388" r="92510">
                        <a14:foregroundMark x1="9067" y1="43860" x2="9067" y2="43860"/>
                        <a14:foregroundMark x1="9067" y1="37135" x2="9067" y2="37135"/>
                        <a14:foregroundMark x1="5388" y1="38889" x2="5388" y2="38889"/>
                        <a14:foregroundMark x1="28778" y1="56140" x2="28778" y2="56140"/>
                        <a14:foregroundMark x1="25230" y1="45614" x2="25230" y2="45614"/>
                        <a14:foregroundMark x1="35742" y1="56140" x2="35742" y2="56140"/>
                        <a14:foregroundMark x1="46255" y1="57018" x2="46255" y2="57018"/>
                        <a14:foregroundMark x1="57162" y1="56433" x2="57162" y2="56433"/>
                        <a14:foregroundMark x1="67017" y1="57895" x2="67017" y2="57895"/>
                        <a14:foregroundMark x1="76216" y1="59649" x2="76216" y2="59649"/>
                        <a14:foregroundMark x1="86071" y1="57310" x2="86071" y2="57310"/>
                        <a14:foregroundMark x1="75164" y1="51462" x2="75164" y2="51462"/>
                        <a14:foregroundMark x1="92510" y1="52047" x2="92510" y2="52047"/>
                        <a14:backgroundMark x1="24967" y1="53216" x2="24967" y2="53216"/>
                        <a14:backgroundMark x1="68463" y1="52924" x2="68463" y2="52924"/>
                        <a14:backgroundMark x1="76610" y1="60526" x2="76610" y2="60526"/>
                        <a14:backgroundMark x1="76478" y1="59649" x2="76478" y2="59649"/>
                        <a14:backgroundMark x1="76216" y1="59649" x2="76216" y2="59649"/>
                      </a14:backgroundRemoval>
                    </a14:imgEffect>
                  </a14:imgLayer>
                </a14:imgProps>
              </a:ext>
              <a:ext uri="{28A0092B-C50C-407E-A947-70E740481C1C}">
                <a14:useLocalDpi xmlns:a14="http://schemas.microsoft.com/office/drawing/2010/main" val="0"/>
              </a:ext>
            </a:extLst>
          </a:blip>
          <a:srcRect/>
          <a:stretch>
            <a:fillRect/>
          </a:stretch>
        </p:blipFill>
        <p:spPr bwMode="auto">
          <a:xfrm>
            <a:off x="78599" y="5149310"/>
            <a:ext cx="2670326" cy="120006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64144F26-FD1C-F1D0-4037-9DF40C75A474}"/>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037181" y="6077290"/>
            <a:ext cx="869943" cy="583214"/>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33">
            <a:extLst>
              <a:ext uri="{FF2B5EF4-FFF2-40B4-BE49-F238E27FC236}">
                <a16:creationId xmlns:a16="http://schemas.microsoft.com/office/drawing/2014/main" id="{3A3942A1-2659-B389-AB5F-2C28925BEB03}"/>
              </a:ext>
            </a:extLst>
          </p:cNvPr>
          <p:cNvPicPr>
            <a:picLocks noChangeAspect="1"/>
          </p:cNvPicPr>
          <p:nvPr/>
        </p:nvPicPr>
        <p:blipFill>
          <a:blip r:embed="rId4">
            <a:alphaModFix amt="40000"/>
            <a:extLst>
              <a:ext uri="{BEBA8EAE-BF5A-486C-A8C5-ECC9F3942E4B}">
                <a14:imgProps xmlns:a14="http://schemas.microsoft.com/office/drawing/2010/main">
                  <a14:imgLayer r:embed="rId5">
                    <a14:imgEffect>
                      <a14:backgroundRemoval t="8668" b="95666" l="9487" r="92821">
                        <a14:foregroundMark x1="62308" y1="8668" x2="62308" y2="8668"/>
                        <a14:foregroundMark x1="92821" y1="76726" x2="92821" y2="76726"/>
                        <a14:foregroundMark x1="24103" y1="91172" x2="24103" y2="91172"/>
                        <a14:foregroundMark x1="9615" y1="77849" x2="9615" y2="77849"/>
                        <a14:foregroundMark x1="19872" y1="95666" x2="19872" y2="95666"/>
                      </a14:backgroundRemoval>
                    </a14:imgEffect>
                  </a14:imgLayer>
                </a14:imgProps>
              </a:ext>
            </a:extLst>
          </a:blip>
          <a:stretch>
            <a:fillRect/>
          </a:stretch>
        </p:blipFill>
        <p:spPr>
          <a:xfrm>
            <a:off x="3346963" y="5160768"/>
            <a:ext cx="1147492" cy="916522"/>
          </a:xfrm>
          <a:prstGeom prst="rect">
            <a:avLst/>
          </a:prstGeom>
          <a:effectLst>
            <a:outerShdw blurRad="50800" dist="50800" dir="5400000" algn="ctr" rotWithShape="0">
              <a:srgbClr val="000000">
                <a:alpha val="0"/>
              </a:srgbClr>
            </a:outerShdw>
          </a:effectLst>
        </p:spPr>
      </p:pic>
    </p:spTree>
    <p:extLst>
      <p:ext uri="{BB962C8B-B14F-4D97-AF65-F5344CB8AC3E}">
        <p14:creationId xmlns:p14="http://schemas.microsoft.com/office/powerpoint/2010/main" val="1303331253"/>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FB4570AF-36C8-C810-AE5F-C0369593C341}"/>
              </a:ext>
            </a:extLst>
          </p:cNvPr>
          <p:cNvSpPr/>
          <p:nvPr/>
        </p:nvSpPr>
        <p:spPr>
          <a:xfrm>
            <a:off x="3700462" y="1051383"/>
            <a:ext cx="4539297" cy="610171"/>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tx1"/>
                </a:solidFill>
                <a:latin typeface="Calibri Light" panose="020F0302020204030204" pitchFamily="34" charset="0"/>
                <a:cs typeface="Calibri Light" panose="020F0302020204030204" pitchFamily="34" charset="0"/>
              </a:rPr>
              <a:t> </a:t>
            </a:r>
          </a:p>
        </p:txBody>
      </p:sp>
      <mc:AlternateContent xmlns:mc="http://schemas.openxmlformats.org/markup-compatibility/2006" xmlns:a14="http://schemas.microsoft.com/office/drawing/2010/main">
        <mc:Choice Requires="a14">
          <p:sp>
            <p:nvSpPr>
              <p:cNvPr id="4" name="TextBox 3">
                <a:extLst>
                  <a:ext uri="{FF2B5EF4-FFF2-40B4-BE49-F238E27FC236}">
                    <a16:creationId xmlns:a16="http://schemas.microsoft.com/office/drawing/2014/main" id="{02B25C96-75FC-56B5-383D-4ABE8E7DEA16}"/>
                  </a:ext>
                </a:extLst>
              </p:cNvPr>
              <p:cNvSpPr txBox="1"/>
              <p:nvPr/>
            </p:nvSpPr>
            <p:spPr>
              <a:xfrm>
                <a:off x="3700463" y="1109074"/>
                <a:ext cx="4410074" cy="55335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1400" b="0" i="1" smtClean="0">
                          <a:latin typeface="Cambria Math" panose="02040503050406030204" pitchFamily="18" charset="0"/>
                        </a:rPr>
                        <m:t>𝐶𝑂𝐻</m:t>
                      </m:r>
                      <m:r>
                        <a:rPr lang="en-US" sz="1400" b="0" i="1" smtClean="0">
                          <a:latin typeface="Cambria Math" panose="02040503050406030204" pitchFamily="18" charset="0"/>
                        </a:rPr>
                        <m:t>= </m:t>
                      </m:r>
                      <m:f>
                        <m:fPr>
                          <m:ctrlPr>
                            <a:rPr lang="en-US" sz="1400" b="0" i="1" smtClean="0">
                              <a:latin typeface="Cambria Math" panose="02040503050406030204" pitchFamily="18" charset="0"/>
                            </a:rPr>
                          </m:ctrlPr>
                        </m:fPr>
                        <m:num>
                          <m:d>
                            <m:dPr>
                              <m:ctrlPr>
                                <a:rPr lang="en-US" sz="1400" b="0" i="1" smtClean="0">
                                  <a:latin typeface="Cambria Math" panose="02040503050406030204" pitchFamily="18" charset="0"/>
                                </a:rPr>
                              </m:ctrlPr>
                            </m:dPr>
                            <m:e>
                              <m:r>
                                <a:rPr lang="en-US" sz="1400" b="0" i="1" smtClean="0">
                                  <a:latin typeface="Cambria Math" panose="02040503050406030204" pitchFamily="18" charset="0"/>
                                </a:rPr>
                                <m:t>𝑇𝑂𝐶</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𝐶𝐶𝐹</m:t>
                              </m:r>
                            </m:e>
                          </m:d>
                          <m:r>
                            <a:rPr lang="en-US" sz="1400" b="0" i="1" smtClean="0">
                              <a:latin typeface="Cambria Math" panose="02040503050406030204" pitchFamily="18" charset="0"/>
                              <a:ea typeface="Cambria Math" panose="02040503050406030204" pitchFamily="18" charset="0"/>
                            </a:rPr>
                            <m:t>+</m:t>
                          </m:r>
                          <m:sSub>
                            <m:sSubPr>
                              <m:ctrlPr>
                                <a:rPr lang="en-US" sz="1400" b="0" i="1" smtClean="0">
                                  <a:latin typeface="Cambria Math" panose="02040503050406030204" pitchFamily="18" charset="0"/>
                                  <a:ea typeface="Cambria Math" panose="02040503050406030204" pitchFamily="18" charset="0"/>
                                </a:rPr>
                              </m:ctrlPr>
                            </m:sSubPr>
                            <m:e>
                              <m:r>
                                <a:rPr lang="en-US" sz="1400" b="0" i="1" smtClean="0">
                                  <a:latin typeface="Cambria Math" panose="02040503050406030204" pitchFamily="18" charset="0"/>
                                  <a:ea typeface="Cambria Math" panose="02040503050406030204" pitchFamily="18" charset="0"/>
                                </a:rPr>
                                <m:t>𝐶</m:t>
                              </m:r>
                            </m:e>
                            <m:sub>
                              <m:r>
                                <a:rPr lang="en-US" sz="1400" b="0" i="1" smtClean="0">
                                  <a:latin typeface="Cambria Math" panose="02040503050406030204" pitchFamily="18" charset="0"/>
                                  <a:ea typeface="Cambria Math" panose="02040503050406030204" pitchFamily="18" charset="0"/>
                                </a:rPr>
                                <m:t>𝑂</m:t>
                              </m:r>
                              <m:r>
                                <a:rPr lang="en-US" sz="1400" b="0" i="1" smtClean="0">
                                  <a:latin typeface="Cambria Math" panose="02040503050406030204" pitchFamily="18" charset="0"/>
                                  <a:ea typeface="Cambria Math" panose="02040503050406030204" pitchFamily="18" charset="0"/>
                                </a:rPr>
                                <m:t>&amp;</m:t>
                              </m:r>
                              <m:r>
                                <a:rPr lang="en-US" sz="1400" b="0" i="1" smtClean="0">
                                  <a:latin typeface="Cambria Math" panose="02040503050406030204" pitchFamily="18" charset="0"/>
                                  <a:ea typeface="Cambria Math" panose="02040503050406030204" pitchFamily="18" charset="0"/>
                                </a:rPr>
                                <m:t>𝑀</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𝑓𝑖𝑥𝑒𝑑</m:t>
                              </m:r>
                            </m:sub>
                          </m:sSub>
                          <m:r>
                            <a:rPr lang="en-US" sz="1400" b="0" i="1" smtClean="0">
                              <a:latin typeface="Cambria Math" panose="02040503050406030204" pitchFamily="18" charset="0"/>
                              <a:ea typeface="Cambria Math" panose="02040503050406030204" pitchFamily="18" charset="0"/>
                            </a:rPr>
                            <m:t>+</m:t>
                          </m:r>
                          <m:sSub>
                            <m:sSubPr>
                              <m:ctrlPr>
                                <a:rPr lang="en-US" sz="1400" i="1">
                                  <a:latin typeface="Cambria Math" panose="02040503050406030204" pitchFamily="18" charset="0"/>
                                  <a:ea typeface="Cambria Math" panose="02040503050406030204" pitchFamily="18" charset="0"/>
                                </a:rPr>
                              </m:ctrlPr>
                            </m:sSubPr>
                            <m:e>
                              <m:r>
                                <a:rPr lang="en-US" sz="1400" i="1">
                                  <a:latin typeface="Cambria Math" panose="02040503050406030204" pitchFamily="18" charset="0"/>
                                  <a:ea typeface="Cambria Math" panose="02040503050406030204" pitchFamily="18" charset="0"/>
                                </a:rPr>
                                <m:t>𝐶</m:t>
                              </m:r>
                            </m:e>
                            <m:sub>
                              <m:r>
                                <a:rPr lang="en-US" sz="1400" i="1">
                                  <a:latin typeface="Cambria Math" panose="02040503050406030204" pitchFamily="18" charset="0"/>
                                  <a:ea typeface="Cambria Math" panose="02040503050406030204" pitchFamily="18" charset="0"/>
                                </a:rPr>
                                <m:t>𝑂</m:t>
                              </m:r>
                              <m:r>
                                <a:rPr lang="en-US" sz="1400" i="1">
                                  <a:latin typeface="Cambria Math" panose="02040503050406030204" pitchFamily="18" charset="0"/>
                                  <a:ea typeface="Cambria Math" panose="02040503050406030204" pitchFamily="18" charset="0"/>
                                </a:rPr>
                                <m:t>&amp;</m:t>
                              </m:r>
                              <m:r>
                                <a:rPr lang="en-US" sz="1400" i="1">
                                  <a:latin typeface="Cambria Math" panose="02040503050406030204" pitchFamily="18" charset="0"/>
                                  <a:ea typeface="Cambria Math" panose="02040503050406030204" pitchFamily="18" charset="0"/>
                                </a:rPr>
                                <m:t>𝑀</m:t>
                              </m:r>
                              <m:r>
                                <a:rPr lang="en-US" sz="1400" i="1">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𝑣𝑎𝑟𝑖𝑎𝑏𝑙𝑒</m:t>
                              </m:r>
                            </m:sub>
                          </m:sSub>
                        </m:num>
                        <m:den>
                          <m:r>
                            <a:rPr lang="en-US" sz="1400" b="0" i="1" smtClean="0">
                              <a:latin typeface="Cambria Math" panose="02040503050406030204" pitchFamily="18" charset="0"/>
                            </a:rPr>
                            <m:t>𝐶𝑎𝑝𝑎𝑐𝑖𝑡𝑦</m:t>
                          </m:r>
                          <m:r>
                            <a:rPr lang="en-US" sz="1400" b="0" i="1" smtClean="0">
                              <a:latin typeface="Cambria Math" panose="02040503050406030204" pitchFamily="18" charset="0"/>
                              <a:ea typeface="Cambria Math" panose="02040503050406030204" pitchFamily="18" charset="0"/>
                            </a:rPr>
                            <m:t>∙</m:t>
                          </m:r>
                          <m:r>
                            <a:rPr lang="en-US" sz="1400" b="0" i="1" smtClean="0">
                              <a:latin typeface="Cambria Math" panose="02040503050406030204" pitchFamily="18" charset="0"/>
                              <a:ea typeface="Cambria Math" panose="02040503050406030204" pitchFamily="18" charset="0"/>
                            </a:rPr>
                            <m:t>𝑃𝑙𝑎𝑛𝑡</m:t>
                          </m:r>
                          <m:r>
                            <a:rPr lang="en-US" sz="1400" b="0" i="1" smtClean="0">
                              <a:latin typeface="Cambria Math" panose="02040503050406030204" pitchFamily="18" charset="0"/>
                              <a:ea typeface="Cambria Math" panose="02040503050406030204" pitchFamily="18" charset="0"/>
                            </a:rPr>
                            <m:t> </m:t>
                          </m:r>
                          <m:r>
                            <a:rPr lang="en-US" sz="1400" b="0" i="1" smtClean="0">
                              <a:latin typeface="Cambria Math" panose="02040503050406030204" pitchFamily="18" charset="0"/>
                              <a:ea typeface="Cambria Math" panose="02040503050406030204" pitchFamily="18" charset="0"/>
                            </a:rPr>
                            <m:t>𝑎𝑣𝑎𝑖𝑙𝑎𝑏𝑖𝑙𝑖𝑡𝑦</m:t>
                          </m:r>
                        </m:den>
                      </m:f>
                    </m:oMath>
                  </m:oMathPara>
                </a14:m>
                <a:endParaRPr lang="LID4096" sz="1400" dirty="0"/>
              </a:p>
            </p:txBody>
          </p:sp>
        </mc:Choice>
        <mc:Fallback xmlns="">
          <p:sp>
            <p:nvSpPr>
              <p:cNvPr id="4" name="TextBox 3">
                <a:extLst>
                  <a:ext uri="{FF2B5EF4-FFF2-40B4-BE49-F238E27FC236}">
                    <a16:creationId xmlns:a16="http://schemas.microsoft.com/office/drawing/2014/main" id="{02B25C96-75FC-56B5-383D-4ABE8E7DEA16}"/>
                  </a:ext>
                </a:extLst>
              </p:cNvPr>
              <p:cNvSpPr txBox="1">
                <a:spLocks noRot="1" noChangeAspect="1" noMove="1" noResize="1" noEditPoints="1" noAdjustHandles="1" noChangeArrowheads="1" noChangeShapeType="1" noTextEdit="1"/>
              </p:cNvSpPr>
              <p:nvPr/>
            </p:nvSpPr>
            <p:spPr>
              <a:xfrm>
                <a:off x="3700463" y="1109074"/>
                <a:ext cx="4410074" cy="553357"/>
              </a:xfrm>
              <a:prstGeom prst="rect">
                <a:avLst/>
              </a:prstGeom>
              <a:blipFill>
                <a:blip r:embed="rId2"/>
                <a:stretch>
                  <a:fillRect b="-4396"/>
                </a:stretch>
              </a:blipFill>
            </p:spPr>
            <p:txBody>
              <a:bodyPr/>
              <a:lstStyle/>
              <a:p>
                <a:r>
                  <a:rPr lang="LID4096">
                    <a:noFill/>
                  </a:rPr>
                  <a:t> </a:t>
                </a:r>
              </a:p>
            </p:txBody>
          </p:sp>
        </mc:Fallback>
      </mc:AlternateContent>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E554C004-3720-CC15-3BC8-6DC188B6B52D}"/>
                  </a:ext>
                </a:extLst>
              </p:cNvPr>
              <p:cNvSpPr txBox="1"/>
              <p:nvPr/>
            </p:nvSpPr>
            <p:spPr>
              <a:xfrm>
                <a:off x="9628075" y="3981767"/>
                <a:ext cx="1448025" cy="388248"/>
              </a:xfrm>
              <a:prstGeom prst="rect">
                <a:avLst/>
              </a:prstGeom>
              <a:solidFill>
                <a:schemeClr val="bg1"/>
              </a:solid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US" sz="1200" b="0" i="1" smtClean="0">
                          <a:latin typeface="Cambria Math" panose="02040503050406030204" pitchFamily="18" charset="0"/>
                        </a:rPr>
                        <m:t>𝐶𝐶𝐹</m:t>
                      </m:r>
                      <m:r>
                        <a:rPr lang="en-US" sz="1200" b="0" i="1" smtClean="0">
                          <a:latin typeface="Cambria Math" panose="02040503050406030204" pitchFamily="18" charset="0"/>
                        </a:rPr>
                        <m:t>=</m:t>
                      </m:r>
                      <m:f>
                        <m:fPr>
                          <m:ctrlPr>
                            <a:rPr lang="en-US" sz="1200" b="0" i="1" smtClean="0">
                              <a:latin typeface="Cambria Math" panose="02040503050406030204" pitchFamily="18" charset="0"/>
                            </a:rPr>
                          </m:ctrlPr>
                        </m:fPr>
                        <m:num>
                          <m:sSup>
                            <m:sSupPr>
                              <m:ctrlPr>
                                <a:rPr lang="en-US" sz="1200" b="0" i="1" smtClean="0">
                                  <a:latin typeface="Cambria Math" panose="02040503050406030204" pitchFamily="18" charset="0"/>
                                </a:rPr>
                              </m:ctrlPr>
                            </m:sSupPr>
                            <m:e>
                              <m:r>
                                <a:rPr lang="en-US" sz="1200" b="0" i="1" smtClean="0">
                                  <a:latin typeface="Cambria Math" panose="02040503050406030204" pitchFamily="18" charset="0"/>
                                </a:rPr>
                                <m:t>(</m:t>
                              </m:r>
                              <m:r>
                                <a:rPr lang="en-US" sz="1200" b="0" i="1" smtClean="0">
                                  <a:latin typeface="Cambria Math" panose="02040503050406030204" pitchFamily="18" charset="0"/>
                                </a:rPr>
                                <m:t>𝑖</m:t>
                              </m:r>
                              <m:r>
                                <a:rPr lang="en-US" sz="1200" b="0" i="1" smtClean="0">
                                  <a:latin typeface="Cambria Math" panose="02040503050406030204" pitchFamily="18" charset="0"/>
                                </a:rPr>
                                <m:t>+1)</m:t>
                              </m:r>
                            </m:e>
                            <m:sup>
                              <m:r>
                                <a:rPr lang="en-US" sz="1200" b="0" i="1" smtClean="0">
                                  <a:latin typeface="Cambria Math" panose="02040503050406030204" pitchFamily="18" charset="0"/>
                                </a:rPr>
                                <m:t>𝑛</m:t>
                              </m:r>
                            </m:sup>
                          </m:sSup>
                        </m:num>
                        <m:den>
                          <m:r>
                            <a:rPr lang="en-US" sz="1200" b="0" i="1" smtClean="0">
                              <a:latin typeface="Cambria Math" panose="02040503050406030204" pitchFamily="18" charset="0"/>
                            </a:rPr>
                            <m:t>(</m:t>
                          </m:r>
                          <m:sSup>
                            <m:sSupPr>
                              <m:ctrlPr>
                                <a:rPr lang="en-US" sz="1200" i="1">
                                  <a:latin typeface="Cambria Math" panose="02040503050406030204" pitchFamily="18" charset="0"/>
                                </a:rPr>
                              </m:ctrlPr>
                            </m:sSupPr>
                            <m:e>
                              <m:d>
                                <m:dPr>
                                  <m:ctrlPr>
                                    <a:rPr lang="en-US" sz="1200" i="1">
                                      <a:latin typeface="Cambria Math" panose="02040503050406030204" pitchFamily="18" charset="0"/>
                                    </a:rPr>
                                  </m:ctrlPr>
                                </m:dPr>
                                <m:e>
                                  <m:r>
                                    <a:rPr lang="en-US" sz="1200" i="1">
                                      <a:latin typeface="Cambria Math" panose="02040503050406030204" pitchFamily="18" charset="0"/>
                                    </a:rPr>
                                    <m:t>𝑖</m:t>
                                  </m:r>
                                  <m:r>
                                    <a:rPr lang="en-US" sz="1200" i="1">
                                      <a:latin typeface="Cambria Math" panose="02040503050406030204" pitchFamily="18" charset="0"/>
                                    </a:rPr>
                                    <m:t>+1</m:t>
                                  </m:r>
                                </m:e>
                              </m:d>
                            </m:e>
                            <m:sup>
                              <m:r>
                                <a:rPr lang="en-US" sz="1200" i="1">
                                  <a:latin typeface="Cambria Math" panose="02040503050406030204" pitchFamily="18" charset="0"/>
                                </a:rPr>
                                <m:t>𝑛</m:t>
                              </m:r>
                            </m:sup>
                          </m:sSup>
                          <m:r>
                            <a:rPr lang="en-US" sz="1200" b="0" i="1" smtClean="0">
                              <a:latin typeface="Cambria Math" panose="02040503050406030204" pitchFamily="18" charset="0"/>
                            </a:rPr>
                            <m:t>−1)</m:t>
                          </m:r>
                        </m:den>
                      </m:f>
                    </m:oMath>
                  </m:oMathPara>
                </a14:m>
                <a:endParaRPr lang="LID4096" sz="1200" dirty="0"/>
              </a:p>
            </p:txBody>
          </p:sp>
        </mc:Choice>
        <mc:Fallback xmlns="">
          <p:sp>
            <p:nvSpPr>
              <p:cNvPr id="5" name="TextBox 4">
                <a:extLst>
                  <a:ext uri="{FF2B5EF4-FFF2-40B4-BE49-F238E27FC236}">
                    <a16:creationId xmlns:a16="http://schemas.microsoft.com/office/drawing/2014/main" id="{E554C004-3720-CC15-3BC8-6DC188B6B52D}"/>
                  </a:ext>
                </a:extLst>
              </p:cNvPr>
              <p:cNvSpPr txBox="1">
                <a:spLocks noRot="1" noChangeAspect="1" noMove="1" noResize="1" noEditPoints="1" noAdjustHandles="1" noChangeArrowheads="1" noChangeShapeType="1" noTextEdit="1"/>
              </p:cNvSpPr>
              <p:nvPr/>
            </p:nvSpPr>
            <p:spPr>
              <a:xfrm>
                <a:off x="9628075" y="3981767"/>
                <a:ext cx="1448025" cy="388248"/>
              </a:xfrm>
              <a:prstGeom prst="rect">
                <a:avLst/>
              </a:prstGeom>
              <a:blipFill>
                <a:blip r:embed="rId3"/>
                <a:stretch>
                  <a:fillRect l="-2101" t="-3125" r="-3361" b="-20313"/>
                </a:stretch>
              </a:blipFill>
            </p:spPr>
            <p:txBody>
              <a:bodyPr/>
              <a:lstStyle/>
              <a:p>
                <a:r>
                  <a:rPr lang="LID4096">
                    <a:noFill/>
                  </a:rPr>
                  <a:t> </a:t>
                </a:r>
              </a:p>
            </p:txBody>
          </p:sp>
        </mc:Fallback>
      </mc:AlternateContent>
      <p:graphicFrame>
        <p:nvGraphicFramePr>
          <p:cNvPr id="11" name="Table 11">
            <a:extLst>
              <a:ext uri="{FF2B5EF4-FFF2-40B4-BE49-F238E27FC236}">
                <a16:creationId xmlns:a16="http://schemas.microsoft.com/office/drawing/2014/main" id="{4E7870A3-7B8D-A4F6-66EC-0658BBE7DB9A}"/>
              </a:ext>
            </a:extLst>
          </p:cNvPr>
          <p:cNvGraphicFramePr>
            <a:graphicFrameLocks noGrp="1"/>
          </p:cNvGraphicFramePr>
          <p:nvPr/>
        </p:nvGraphicFramePr>
        <p:xfrm>
          <a:off x="425450" y="1874135"/>
          <a:ext cx="4289426" cy="4312920"/>
        </p:xfrm>
        <a:graphic>
          <a:graphicData uri="http://schemas.openxmlformats.org/drawingml/2006/table">
            <a:tbl>
              <a:tblPr firstRow="1" bandRow="1">
                <a:tableStyleId>{5C22544A-7EE6-4342-B048-85BDC9FD1C3A}</a:tableStyleId>
              </a:tblPr>
              <a:tblGrid>
                <a:gridCol w="2746375">
                  <a:extLst>
                    <a:ext uri="{9D8B030D-6E8A-4147-A177-3AD203B41FA5}">
                      <a16:colId xmlns:a16="http://schemas.microsoft.com/office/drawing/2014/main" val="4113088810"/>
                    </a:ext>
                  </a:extLst>
                </a:gridCol>
                <a:gridCol w="1543051">
                  <a:extLst>
                    <a:ext uri="{9D8B030D-6E8A-4147-A177-3AD203B41FA5}">
                      <a16:colId xmlns:a16="http://schemas.microsoft.com/office/drawing/2014/main" val="1769117209"/>
                    </a:ext>
                  </a:extLst>
                </a:gridCol>
              </a:tblGrid>
              <a:tr h="234553">
                <a:tc>
                  <a:txBody>
                    <a:bodyPr/>
                    <a:lstStyle/>
                    <a:p>
                      <a:r>
                        <a:rPr lang="en-US" sz="1100" dirty="0">
                          <a:latin typeface="Calibri Light" panose="020F0302020204030204" pitchFamily="34" charset="0"/>
                          <a:cs typeface="Calibri Light" panose="020F0302020204030204" pitchFamily="34" charset="0"/>
                        </a:rPr>
                        <a:t>Plant Component</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Cost [k€]</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087677501"/>
                  </a:ext>
                </a:extLst>
              </a:tr>
              <a:tr h="234553">
                <a:tc>
                  <a:txBody>
                    <a:bodyPr/>
                    <a:lstStyle/>
                    <a:p>
                      <a:r>
                        <a:rPr lang="en-US" sz="1100" dirty="0">
                          <a:latin typeface="Calibri Light" panose="020F0302020204030204" pitchFamily="34" charset="0"/>
                          <a:cs typeface="Calibri Light" panose="020F0302020204030204" pitchFamily="34" charset="0"/>
                        </a:rPr>
                        <a:t>Component W</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A</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842730694"/>
                  </a:ext>
                </a:extLst>
              </a:tr>
              <a:tr h="234553">
                <a:tc>
                  <a:txBody>
                    <a:bodyPr/>
                    <a:lstStyle/>
                    <a:p>
                      <a:r>
                        <a:rPr lang="en-US" sz="1100" dirty="0">
                          <a:latin typeface="Calibri Light" panose="020F0302020204030204" pitchFamily="34" charset="0"/>
                          <a:cs typeface="Calibri Light" panose="020F0302020204030204" pitchFamily="34" charset="0"/>
                        </a:rPr>
                        <a:t>Component X</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B</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48755193"/>
                  </a:ext>
                </a:extLst>
              </a:tr>
              <a:tr h="234553">
                <a:tc>
                  <a:txBody>
                    <a:bodyPr/>
                    <a:lstStyle/>
                    <a:p>
                      <a:r>
                        <a:rPr lang="en-US" sz="1100" dirty="0">
                          <a:latin typeface="Calibri Light" panose="020F0302020204030204" pitchFamily="34" charset="0"/>
                          <a:cs typeface="Calibri Light" panose="020F0302020204030204" pitchFamily="34" charset="0"/>
                        </a:rPr>
                        <a:t>Component Y</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048029405"/>
                  </a:ext>
                </a:extLst>
              </a:tr>
              <a:tr h="234553">
                <a:tc>
                  <a:txBody>
                    <a:bodyPr/>
                    <a:lstStyle/>
                    <a:p>
                      <a:r>
                        <a:rPr lang="en-US" sz="1100" dirty="0">
                          <a:latin typeface="Calibri Light" panose="020F0302020204030204" pitchFamily="34" charset="0"/>
                          <a:cs typeface="Calibri Light" panose="020F0302020204030204" pitchFamily="34" charset="0"/>
                        </a:rPr>
                        <a:t>Component Z</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D</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555978135"/>
                  </a:ext>
                </a:extLst>
              </a:tr>
              <a:tr h="234553">
                <a:tc>
                  <a:txBody>
                    <a:bodyPr/>
                    <a:lstStyle/>
                    <a:p>
                      <a:r>
                        <a:rPr lang="en-US" sz="1100" dirty="0">
                          <a:latin typeface="Calibri Light" panose="020F0302020204030204" pitchFamily="34" charset="0"/>
                          <a:cs typeface="Calibri Light" panose="020F0302020204030204" pitchFamily="34" charset="0"/>
                        </a:rPr>
                        <a:t>Bare Erected Cost [BEC]</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A+B+C+D</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308250236"/>
                  </a:ext>
                </a:extLst>
              </a:tr>
              <a:tr h="234553">
                <a:tc gridSpan="2">
                  <a:txBody>
                    <a:bodyPr/>
                    <a:lstStyle/>
                    <a:p>
                      <a:pPr algn="ctr"/>
                      <a:r>
                        <a:rPr lang="en-US" sz="1100" u="sng" dirty="0">
                          <a:latin typeface="Calibri Light" panose="020F0302020204030204" pitchFamily="34" charset="0"/>
                          <a:cs typeface="Calibri Light" panose="020F0302020204030204" pitchFamily="34" charset="0"/>
                        </a:rPr>
                        <a:t>Direct costs as percentage of BEC</a:t>
                      </a:r>
                      <a:endParaRPr lang="LID4096" sz="1100" u="sng" dirty="0">
                        <a:latin typeface="Calibri Light" panose="020F0302020204030204" pitchFamily="34" charset="0"/>
                        <a:cs typeface="Calibri Light" panose="020F0302020204030204" pitchFamily="34" charset="0"/>
                      </a:endParaRPr>
                    </a:p>
                  </a:txBody>
                  <a:tcPr/>
                </a:tc>
                <a:tc hMerge="1">
                  <a:txBody>
                    <a:bodyPr/>
                    <a:lstStyle/>
                    <a:p>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914276662"/>
                  </a:ext>
                </a:extLst>
              </a:tr>
              <a:tr h="234553">
                <a:tc>
                  <a:txBody>
                    <a:bodyPr/>
                    <a:lstStyle/>
                    <a:p>
                      <a:r>
                        <a:rPr lang="en-US" sz="1100" dirty="0">
                          <a:latin typeface="Calibri Light" panose="020F0302020204030204" pitchFamily="34" charset="0"/>
                          <a:cs typeface="Calibri Light" panose="020F0302020204030204" pitchFamily="34" charset="0"/>
                        </a:rPr>
                        <a:t>Total Installation Costs [TIC]</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80% BEC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0971877"/>
                  </a:ext>
                </a:extLst>
              </a:tr>
              <a:tr h="234553">
                <a:tc>
                  <a:txBody>
                    <a:bodyPr/>
                    <a:lstStyle/>
                    <a:p>
                      <a:r>
                        <a:rPr lang="en-US" sz="1100" dirty="0">
                          <a:latin typeface="Calibri Light" panose="020F0302020204030204" pitchFamily="34" charset="0"/>
                          <a:cs typeface="Calibri Light" panose="020F0302020204030204" pitchFamily="34" charset="0"/>
                        </a:rPr>
                        <a:t>Total Direct Plant Cost [TDPC]</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BEC+TIC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92416556"/>
                  </a:ext>
                </a:extLst>
              </a:tr>
              <a:tr h="234553">
                <a:tc>
                  <a:txBody>
                    <a:bodyPr/>
                    <a:lstStyle/>
                    <a:p>
                      <a:r>
                        <a:rPr lang="en-US" sz="1100" dirty="0">
                          <a:latin typeface="Calibri Light" panose="020F0302020204030204" pitchFamily="34" charset="0"/>
                          <a:cs typeface="Calibri Light" panose="020F0302020204030204" pitchFamily="34" charset="0"/>
                        </a:rPr>
                        <a:t>Indirect Costs [IC]</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14% TDPC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581600167"/>
                  </a:ext>
                </a:extLst>
              </a:tr>
              <a:tr h="293608">
                <a:tc>
                  <a:txBody>
                    <a:bodyPr/>
                    <a:lstStyle/>
                    <a:p>
                      <a:r>
                        <a:rPr lang="en-US" sz="1100" b="1" dirty="0">
                          <a:latin typeface="Calibri Light" panose="020F0302020204030204" pitchFamily="34" charset="0"/>
                          <a:cs typeface="Calibri Light" panose="020F0302020204030204" pitchFamily="34" charset="0"/>
                        </a:rPr>
                        <a:t>Engineering procurement and construction [EPC]</a:t>
                      </a:r>
                      <a:endParaRPr lang="LID4096" sz="1100" b="1"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TDPC+IC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31058871"/>
                  </a:ext>
                </a:extLst>
              </a:tr>
              <a:tr h="234553">
                <a:tc gridSpan="2">
                  <a:txBody>
                    <a:bodyPr/>
                    <a:lstStyle/>
                    <a:p>
                      <a:pPr algn="ctr"/>
                      <a:r>
                        <a:rPr lang="en-US" sz="1100" u="sng" dirty="0">
                          <a:latin typeface="Calibri Light" panose="020F0302020204030204" pitchFamily="34" charset="0"/>
                          <a:cs typeface="Calibri Light" panose="020F0302020204030204" pitchFamily="34" charset="0"/>
                        </a:rPr>
                        <a:t>Contingencies and owner’s costs</a:t>
                      </a:r>
                      <a:endParaRPr lang="LID4096" sz="1100" u="sng" dirty="0">
                        <a:latin typeface="Calibri Light" panose="020F0302020204030204" pitchFamily="34" charset="0"/>
                        <a:cs typeface="Calibri Light" panose="020F0302020204030204" pitchFamily="34" charset="0"/>
                      </a:endParaRPr>
                    </a:p>
                  </a:txBody>
                  <a:tcPr/>
                </a:tc>
                <a:tc hMerge="1">
                  <a:txBody>
                    <a:bodyPr/>
                    <a:lstStyle/>
                    <a:p>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150448565"/>
                  </a:ext>
                </a:extLst>
              </a:tr>
              <a:tr h="234553">
                <a:tc>
                  <a:txBody>
                    <a:bodyPr/>
                    <a:lstStyle/>
                    <a:p>
                      <a:r>
                        <a:rPr lang="en-US" sz="1100" dirty="0">
                          <a:latin typeface="Calibri Light" panose="020F0302020204030204" pitchFamily="34" charset="0"/>
                          <a:cs typeface="Calibri Light" panose="020F0302020204030204" pitchFamily="34" charset="0"/>
                        </a:rPr>
                        <a:t>Contingency</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10% EPC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630408154"/>
                  </a:ext>
                </a:extLst>
              </a:tr>
              <a:tr h="234553">
                <a:tc>
                  <a:txBody>
                    <a:bodyPr/>
                    <a:lstStyle/>
                    <a:p>
                      <a:r>
                        <a:rPr lang="en-US" sz="1100" dirty="0">
                          <a:latin typeface="Calibri Light" panose="020F0302020204030204" pitchFamily="34" charset="0"/>
                          <a:cs typeface="Calibri Light" panose="020F0302020204030204" pitchFamily="34" charset="0"/>
                        </a:rPr>
                        <a:t>Owner’s cost</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5% EPC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931105385"/>
                  </a:ext>
                </a:extLst>
              </a:tr>
              <a:tr h="234553">
                <a:tc>
                  <a:txBody>
                    <a:bodyPr/>
                    <a:lstStyle/>
                    <a:p>
                      <a:r>
                        <a:rPr lang="en-US" sz="1100" b="1" dirty="0">
                          <a:latin typeface="Calibri Light" panose="020F0302020204030204" pitchFamily="34" charset="0"/>
                          <a:cs typeface="Calibri Light" panose="020F0302020204030204" pitchFamily="34" charset="0"/>
                        </a:rPr>
                        <a:t>Total contingencies &amp; OC [C&amp;OC]</a:t>
                      </a:r>
                      <a:endParaRPr lang="LID4096" sz="1100" b="1"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15% EPC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92875546"/>
                  </a:ext>
                </a:extLst>
              </a:tr>
              <a:tr h="234553">
                <a:tc>
                  <a:txBody>
                    <a:bodyPr/>
                    <a:lstStyle/>
                    <a:p>
                      <a:r>
                        <a:rPr lang="en-US" sz="1100" dirty="0">
                          <a:latin typeface="Calibri Light" panose="020F0302020204030204" pitchFamily="34" charset="0"/>
                          <a:cs typeface="Calibri Light" panose="020F0302020204030204" pitchFamily="34" charset="0"/>
                        </a:rPr>
                        <a:t>Total Overnight Cost [TOC]</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EPC+C&amp;OC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086998627"/>
                  </a:ext>
                </a:extLst>
              </a:tr>
            </a:tbl>
          </a:graphicData>
        </a:graphic>
      </p:graphicFrame>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483F5FB-CDD3-C13E-D223-B5A86DA1EE25}"/>
                  </a:ext>
                </a:extLst>
              </p:cNvPr>
              <p:cNvSpPr txBox="1"/>
              <p:nvPr/>
            </p:nvSpPr>
            <p:spPr>
              <a:xfrm>
                <a:off x="919957" y="6246359"/>
                <a:ext cx="3300412" cy="495970"/>
              </a:xfrm>
              <a:prstGeom prst="rect">
                <a:avLst/>
              </a:prstGeom>
              <a:solidFill>
                <a:schemeClr val="bg1"/>
              </a:solidFill>
              <a:ln>
                <a:noFill/>
              </a:ln>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LID4096" sz="1100" i="1" smtClean="0">
                              <a:solidFill>
                                <a:srgbClr val="836967"/>
                              </a:solidFill>
                              <a:latin typeface="Cambria Math" panose="02040503050406030204" pitchFamily="18" charset="0"/>
                            </a:rPr>
                          </m:ctrlPr>
                        </m:sSubPr>
                        <m:e>
                          <m:r>
                            <a:rPr lang="LID4096" sz="1100" i="1">
                              <a:latin typeface="Cambria Math" panose="02040503050406030204" pitchFamily="18" charset="0"/>
                            </a:rPr>
                            <m:t>𝐶</m:t>
                          </m:r>
                        </m:e>
                        <m:sub>
                          <m:r>
                            <a:rPr lang="LID4096" sz="1100" i="1">
                              <a:latin typeface="Cambria Math" panose="02040503050406030204" pitchFamily="18" charset="0"/>
                            </a:rPr>
                            <m:t>𝑖</m:t>
                          </m:r>
                        </m:sub>
                      </m:sSub>
                      <m:r>
                        <a:rPr lang="LID4096" sz="1100" i="1">
                          <a:latin typeface="Cambria Math" panose="02040503050406030204" pitchFamily="18" charset="0"/>
                        </a:rPr>
                        <m:t>=</m:t>
                      </m:r>
                      <m:sSub>
                        <m:sSubPr>
                          <m:ctrlPr>
                            <a:rPr lang="LID4096" sz="1100" i="1">
                              <a:solidFill>
                                <a:srgbClr val="836967"/>
                              </a:solidFill>
                              <a:latin typeface="Cambria Math" panose="02040503050406030204" pitchFamily="18" charset="0"/>
                            </a:rPr>
                          </m:ctrlPr>
                        </m:sSubPr>
                        <m:e>
                          <m:r>
                            <a:rPr lang="LID4096" sz="1100" i="1">
                              <a:latin typeface="Cambria Math" panose="02040503050406030204" pitchFamily="18" charset="0"/>
                            </a:rPr>
                            <m:t>𝐶</m:t>
                          </m:r>
                        </m:e>
                        <m:sub>
                          <m:r>
                            <a:rPr lang="LID4096" sz="1100" i="1">
                              <a:latin typeface="Cambria Math" panose="02040503050406030204" pitchFamily="18" charset="0"/>
                            </a:rPr>
                            <m:t>0</m:t>
                          </m:r>
                        </m:sub>
                      </m:sSub>
                      <m:r>
                        <a:rPr lang="LID4096" sz="1100" i="1">
                          <a:latin typeface="Cambria Math" panose="02040503050406030204" pitchFamily="18" charset="0"/>
                        </a:rPr>
                        <m:t>∙</m:t>
                      </m:r>
                      <m:sSup>
                        <m:sSupPr>
                          <m:ctrlPr>
                            <a:rPr lang="LID4096" sz="1100" i="1">
                              <a:solidFill>
                                <a:srgbClr val="836967"/>
                              </a:solidFill>
                              <a:latin typeface="Cambria Math" panose="02040503050406030204" pitchFamily="18" charset="0"/>
                            </a:rPr>
                          </m:ctrlPr>
                        </m:sSupPr>
                        <m:e>
                          <m:d>
                            <m:dPr>
                              <m:ctrlPr>
                                <a:rPr lang="LID4096" sz="1100" i="1">
                                  <a:solidFill>
                                    <a:srgbClr val="836967"/>
                                  </a:solidFill>
                                  <a:latin typeface="Cambria Math" panose="02040503050406030204" pitchFamily="18" charset="0"/>
                                </a:rPr>
                              </m:ctrlPr>
                            </m:dPr>
                            <m:e>
                              <m:f>
                                <m:fPr>
                                  <m:ctrlPr>
                                    <a:rPr lang="LID4096" sz="1100" i="1">
                                      <a:solidFill>
                                        <a:srgbClr val="836967"/>
                                      </a:solidFill>
                                      <a:latin typeface="Cambria Math" panose="02040503050406030204" pitchFamily="18" charset="0"/>
                                    </a:rPr>
                                  </m:ctrlPr>
                                </m:fPr>
                                <m:num>
                                  <m:sSub>
                                    <m:sSubPr>
                                      <m:ctrlPr>
                                        <a:rPr lang="LID4096" sz="1100" i="1">
                                          <a:solidFill>
                                            <a:srgbClr val="836967"/>
                                          </a:solidFill>
                                          <a:latin typeface="Cambria Math" panose="02040503050406030204" pitchFamily="18" charset="0"/>
                                        </a:rPr>
                                      </m:ctrlPr>
                                    </m:sSubPr>
                                    <m:e>
                                      <m:r>
                                        <a:rPr lang="LID4096" sz="1100" i="1">
                                          <a:latin typeface="Cambria Math" panose="02040503050406030204" pitchFamily="18" charset="0"/>
                                        </a:rPr>
                                        <m:t>𝑆</m:t>
                                      </m:r>
                                    </m:e>
                                    <m:sub>
                                      <m:r>
                                        <a:rPr lang="LID4096" sz="1100" i="1">
                                          <a:latin typeface="Cambria Math" panose="02040503050406030204" pitchFamily="18" charset="0"/>
                                        </a:rPr>
                                        <m:t>𝑖</m:t>
                                      </m:r>
                                    </m:sub>
                                  </m:sSub>
                                </m:num>
                                <m:den>
                                  <m:sSub>
                                    <m:sSubPr>
                                      <m:ctrlPr>
                                        <a:rPr lang="LID4096" sz="1100" i="1">
                                          <a:solidFill>
                                            <a:srgbClr val="836967"/>
                                          </a:solidFill>
                                          <a:latin typeface="Cambria Math" panose="02040503050406030204" pitchFamily="18" charset="0"/>
                                        </a:rPr>
                                      </m:ctrlPr>
                                    </m:sSubPr>
                                    <m:e>
                                      <m:r>
                                        <a:rPr lang="LID4096" sz="1100" i="1">
                                          <a:latin typeface="Cambria Math" panose="02040503050406030204" pitchFamily="18" charset="0"/>
                                        </a:rPr>
                                        <m:t>𝑆</m:t>
                                      </m:r>
                                    </m:e>
                                    <m:sub>
                                      <m:r>
                                        <a:rPr lang="LID4096" sz="1100" i="1">
                                          <a:latin typeface="Cambria Math" panose="02040503050406030204" pitchFamily="18" charset="0"/>
                                        </a:rPr>
                                        <m:t>0</m:t>
                                      </m:r>
                                    </m:sub>
                                  </m:sSub>
                                </m:den>
                              </m:f>
                            </m:e>
                          </m:d>
                        </m:e>
                        <m:sup>
                          <m:r>
                            <a:rPr lang="LID4096" sz="1100" i="1">
                              <a:latin typeface="Cambria Math" panose="02040503050406030204" pitchFamily="18" charset="0"/>
                            </a:rPr>
                            <m:t>𝑛</m:t>
                          </m:r>
                        </m:sup>
                      </m:sSup>
                      <m:r>
                        <a:rPr lang="en-US" sz="1100" i="1" smtClean="0">
                          <a:latin typeface="Cambria Math" panose="02040503050406030204" pitchFamily="18" charset="0"/>
                          <a:ea typeface="Cambria Math" panose="02040503050406030204" pitchFamily="18" charset="0"/>
                        </a:rPr>
                        <m:t>∙</m:t>
                      </m:r>
                      <m:sSub>
                        <m:sSubPr>
                          <m:ctrlPr>
                            <a:rPr lang="en-US" sz="110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𝐹</m:t>
                          </m:r>
                        </m:e>
                        <m:sub>
                          <m:r>
                            <a:rPr lang="en-US" sz="1100" b="0" i="1" smtClean="0">
                              <a:latin typeface="Cambria Math" panose="02040503050406030204" pitchFamily="18" charset="0"/>
                              <a:ea typeface="Cambria Math" panose="02040503050406030204" pitchFamily="18" charset="0"/>
                            </a:rPr>
                            <m:t>𝑝</m:t>
                          </m:r>
                        </m:sub>
                      </m:sSub>
                      <m:r>
                        <a:rPr lang="en-US" sz="1100" i="1" smtClean="0">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𝐹</m:t>
                          </m:r>
                        </m:e>
                        <m:sub>
                          <m:r>
                            <a:rPr lang="en-US" sz="1100" b="0" i="1" smtClean="0">
                              <a:latin typeface="Cambria Math" panose="02040503050406030204" pitchFamily="18" charset="0"/>
                              <a:ea typeface="Cambria Math" panose="02040503050406030204" pitchFamily="18" charset="0"/>
                            </a:rPr>
                            <m:t>𝑚</m:t>
                          </m:r>
                        </m:sub>
                      </m:sSub>
                      <m:r>
                        <a:rPr lang="en-US" sz="1100" i="1" smtClean="0">
                          <a:latin typeface="Cambria Math" panose="02040503050406030204" pitchFamily="18" charset="0"/>
                          <a:ea typeface="Cambria Math" panose="02040503050406030204" pitchFamily="18" charset="0"/>
                        </a:rPr>
                        <m:t>∙</m:t>
                      </m:r>
                      <m:sSub>
                        <m:sSubPr>
                          <m:ctrlPr>
                            <a:rPr lang="en-US" sz="1100" i="1">
                              <a:latin typeface="Cambria Math" panose="02040503050406030204" pitchFamily="18" charset="0"/>
                              <a:ea typeface="Cambria Math" panose="02040503050406030204" pitchFamily="18" charset="0"/>
                            </a:rPr>
                          </m:ctrlPr>
                        </m:sSubPr>
                        <m:e>
                          <m:r>
                            <a:rPr lang="en-US" sz="1100" i="1">
                              <a:latin typeface="Cambria Math" panose="02040503050406030204" pitchFamily="18" charset="0"/>
                              <a:ea typeface="Cambria Math" panose="02040503050406030204" pitchFamily="18" charset="0"/>
                            </a:rPr>
                            <m:t>𝐹</m:t>
                          </m:r>
                        </m:e>
                        <m:sub>
                          <m:r>
                            <a:rPr lang="en-US" sz="1100" b="0" i="1" smtClean="0">
                              <a:latin typeface="Cambria Math" panose="02040503050406030204" pitchFamily="18" charset="0"/>
                              <a:ea typeface="Cambria Math" panose="02040503050406030204" pitchFamily="18" charset="0"/>
                            </a:rPr>
                            <m:t>𝑇</m:t>
                          </m:r>
                        </m:sub>
                      </m:sSub>
                      <m:r>
                        <a:rPr lang="en-US" sz="1100" i="1" smtClean="0">
                          <a:latin typeface="Cambria Math" panose="02040503050406030204" pitchFamily="18" charset="0"/>
                          <a:ea typeface="Cambria Math" panose="02040503050406030204" pitchFamily="18" charset="0"/>
                        </a:rPr>
                        <m:t>∙</m:t>
                      </m:r>
                      <m:f>
                        <m:fPr>
                          <m:ctrlPr>
                            <a:rPr lang="en-US" sz="1100" i="1" smtClean="0">
                              <a:latin typeface="Cambria Math" panose="02040503050406030204" pitchFamily="18" charset="0"/>
                              <a:ea typeface="Cambria Math" panose="02040503050406030204" pitchFamily="18" charset="0"/>
                            </a:rPr>
                          </m:ctrlPr>
                        </m:fPr>
                        <m:num>
                          <m:r>
                            <a:rPr lang="en-US" sz="1100" b="0" i="1" smtClean="0">
                              <a:latin typeface="Cambria Math" panose="02040503050406030204" pitchFamily="18" charset="0"/>
                              <a:ea typeface="Cambria Math" panose="02040503050406030204" pitchFamily="18" charset="0"/>
                            </a:rPr>
                            <m:t>𝐶𝐸𝑃𝐶𝐼</m:t>
                          </m:r>
                        </m:num>
                        <m:den>
                          <m:sSub>
                            <m:sSubPr>
                              <m:ctrlPr>
                                <a:rPr lang="en-US" sz="1100" i="1" smtClean="0">
                                  <a:latin typeface="Cambria Math" panose="02040503050406030204" pitchFamily="18" charset="0"/>
                                  <a:ea typeface="Cambria Math" panose="02040503050406030204" pitchFamily="18" charset="0"/>
                                </a:rPr>
                              </m:ctrlPr>
                            </m:sSubPr>
                            <m:e>
                              <m:r>
                                <a:rPr lang="en-US" sz="1100" b="0" i="1" smtClean="0">
                                  <a:latin typeface="Cambria Math" panose="02040503050406030204" pitchFamily="18" charset="0"/>
                                  <a:ea typeface="Cambria Math" panose="02040503050406030204" pitchFamily="18" charset="0"/>
                                </a:rPr>
                                <m:t>𝐶𝐸𝑃𝐶𝐼</m:t>
                              </m:r>
                            </m:e>
                            <m:sub>
                              <m:r>
                                <a:rPr lang="en-US" sz="1100" b="0" i="1" smtClean="0">
                                  <a:latin typeface="Cambria Math" panose="02040503050406030204" pitchFamily="18" charset="0"/>
                                  <a:ea typeface="Cambria Math" panose="02040503050406030204" pitchFamily="18" charset="0"/>
                                </a:rPr>
                                <m:t>𝑟𝑒𝑓𝑒𝑟𝑒𝑛𝑐𝑒</m:t>
                              </m:r>
                              <m:r>
                                <a:rPr lang="en-US" sz="1100" b="0" i="1" smtClean="0">
                                  <a:latin typeface="Cambria Math" panose="02040503050406030204" pitchFamily="18" charset="0"/>
                                  <a:ea typeface="Cambria Math" panose="02040503050406030204" pitchFamily="18" charset="0"/>
                                </a:rPr>
                                <m:t> </m:t>
                              </m:r>
                              <m:r>
                                <a:rPr lang="en-US" sz="1100" b="0" i="1" smtClean="0">
                                  <a:latin typeface="Cambria Math" panose="02040503050406030204" pitchFamily="18" charset="0"/>
                                  <a:ea typeface="Cambria Math" panose="02040503050406030204" pitchFamily="18" charset="0"/>
                                </a:rPr>
                                <m:t>𝑦𝑒𝑎𝑟</m:t>
                              </m:r>
                            </m:sub>
                          </m:sSub>
                        </m:den>
                      </m:f>
                    </m:oMath>
                  </m:oMathPara>
                </a14:m>
                <a:endParaRPr lang="LID4096" sz="1100" i="1" dirty="0"/>
              </a:p>
            </p:txBody>
          </p:sp>
        </mc:Choice>
        <mc:Fallback xmlns="">
          <p:sp>
            <p:nvSpPr>
              <p:cNvPr id="7" name="TextBox 6">
                <a:extLst>
                  <a:ext uri="{FF2B5EF4-FFF2-40B4-BE49-F238E27FC236}">
                    <a16:creationId xmlns:a16="http://schemas.microsoft.com/office/drawing/2014/main" id="{7483F5FB-CDD3-C13E-D223-B5A86DA1EE25}"/>
                  </a:ext>
                </a:extLst>
              </p:cNvPr>
              <p:cNvSpPr txBox="1">
                <a:spLocks noRot="1" noChangeAspect="1" noMove="1" noResize="1" noEditPoints="1" noAdjustHandles="1" noChangeArrowheads="1" noChangeShapeType="1" noTextEdit="1"/>
              </p:cNvSpPr>
              <p:nvPr/>
            </p:nvSpPr>
            <p:spPr>
              <a:xfrm>
                <a:off x="919957" y="6246359"/>
                <a:ext cx="3300412" cy="495970"/>
              </a:xfrm>
              <a:prstGeom prst="rect">
                <a:avLst/>
              </a:prstGeom>
              <a:blipFill>
                <a:blip r:embed="rId4"/>
                <a:stretch>
                  <a:fillRect/>
                </a:stretch>
              </a:blipFill>
              <a:ln>
                <a:noFill/>
              </a:ln>
            </p:spPr>
            <p:txBody>
              <a:bodyPr/>
              <a:lstStyle/>
              <a:p>
                <a:r>
                  <a:rPr lang="LID4096">
                    <a:noFill/>
                  </a:rPr>
                  <a:t> </a:t>
                </a:r>
              </a:p>
            </p:txBody>
          </p:sp>
        </mc:Fallback>
      </mc:AlternateContent>
      <p:graphicFrame>
        <p:nvGraphicFramePr>
          <p:cNvPr id="12" name="Table 12">
            <a:extLst>
              <a:ext uri="{FF2B5EF4-FFF2-40B4-BE49-F238E27FC236}">
                <a16:creationId xmlns:a16="http://schemas.microsoft.com/office/drawing/2014/main" id="{1B289851-33D0-E961-D656-C01997BF33D7}"/>
              </a:ext>
            </a:extLst>
          </p:cNvPr>
          <p:cNvGraphicFramePr>
            <a:graphicFrameLocks noGrp="1"/>
          </p:cNvGraphicFramePr>
          <p:nvPr>
            <p:extLst>
              <p:ext uri="{D42A27DB-BD31-4B8C-83A1-F6EECF244321}">
                <p14:modId xmlns:p14="http://schemas.microsoft.com/office/powerpoint/2010/main" val="377579292"/>
              </p:ext>
            </p:extLst>
          </p:nvPr>
        </p:nvGraphicFramePr>
        <p:xfrm>
          <a:off x="5410200" y="2105025"/>
          <a:ext cx="2905126" cy="1036320"/>
        </p:xfrm>
        <a:graphic>
          <a:graphicData uri="http://schemas.openxmlformats.org/drawingml/2006/table">
            <a:tbl>
              <a:tblPr firstRow="1" bandRow="1">
                <a:tableStyleId>{5C22544A-7EE6-4342-B048-85BDC9FD1C3A}</a:tableStyleId>
              </a:tblPr>
              <a:tblGrid>
                <a:gridCol w="1452563">
                  <a:extLst>
                    <a:ext uri="{9D8B030D-6E8A-4147-A177-3AD203B41FA5}">
                      <a16:colId xmlns:a16="http://schemas.microsoft.com/office/drawing/2014/main" val="1645734956"/>
                    </a:ext>
                  </a:extLst>
                </a:gridCol>
                <a:gridCol w="1452563">
                  <a:extLst>
                    <a:ext uri="{9D8B030D-6E8A-4147-A177-3AD203B41FA5}">
                      <a16:colId xmlns:a16="http://schemas.microsoft.com/office/drawing/2014/main" val="798322688"/>
                    </a:ext>
                  </a:extLst>
                </a:gridCol>
              </a:tblGrid>
              <a:tr h="210623">
                <a:tc gridSpan="2">
                  <a:txBody>
                    <a:bodyPr/>
                    <a:lstStyle/>
                    <a:p>
                      <a:r>
                        <a:rPr lang="en-US" sz="1100" dirty="0">
                          <a:latin typeface="Calibri Light" panose="020F0302020204030204" pitchFamily="34" charset="0"/>
                          <a:cs typeface="Calibri Light" panose="020F0302020204030204" pitchFamily="34" charset="0"/>
                        </a:rPr>
                        <a:t>Cost O&amp;M fixed</a:t>
                      </a:r>
                      <a:endParaRPr lang="LID4096" sz="1100" dirty="0">
                        <a:latin typeface="Calibri Light" panose="020F0302020204030204" pitchFamily="34" charset="0"/>
                        <a:cs typeface="Calibri Light" panose="020F0302020204030204" pitchFamily="34" charset="0"/>
                      </a:endParaRPr>
                    </a:p>
                  </a:txBody>
                  <a:tcPr/>
                </a:tc>
                <a:tc hMerge="1">
                  <a:txBody>
                    <a:bodyPr/>
                    <a:lstStyle/>
                    <a:p>
                      <a:endParaRPr lang="LID4096" sz="1050" dirty="0"/>
                    </a:p>
                  </a:txBody>
                  <a:tcPr/>
                </a:tc>
                <a:extLst>
                  <a:ext uri="{0D108BD9-81ED-4DB2-BD59-A6C34878D82A}">
                    <a16:rowId xmlns:a16="http://schemas.microsoft.com/office/drawing/2014/main" val="1727870325"/>
                  </a:ext>
                </a:extLst>
              </a:tr>
              <a:tr h="210623">
                <a:tc>
                  <a:txBody>
                    <a:bodyPr/>
                    <a:lstStyle/>
                    <a:p>
                      <a:r>
                        <a:rPr lang="en-US" sz="1100" dirty="0">
                          <a:latin typeface="Calibri Light" panose="020F0302020204030204" pitchFamily="34" charset="0"/>
                          <a:cs typeface="Calibri Light" panose="020F0302020204030204" pitchFamily="34" charset="0"/>
                        </a:rPr>
                        <a:t>Maintenance</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2.5% TOC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35176600"/>
                  </a:ext>
                </a:extLst>
              </a:tr>
              <a:tr h="210623">
                <a:tc>
                  <a:txBody>
                    <a:bodyPr/>
                    <a:lstStyle/>
                    <a:p>
                      <a:r>
                        <a:rPr lang="en-US" sz="1100" dirty="0">
                          <a:latin typeface="Calibri Light" panose="020F0302020204030204" pitchFamily="34" charset="0"/>
                          <a:cs typeface="Calibri Light" panose="020F0302020204030204" pitchFamily="34" charset="0"/>
                        </a:rPr>
                        <a:t>Insurance</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 TOC</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966182451"/>
                  </a:ext>
                </a:extLst>
              </a:tr>
              <a:tr h="210623">
                <a:tc>
                  <a:txBody>
                    <a:bodyPr/>
                    <a:lstStyle/>
                    <a:p>
                      <a:r>
                        <a:rPr lang="en-US" sz="1100" dirty="0">
                          <a:latin typeface="Calibri Light" panose="020F0302020204030204" pitchFamily="34" charset="0"/>
                          <a:cs typeface="Calibri Light" panose="020F0302020204030204" pitchFamily="34" charset="0"/>
                        </a:rPr>
                        <a:t>Labor</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27991 €/year/pp</a:t>
                      </a:r>
                      <a:r>
                        <a:rPr lang="en-US" sz="1100" baseline="30000" dirty="0">
                          <a:latin typeface="Calibri Light" panose="020F0302020204030204" pitchFamily="34" charset="0"/>
                          <a:cs typeface="Calibri Light" panose="020F0302020204030204" pitchFamily="34" charset="0"/>
                        </a:rPr>
                        <a:t>1</a:t>
                      </a:r>
                      <a:endParaRPr lang="LID4096" sz="1100" baseline="300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732324026"/>
                  </a:ext>
                </a:extLst>
              </a:tr>
            </a:tbl>
          </a:graphicData>
        </a:graphic>
      </p:graphicFrame>
      <p:sp>
        <p:nvSpPr>
          <p:cNvPr id="14" name="TextBox 13">
            <a:extLst>
              <a:ext uri="{FF2B5EF4-FFF2-40B4-BE49-F238E27FC236}">
                <a16:creationId xmlns:a16="http://schemas.microsoft.com/office/drawing/2014/main" id="{E9F46D2B-E13E-A014-2E1E-84119E6C8660}"/>
              </a:ext>
            </a:extLst>
          </p:cNvPr>
          <p:cNvSpPr txBox="1"/>
          <p:nvPr/>
        </p:nvSpPr>
        <p:spPr>
          <a:xfrm>
            <a:off x="5775326" y="5248045"/>
            <a:ext cx="6096000" cy="861774"/>
          </a:xfrm>
          <a:prstGeom prst="rect">
            <a:avLst/>
          </a:prstGeom>
          <a:noFill/>
        </p:spPr>
        <p:txBody>
          <a:bodyPr wrap="square">
            <a:spAutoFit/>
          </a:bodyPr>
          <a:lstStyle/>
          <a:p>
            <a:pPr algn="ctr"/>
            <a:r>
              <a:rPr lang="en-US" sz="1000" baseline="30000" dirty="0">
                <a:latin typeface="Calibri Light" panose="020F0302020204030204" pitchFamily="34" charset="0"/>
                <a:cs typeface="Calibri Light" panose="020F0302020204030204" pitchFamily="34" charset="0"/>
              </a:rPr>
              <a:t>1 </a:t>
            </a:r>
            <a:r>
              <a:rPr lang="LID4096" sz="1000" dirty="0">
                <a:latin typeface="Calibri Light" panose="020F0302020204030204" pitchFamily="34" charset="0"/>
                <a:cs typeface="Calibri Light" panose="020F0302020204030204" pitchFamily="34" charset="0"/>
                <a:hlinkClick r:id="rId5"/>
              </a:rPr>
              <a:t>https://www.payscale.com/research/NL/Job=Chemical_Process_Operator/Salary</a:t>
            </a:r>
            <a:endParaRPr lang="en-US" sz="1000" dirty="0">
              <a:latin typeface="Calibri Light" panose="020F0302020204030204" pitchFamily="34" charset="0"/>
              <a:cs typeface="Calibri Light" panose="020F0302020204030204" pitchFamily="34" charset="0"/>
            </a:endParaRPr>
          </a:p>
          <a:p>
            <a:pPr algn="ctr"/>
            <a:r>
              <a:rPr lang="en-US" sz="1000" baseline="30000" dirty="0">
                <a:latin typeface="Calibri Light" panose="020F0302020204030204" pitchFamily="34" charset="0"/>
                <a:cs typeface="Calibri Light" panose="020F0302020204030204" pitchFamily="34" charset="0"/>
              </a:rPr>
              <a:t>2</a:t>
            </a:r>
            <a:r>
              <a:rPr lang="en-US" sz="1000" dirty="0">
                <a:latin typeface="Calibri Light" panose="020F0302020204030204" pitchFamily="34" charset="0"/>
                <a:cs typeface="Calibri Light" panose="020F0302020204030204" pitchFamily="34" charset="0"/>
              </a:rPr>
              <a:t> https://www.iea.org/reports/global-hydrogen-review-2021/executive-summary</a:t>
            </a:r>
          </a:p>
          <a:p>
            <a:pPr algn="ctr"/>
            <a:r>
              <a:rPr lang="en-US" sz="1000" baseline="30000" dirty="0">
                <a:latin typeface="Calibri Light" panose="020F0302020204030204" pitchFamily="34" charset="0"/>
                <a:cs typeface="Calibri Light" panose="020F0302020204030204" pitchFamily="34" charset="0"/>
              </a:rPr>
              <a:t>3</a:t>
            </a:r>
            <a:r>
              <a:rPr lang="en-US" sz="1000" dirty="0">
                <a:latin typeface="Calibri Light" panose="020F0302020204030204" pitchFamily="34" charset="0"/>
                <a:cs typeface="Calibri Light" panose="020F0302020204030204" pitchFamily="34" charset="0"/>
              </a:rPr>
              <a:t> S. Richard, A. Ramirez Santos, and F. Gallucci, “PEM genset using membrane reactors technologies An economic comparison among different e-fuels”, International Journal of Hydrogen Energy</a:t>
            </a:r>
          </a:p>
          <a:p>
            <a:pPr algn="ctr"/>
            <a:r>
              <a:rPr lang="en-US" sz="1000" baseline="30000" dirty="0">
                <a:latin typeface="Calibri Light" panose="020F0302020204030204" pitchFamily="34" charset="0"/>
                <a:cs typeface="Calibri Light" panose="020F0302020204030204" pitchFamily="34" charset="0"/>
              </a:rPr>
              <a:t>4</a:t>
            </a:r>
            <a:r>
              <a:rPr lang="en-US" sz="1000" dirty="0">
                <a:latin typeface="Calibri Light" panose="020F0302020204030204" pitchFamily="34" charset="0"/>
                <a:cs typeface="Calibri Light" panose="020F0302020204030204" pitchFamily="34" charset="0"/>
              </a:rPr>
              <a:t> https://www.msesupplies.com/products/1kg-molecular-sieves-13x-pellets-spheres?variant=31758805205050</a:t>
            </a:r>
            <a:endParaRPr lang="LID4096" sz="1000" dirty="0">
              <a:latin typeface="Calibri Light" panose="020F0302020204030204" pitchFamily="34" charset="0"/>
              <a:cs typeface="Calibri Light" panose="020F0302020204030204" pitchFamily="34" charset="0"/>
            </a:endParaRPr>
          </a:p>
        </p:txBody>
      </p:sp>
      <p:graphicFrame>
        <p:nvGraphicFramePr>
          <p:cNvPr id="15" name="Table 15">
            <a:extLst>
              <a:ext uri="{FF2B5EF4-FFF2-40B4-BE49-F238E27FC236}">
                <a16:creationId xmlns:a16="http://schemas.microsoft.com/office/drawing/2014/main" id="{880F77BE-65C9-6FD6-635F-05D9BFBC4FD0}"/>
              </a:ext>
            </a:extLst>
          </p:cNvPr>
          <p:cNvGraphicFramePr>
            <a:graphicFrameLocks noGrp="1"/>
          </p:cNvGraphicFramePr>
          <p:nvPr/>
        </p:nvGraphicFramePr>
        <p:xfrm>
          <a:off x="5410200" y="3432416"/>
          <a:ext cx="2905126" cy="1554480"/>
        </p:xfrm>
        <a:graphic>
          <a:graphicData uri="http://schemas.openxmlformats.org/drawingml/2006/table">
            <a:tbl>
              <a:tblPr firstRow="1" bandRow="1">
                <a:tableStyleId>{5C22544A-7EE6-4342-B048-85BDC9FD1C3A}</a:tableStyleId>
              </a:tblPr>
              <a:tblGrid>
                <a:gridCol w="1452563">
                  <a:extLst>
                    <a:ext uri="{9D8B030D-6E8A-4147-A177-3AD203B41FA5}">
                      <a16:colId xmlns:a16="http://schemas.microsoft.com/office/drawing/2014/main" val="1246771210"/>
                    </a:ext>
                  </a:extLst>
                </a:gridCol>
                <a:gridCol w="1452563">
                  <a:extLst>
                    <a:ext uri="{9D8B030D-6E8A-4147-A177-3AD203B41FA5}">
                      <a16:colId xmlns:a16="http://schemas.microsoft.com/office/drawing/2014/main" val="983465358"/>
                    </a:ext>
                  </a:extLst>
                </a:gridCol>
              </a:tblGrid>
              <a:tr h="209698">
                <a:tc gridSpan="2">
                  <a:txBody>
                    <a:bodyPr/>
                    <a:lstStyle/>
                    <a:p>
                      <a:r>
                        <a:rPr lang="en-US" sz="1100" dirty="0">
                          <a:latin typeface="Calibri Light" panose="020F0302020204030204" pitchFamily="34" charset="0"/>
                          <a:cs typeface="Calibri Light" panose="020F0302020204030204" pitchFamily="34" charset="0"/>
                        </a:rPr>
                        <a:t>COST O&amp;M variable</a:t>
                      </a:r>
                      <a:endParaRPr lang="LID4096" sz="1100" dirty="0">
                        <a:latin typeface="Calibri Light" panose="020F0302020204030204" pitchFamily="34" charset="0"/>
                        <a:cs typeface="Calibri Light" panose="020F0302020204030204" pitchFamily="34" charset="0"/>
                      </a:endParaRPr>
                    </a:p>
                  </a:txBody>
                  <a:tcPr/>
                </a:tc>
                <a:tc hMerge="1">
                  <a:txBody>
                    <a:bodyPr/>
                    <a:lstStyle/>
                    <a:p>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337969789"/>
                  </a:ext>
                </a:extLst>
              </a:tr>
              <a:tr h="209698">
                <a:tc>
                  <a:txBody>
                    <a:bodyPr/>
                    <a:lstStyle/>
                    <a:p>
                      <a:r>
                        <a:rPr lang="en-US" sz="1100" dirty="0">
                          <a:latin typeface="Calibri Light" panose="020F0302020204030204" pitchFamily="34" charset="0"/>
                          <a:cs typeface="Calibri Light" panose="020F0302020204030204" pitchFamily="34" charset="0"/>
                        </a:rPr>
                        <a:t>Green NH</a:t>
                      </a:r>
                      <a:r>
                        <a:rPr lang="en-US" sz="1100" baseline="-25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853.92 €/ton </a:t>
                      </a:r>
                      <a:r>
                        <a:rPr lang="en-US" sz="1100" baseline="30000" dirty="0">
                          <a:latin typeface="Calibri Light" panose="020F0302020204030204" pitchFamily="34" charset="0"/>
                          <a:cs typeface="Calibri Light" panose="020F0302020204030204" pitchFamily="34" charset="0"/>
                        </a:rPr>
                        <a:t>2</a:t>
                      </a:r>
                      <a:endParaRPr lang="LID4096" sz="1100" baseline="300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085551948"/>
                  </a:ext>
                </a:extLst>
              </a:tr>
              <a:tr h="209698">
                <a:tc>
                  <a:txBody>
                    <a:bodyPr/>
                    <a:lstStyle/>
                    <a:p>
                      <a:r>
                        <a:rPr lang="en-US" sz="1100" dirty="0">
                          <a:latin typeface="Calibri Light" panose="020F0302020204030204" pitchFamily="34" charset="0"/>
                          <a:cs typeface="Calibri Light" panose="020F0302020204030204" pitchFamily="34" charset="0"/>
                        </a:rPr>
                        <a:t>Electricity</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0.085 €/kWh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064190673"/>
                  </a:ext>
                </a:extLst>
              </a:tr>
              <a:tr h="209698">
                <a:tc>
                  <a:txBody>
                    <a:bodyPr/>
                    <a:lstStyle/>
                    <a:p>
                      <a:r>
                        <a:rPr lang="en-US" sz="1100" dirty="0">
                          <a:latin typeface="Calibri Light" panose="020F0302020204030204" pitchFamily="34" charset="0"/>
                          <a:cs typeface="Calibri Light" panose="020F0302020204030204" pitchFamily="34" charset="0"/>
                        </a:rPr>
                        <a:t>Catalyst</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143 €/kg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728165739"/>
                  </a:ext>
                </a:extLst>
              </a:tr>
              <a:tr h="209698">
                <a:tc>
                  <a:txBody>
                    <a:bodyPr/>
                    <a:lstStyle/>
                    <a:p>
                      <a:r>
                        <a:rPr lang="en-US" sz="1100" dirty="0">
                          <a:latin typeface="Calibri Light" panose="020F0302020204030204" pitchFamily="34" charset="0"/>
                          <a:cs typeface="Calibri Light" panose="020F0302020204030204" pitchFamily="34" charset="0"/>
                        </a:rPr>
                        <a:t>Zeolite 13X</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43.7 €/kg </a:t>
                      </a:r>
                      <a:r>
                        <a:rPr lang="en-US" sz="1100" baseline="30000" dirty="0">
                          <a:latin typeface="Calibri Light" panose="020F0302020204030204" pitchFamily="34" charset="0"/>
                          <a:cs typeface="Calibri Light" panose="020F0302020204030204" pitchFamily="34" charset="0"/>
                        </a:rPr>
                        <a:t>4</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628765535"/>
                  </a:ext>
                </a:extLst>
              </a:tr>
              <a:tr h="209698">
                <a:tc>
                  <a:txBody>
                    <a:bodyPr/>
                    <a:lstStyle/>
                    <a:p>
                      <a:r>
                        <a:rPr lang="en-US" sz="1100" dirty="0">
                          <a:latin typeface="Calibri Light" panose="020F0302020204030204" pitchFamily="34" charset="0"/>
                          <a:cs typeface="Calibri Light" panose="020F0302020204030204" pitchFamily="34" charset="0"/>
                        </a:rPr>
                        <a:t>Membrane</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6000 €/m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220301950"/>
                  </a:ext>
                </a:extLst>
              </a:tr>
            </a:tbl>
          </a:graphicData>
        </a:graphic>
      </p:graphicFrame>
      <p:graphicFrame>
        <p:nvGraphicFramePr>
          <p:cNvPr id="16" name="Table 16">
            <a:extLst>
              <a:ext uri="{FF2B5EF4-FFF2-40B4-BE49-F238E27FC236}">
                <a16:creationId xmlns:a16="http://schemas.microsoft.com/office/drawing/2014/main" id="{3C37F4A6-1180-7637-05A3-0A0F3F929ACB}"/>
              </a:ext>
            </a:extLst>
          </p:cNvPr>
          <p:cNvGraphicFramePr>
            <a:graphicFrameLocks noGrp="1"/>
          </p:cNvGraphicFramePr>
          <p:nvPr>
            <p:extLst>
              <p:ext uri="{D42A27DB-BD31-4B8C-83A1-F6EECF244321}">
                <p14:modId xmlns:p14="http://schemas.microsoft.com/office/powerpoint/2010/main" val="1682356080"/>
              </p:ext>
            </p:extLst>
          </p:nvPr>
        </p:nvGraphicFramePr>
        <p:xfrm>
          <a:off x="9010650" y="2105025"/>
          <a:ext cx="2682876" cy="1813560"/>
        </p:xfrm>
        <a:graphic>
          <a:graphicData uri="http://schemas.openxmlformats.org/drawingml/2006/table">
            <a:tbl>
              <a:tblPr firstRow="1" bandRow="1">
                <a:tableStyleId>{5C22544A-7EE6-4342-B048-85BDC9FD1C3A}</a:tableStyleId>
              </a:tblPr>
              <a:tblGrid>
                <a:gridCol w="1341438">
                  <a:extLst>
                    <a:ext uri="{9D8B030D-6E8A-4147-A177-3AD203B41FA5}">
                      <a16:colId xmlns:a16="http://schemas.microsoft.com/office/drawing/2014/main" val="547684063"/>
                    </a:ext>
                  </a:extLst>
                </a:gridCol>
                <a:gridCol w="1341438">
                  <a:extLst>
                    <a:ext uri="{9D8B030D-6E8A-4147-A177-3AD203B41FA5}">
                      <a16:colId xmlns:a16="http://schemas.microsoft.com/office/drawing/2014/main" val="1302079177"/>
                    </a:ext>
                  </a:extLst>
                </a:gridCol>
              </a:tblGrid>
              <a:tr h="226836">
                <a:tc gridSpan="2">
                  <a:txBody>
                    <a:bodyPr/>
                    <a:lstStyle/>
                    <a:p>
                      <a:r>
                        <a:rPr lang="en-US" sz="1100" dirty="0">
                          <a:latin typeface="Calibri Light" panose="020F0302020204030204" pitchFamily="34" charset="0"/>
                          <a:cs typeface="Calibri Light" panose="020F0302020204030204" pitchFamily="34" charset="0"/>
                        </a:rPr>
                        <a:t>Assumptions</a:t>
                      </a:r>
                      <a:endParaRPr lang="LID4096" sz="1100" dirty="0">
                        <a:latin typeface="Calibri Light" panose="020F0302020204030204" pitchFamily="34" charset="0"/>
                        <a:cs typeface="Calibri Light" panose="020F0302020204030204" pitchFamily="34" charset="0"/>
                      </a:endParaRPr>
                    </a:p>
                  </a:txBody>
                  <a:tcPr/>
                </a:tc>
                <a:tc hMerge="1">
                  <a:txBody>
                    <a:bodyPr/>
                    <a:lstStyle/>
                    <a:p>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359041956"/>
                  </a:ext>
                </a:extLst>
              </a:tr>
              <a:tr h="226836">
                <a:tc>
                  <a:txBody>
                    <a:bodyPr/>
                    <a:lstStyle/>
                    <a:p>
                      <a:r>
                        <a:rPr lang="en-US" sz="1100" dirty="0">
                          <a:latin typeface="Calibri Light" panose="020F0302020204030204" pitchFamily="34" charset="0"/>
                          <a:cs typeface="Calibri Light" panose="020F0302020204030204" pitchFamily="34" charset="0"/>
                        </a:rPr>
                        <a:t>Plant availability</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90%</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806233951"/>
                  </a:ext>
                </a:extLst>
              </a:tr>
              <a:tr h="226836">
                <a:tc>
                  <a:txBody>
                    <a:bodyPr/>
                    <a:lstStyle/>
                    <a:p>
                      <a:r>
                        <a:rPr lang="en-US" sz="1100" dirty="0">
                          <a:latin typeface="Calibri Light" panose="020F0302020204030204" pitchFamily="34" charset="0"/>
                          <a:cs typeface="Calibri Light" panose="020F0302020204030204" pitchFamily="34" charset="0"/>
                        </a:rPr>
                        <a:t>Plant lifetime (n)</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25 years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3466589463"/>
                  </a:ext>
                </a:extLst>
              </a:tr>
              <a:tr h="226836">
                <a:tc>
                  <a:txBody>
                    <a:bodyPr/>
                    <a:lstStyle/>
                    <a:p>
                      <a:r>
                        <a:rPr lang="en-US" sz="1100" dirty="0">
                          <a:latin typeface="Calibri Light" panose="020F0302020204030204" pitchFamily="34" charset="0"/>
                          <a:cs typeface="Calibri Light" panose="020F0302020204030204" pitchFamily="34" charset="0"/>
                        </a:rPr>
                        <a:t>Catalyst lifetime</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5 years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113188101"/>
                  </a:ext>
                </a:extLst>
              </a:tr>
              <a:tr h="226836">
                <a:tc>
                  <a:txBody>
                    <a:bodyPr/>
                    <a:lstStyle/>
                    <a:p>
                      <a:r>
                        <a:rPr lang="en-US" sz="1100" dirty="0">
                          <a:latin typeface="Calibri Light" panose="020F0302020204030204" pitchFamily="34" charset="0"/>
                          <a:cs typeface="Calibri Light" panose="020F0302020204030204" pitchFamily="34" charset="0"/>
                        </a:rPr>
                        <a:t>Lifetime Zeolite 13X</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5 years</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190253981"/>
                  </a:ext>
                </a:extLst>
              </a:tr>
              <a:tr h="226836">
                <a:tc>
                  <a:txBody>
                    <a:bodyPr/>
                    <a:lstStyle/>
                    <a:p>
                      <a:r>
                        <a:rPr lang="en-US" sz="1100" dirty="0">
                          <a:latin typeface="Calibri Light" panose="020F0302020204030204" pitchFamily="34" charset="0"/>
                          <a:cs typeface="Calibri Light" panose="020F0302020204030204" pitchFamily="34" charset="0"/>
                        </a:rPr>
                        <a:t>Membrane lifetime</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5 years</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804645948"/>
                  </a:ext>
                </a:extLst>
              </a:tr>
              <a:tr h="226836">
                <a:tc>
                  <a:txBody>
                    <a:bodyPr/>
                    <a:lstStyle/>
                    <a:p>
                      <a:r>
                        <a:rPr lang="en-US" sz="1100" dirty="0">
                          <a:latin typeface="Calibri Light" panose="020F0302020204030204" pitchFamily="34" charset="0"/>
                          <a:cs typeface="Calibri Light" panose="020F0302020204030204" pitchFamily="34" charset="0"/>
                        </a:rPr>
                        <a:t>Discount factor (i)</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8% </a:t>
                      </a:r>
                      <a:r>
                        <a:rPr lang="en-US" sz="1100" baseline="30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710818459"/>
                  </a:ext>
                </a:extLst>
              </a:tr>
            </a:tbl>
          </a:graphicData>
        </a:graphic>
      </p:graphicFrame>
      <p:sp>
        <p:nvSpPr>
          <p:cNvPr id="9" name="Title 1">
            <a:extLst>
              <a:ext uri="{FF2B5EF4-FFF2-40B4-BE49-F238E27FC236}">
                <a16:creationId xmlns:a16="http://schemas.microsoft.com/office/drawing/2014/main" id="{FDF0D4DC-3269-241E-1811-445225AB70F7}"/>
              </a:ext>
            </a:extLst>
          </p:cNvPr>
          <p:cNvSpPr txBox="1">
            <a:spLocks/>
          </p:cNvSpPr>
          <p:nvPr/>
        </p:nvSpPr>
        <p:spPr>
          <a:xfrm>
            <a:off x="838200" y="365126"/>
            <a:ext cx="10515600" cy="662650"/>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lang="en-US" sz="4400" kern="1200">
                <a:solidFill>
                  <a:schemeClr val="accent2">
                    <a:lumMod val="50000"/>
                  </a:schemeClr>
                </a:solidFill>
                <a:latin typeface="+mj-lt"/>
                <a:ea typeface="+mn-ea"/>
                <a:cs typeface="+mn-cs"/>
              </a:defRPr>
            </a:lvl1pPr>
          </a:lstStyle>
          <a:p>
            <a:pPr algn="l"/>
            <a:r>
              <a:rPr lang="en-US" sz="3200" b="1" dirty="0">
                <a:solidFill>
                  <a:schemeClr val="tx1"/>
                </a:solidFill>
              </a:rPr>
              <a:t>Methods: economic assessment</a:t>
            </a:r>
          </a:p>
        </p:txBody>
      </p:sp>
    </p:spTree>
    <p:extLst>
      <p:ext uri="{BB962C8B-B14F-4D97-AF65-F5344CB8AC3E}">
        <p14:creationId xmlns:p14="http://schemas.microsoft.com/office/powerpoint/2010/main" val="38708555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72B8C7-10C1-6C5F-6964-608407882B31}"/>
              </a:ext>
            </a:extLst>
          </p:cNvPr>
          <p:cNvSpPr txBox="1">
            <a:spLocks/>
          </p:cNvSpPr>
          <p:nvPr/>
        </p:nvSpPr>
        <p:spPr>
          <a:xfrm>
            <a:off x="423218" y="29992"/>
            <a:ext cx="11067866" cy="1711471"/>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4400" kern="1200" dirty="0">
                <a:solidFill>
                  <a:schemeClr val="tx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H</a:t>
            </a:r>
            <a:r>
              <a:rPr lang="en-US" sz="3200" b="1" baseline="-25000" dirty="0">
                <a:solidFill>
                  <a:schemeClr val="tx1"/>
                </a:solidFill>
                <a:latin typeface="+mj-lt"/>
                <a:cs typeface="Calibri Light" panose="020F0302020204030204" pitchFamily="34" charset="0"/>
              </a:rPr>
              <a:t>2</a:t>
            </a:r>
            <a:r>
              <a:rPr lang="en-US" sz="3200" b="1" dirty="0">
                <a:solidFill>
                  <a:schemeClr val="tx1"/>
                </a:solidFill>
                <a:latin typeface="+mj-lt"/>
                <a:cs typeface="Calibri Light" panose="020F0302020204030204" pitchFamily="34" charset="0"/>
              </a:rPr>
              <a:t> production from NH</a:t>
            </a:r>
            <a:r>
              <a:rPr lang="en-US" sz="3200" b="1" baseline="-25000" dirty="0">
                <a:solidFill>
                  <a:schemeClr val="tx1"/>
                </a:solidFill>
                <a:latin typeface="+mj-lt"/>
                <a:cs typeface="Calibri Light" panose="020F0302020204030204" pitchFamily="34" charset="0"/>
              </a:rPr>
              <a:t>3</a:t>
            </a:r>
            <a:r>
              <a:rPr lang="en-US" sz="3200" b="1" dirty="0">
                <a:solidFill>
                  <a:schemeClr val="tx1"/>
                </a:solidFill>
                <a:latin typeface="+mj-lt"/>
                <a:cs typeface="Calibri Light" panose="020F0302020204030204" pitchFamily="34" charset="0"/>
              </a:rPr>
              <a:t>: the conventional and the MR-based systems</a:t>
            </a:r>
          </a:p>
        </p:txBody>
      </p:sp>
      <p:grpSp>
        <p:nvGrpSpPr>
          <p:cNvPr id="3" name="Group 2">
            <a:extLst>
              <a:ext uri="{FF2B5EF4-FFF2-40B4-BE49-F238E27FC236}">
                <a16:creationId xmlns:a16="http://schemas.microsoft.com/office/drawing/2014/main" id="{88866D10-BE05-0366-943C-60CF8671BADB}"/>
              </a:ext>
            </a:extLst>
          </p:cNvPr>
          <p:cNvGrpSpPr/>
          <p:nvPr/>
        </p:nvGrpSpPr>
        <p:grpSpPr>
          <a:xfrm>
            <a:off x="145520" y="1371204"/>
            <a:ext cx="5890497" cy="4561964"/>
            <a:chOff x="145520" y="1475979"/>
            <a:chExt cx="5890497" cy="4561964"/>
          </a:xfrm>
        </p:grpSpPr>
        <p:sp>
          <p:nvSpPr>
            <p:cNvPr id="5" name="Rectangle 4">
              <a:extLst>
                <a:ext uri="{FF2B5EF4-FFF2-40B4-BE49-F238E27FC236}">
                  <a16:creationId xmlns:a16="http://schemas.microsoft.com/office/drawing/2014/main" id="{03FE8383-AC4C-7C4A-1CFD-F1E3390E4599}"/>
                </a:ext>
              </a:extLst>
            </p:cNvPr>
            <p:cNvSpPr/>
            <p:nvPr/>
          </p:nvSpPr>
          <p:spPr>
            <a:xfrm>
              <a:off x="145520" y="1501776"/>
              <a:ext cx="5890497" cy="4536167"/>
            </a:xfrm>
            <a:prstGeom prst="rect">
              <a:avLst/>
            </a:prstGeom>
            <a:solidFill>
              <a:srgbClr val="D0EBF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2" name="TextBox 11">
              <a:extLst>
                <a:ext uri="{FF2B5EF4-FFF2-40B4-BE49-F238E27FC236}">
                  <a16:creationId xmlns:a16="http://schemas.microsoft.com/office/drawing/2014/main" id="{D8363D1C-7D7E-8A5E-A56A-7B70A9976DFC}"/>
                </a:ext>
              </a:extLst>
            </p:cNvPr>
            <p:cNvSpPr txBox="1"/>
            <p:nvPr/>
          </p:nvSpPr>
          <p:spPr>
            <a:xfrm>
              <a:off x="173990" y="1475979"/>
              <a:ext cx="2661920" cy="369332"/>
            </a:xfrm>
            <a:prstGeom prst="rect">
              <a:avLst/>
            </a:prstGeom>
            <a:noFill/>
          </p:spPr>
          <p:txBody>
            <a:bodyPr wrap="square" rtlCol="0">
              <a:spAutoFit/>
            </a:bodyPr>
            <a:lstStyle/>
            <a:p>
              <a:r>
                <a:rPr lang="en-US" b="1" dirty="0">
                  <a:latin typeface="Calibri Light" panose="020F0302020204030204" pitchFamily="34" charset="0"/>
                  <a:cs typeface="Calibri Light" panose="020F0302020204030204" pitchFamily="34" charset="0"/>
                </a:rPr>
                <a:t>Conventional system</a:t>
              </a:r>
              <a:endParaRPr lang="LID4096" b="1" dirty="0">
                <a:latin typeface="Calibri Light" panose="020F0302020204030204" pitchFamily="34" charset="0"/>
                <a:cs typeface="Calibri Light" panose="020F0302020204030204" pitchFamily="34" charset="0"/>
              </a:endParaRPr>
            </a:p>
          </p:txBody>
        </p:sp>
        <p:sp>
          <p:nvSpPr>
            <p:cNvPr id="14" name="Rectangle 13">
              <a:extLst>
                <a:ext uri="{FF2B5EF4-FFF2-40B4-BE49-F238E27FC236}">
                  <a16:creationId xmlns:a16="http://schemas.microsoft.com/office/drawing/2014/main" id="{B0FFF794-D868-F5A0-DCF2-CBA1D9E0CF2E}"/>
                </a:ext>
              </a:extLst>
            </p:cNvPr>
            <p:cNvSpPr/>
            <p:nvPr/>
          </p:nvSpPr>
          <p:spPr>
            <a:xfrm>
              <a:off x="3578735" y="2235484"/>
              <a:ext cx="2309698" cy="120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6" name="Rectangle 15">
              <a:extLst>
                <a:ext uri="{FF2B5EF4-FFF2-40B4-BE49-F238E27FC236}">
                  <a16:creationId xmlns:a16="http://schemas.microsoft.com/office/drawing/2014/main" id="{2C4F086B-B93D-119E-DA4D-B5EE7C509BF4}"/>
                </a:ext>
              </a:extLst>
            </p:cNvPr>
            <p:cNvSpPr/>
            <p:nvPr/>
          </p:nvSpPr>
          <p:spPr>
            <a:xfrm>
              <a:off x="3597617" y="3969941"/>
              <a:ext cx="2309698" cy="1204343"/>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7" name="Picture 6">
              <a:extLst>
                <a:ext uri="{FF2B5EF4-FFF2-40B4-BE49-F238E27FC236}">
                  <a16:creationId xmlns:a16="http://schemas.microsoft.com/office/drawing/2014/main" id="{F33FD899-2A75-D88B-181B-E4B3D3E85574}"/>
                </a:ext>
              </a:extLst>
            </p:cNvPr>
            <p:cNvPicPr>
              <a:picLocks noChangeAspect="1"/>
            </p:cNvPicPr>
            <p:nvPr/>
          </p:nvPicPr>
          <p:blipFill>
            <a:blip r:embed="rId2"/>
            <a:stretch>
              <a:fillRect/>
            </a:stretch>
          </p:blipFill>
          <p:spPr>
            <a:xfrm>
              <a:off x="234533" y="2181869"/>
              <a:ext cx="5612798" cy="3061937"/>
            </a:xfrm>
            <a:prstGeom prst="rect">
              <a:avLst/>
            </a:prstGeom>
            <a:noFill/>
          </p:spPr>
        </p:pic>
        <p:sp>
          <p:nvSpPr>
            <p:cNvPr id="17" name="TextBox 16">
              <a:extLst>
                <a:ext uri="{FF2B5EF4-FFF2-40B4-BE49-F238E27FC236}">
                  <a16:creationId xmlns:a16="http://schemas.microsoft.com/office/drawing/2014/main" id="{3D7DD9FE-938E-0806-E89C-CA53E2A886EB}"/>
                </a:ext>
              </a:extLst>
            </p:cNvPr>
            <p:cNvSpPr txBox="1"/>
            <p:nvPr/>
          </p:nvSpPr>
          <p:spPr>
            <a:xfrm>
              <a:off x="4802813" y="2831959"/>
              <a:ext cx="981075" cy="461665"/>
            </a:xfrm>
            <a:prstGeom prst="rect">
              <a:avLst/>
            </a:prstGeom>
            <a:noFill/>
          </p:spPr>
          <p:txBody>
            <a:bodyPr wrap="square" rtlCol="0">
              <a:spAutoFit/>
            </a:bodyPr>
            <a:lstStyle/>
            <a:p>
              <a:pPr algn="ctr"/>
              <a:r>
                <a:rPr lang="en-US" sz="1200" i="1" dirty="0">
                  <a:latin typeface="Calibri Light" panose="020F0302020204030204" pitchFamily="34" charset="0"/>
                  <a:cs typeface="Calibri Light" panose="020F0302020204030204" pitchFamily="34" charset="0"/>
                </a:rPr>
                <a:t>Stationary applications</a:t>
              </a:r>
              <a:endParaRPr lang="LID4096" sz="1200" i="1" dirty="0">
                <a:latin typeface="Calibri Light" panose="020F0302020204030204" pitchFamily="34" charset="0"/>
                <a:cs typeface="Calibri Light" panose="020F0302020204030204" pitchFamily="34" charset="0"/>
              </a:endParaRPr>
            </a:p>
          </p:txBody>
        </p:sp>
        <p:sp>
          <p:nvSpPr>
            <p:cNvPr id="18" name="TextBox 17">
              <a:extLst>
                <a:ext uri="{FF2B5EF4-FFF2-40B4-BE49-F238E27FC236}">
                  <a16:creationId xmlns:a16="http://schemas.microsoft.com/office/drawing/2014/main" id="{5095FFFC-F9B7-D343-0D5B-B1388258F802}"/>
                </a:ext>
              </a:extLst>
            </p:cNvPr>
            <p:cNvSpPr txBox="1"/>
            <p:nvPr/>
          </p:nvSpPr>
          <p:spPr>
            <a:xfrm>
              <a:off x="4803079" y="4110984"/>
              <a:ext cx="981075" cy="461665"/>
            </a:xfrm>
            <a:prstGeom prst="rect">
              <a:avLst/>
            </a:prstGeom>
            <a:noFill/>
          </p:spPr>
          <p:txBody>
            <a:bodyPr wrap="square" rtlCol="0">
              <a:spAutoFit/>
            </a:bodyPr>
            <a:lstStyle/>
            <a:p>
              <a:pPr algn="ctr"/>
              <a:r>
                <a:rPr lang="en-US" sz="1200" i="1" dirty="0">
                  <a:latin typeface="Calibri Light" panose="020F0302020204030204" pitchFamily="34" charset="0"/>
                  <a:cs typeface="Calibri Light" panose="020F0302020204030204" pitchFamily="34" charset="0"/>
                </a:rPr>
                <a:t>Vehicle applications</a:t>
              </a:r>
              <a:endParaRPr lang="LID4096" sz="1200" i="1" dirty="0">
                <a:latin typeface="Calibri Light" panose="020F0302020204030204" pitchFamily="34" charset="0"/>
                <a:cs typeface="Calibri Light" panose="020F0302020204030204" pitchFamily="34" charset="0"/>
              </a:endParaRPr>
            </a:p>
          </p:txBody>
        </p:sp>
      </p:grpSp>
      <p:grpSp>
        <p:nvGrpSpPr>
          <p:cNvPr id="6" name="Group 5">
            <a:extLst>
              <a:ext uri="{FF2B5EF4-FFF2-40B4-BE49-F238E27FC236}">
                <a16:creationId xmlns:a16="http://schemas.microsoft.com/office/drawing/2014/main" id="{70802CA2-0340-25C8-0A88-766B404F0464}"/>
              </a:ext>
            </a:extLst>
          </p:cNvPr>
          <p:cNvGrpSpPr/>
          <p:nvPr/>
        </p:nvGrpSpPr>
        <p:grpSpPr>
          <a:xfrm>
            <a:off x="6096000" y="1390202"/>
            <a:ext cx="6096000" cy="4542966"/>
            <a:chOff x="6096000" y="1494977"/>
            <a:chExt cx="6096000" cy="4542966"/>
          </a:xfrm>
        </p:grpSpPr>
        <p:sp>
          <p:nvSpPr>
            <p:cNvPr id="11" name="Rectangle 10">
              <a:extLst>
                <a:ext uri="{FF2B5EF4-FFF2-40B4-BE49-F238E27FC236}">
                  <a16:creationId xmlns:a16="http://schemas.microsoft.com/office/drawing/2014/main" id="{59744FD4-D381-D716-E77A-68AB60310778}"/>
                </a:ext>
              </a:extLst>
            </p:cNvPr>
            <p:cNvSpPr/>
            <p:nvPr/>
          </p:nvSpPr>
          <p:spPr>
            <a:xfrm>
              <a:off x="6096000" y="1494977"/>
              <a:ext cx="5890497" cy="4542966"/>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2" name="Rectangle 21">
              <a:extLst>
                <a:ext uri="{FF2B5EF4-FFF2-40B4-BE49-F238E27FC236}">
                  <a16:creationId xmlns:a16="http://schemas.microsoft.com/office/drawing/2014/main" id="{BF94E637-07A4-ED5E-CE5A-CD4E747E83B9}"/>
                </a:ext>
              </a:extLst>
            </p:cNvPr>
            <p:cNvSpPr/>
            <p:nvPr/>
          </p:nvSpPr>
          <p:spPr>
            <a:xfrm>
              <a:off x="9446085" y="3659597"/>
              <a:ext cx="2429664" cy="1174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1" name="Rectangle 20">
              <a:extLst>
                <a:ext uri="{FF2B5EF4-FFF2-40B4-BE49-F238E27FC236}">
                  <a16:creationId xmlns:a16="http://schemas.microsoft.com/office/drawing/2014/main" id="{7B91338D-A307-2261-924B-C4EF5FE61D44}"/>
                </a:ext>
              </a:extLst>
            </p:cNvPr>
            <p:cNvSpPr/>
            <p:nvPr/>
          </p:nvSpPr>
          <p:spPr>
            <a:xfrm>
              <a:off x="9446085" y="1907629"/>
              <a:ext cx="2429664" cy="117474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8" name="Picture 7">
              <a:extLst>
                <a:ext uri="{FF2B5EF4-FFF2-40B4-BE49-F238E27FC236}">
                  <a16:creationId xmlns:a16="http://schemas.microsoft.com/office/drawing/2014/main" id="{65DB7E62-1209-EFBB-1CAA-3902E15D565E}"/>
                </a:ext>
              </a:extLst>
            </p:cNvPr>
            <p:cNvPicPr>
              <a:picLocks noChangeAspect="1"/>
            </p:cNvPicPr>
            <p:nvPr/>
          </p:nvPicPr>
          <p:blipFill>
            <a:blip r:embed="rId3"/>
            <a:stretch>
              <a:fillRect/>
            </a:stretch>
          </p:blipFill>
          <p:spPr>
            <a:xfrm>
              <a:off x="6198994" y="1845311"/>
              <a:ext cx="5612798" cy="3909789"/>
            </a:xfrm>
            <a:prstGeom prst="rect">
              <a:avLst/>
            </a:prstGeom>
            <a:noFill/>
          </p:spPr>
        </p:pic>
        <p:sp>
          <p:nvSpPr>
            <p:cNvPr id="13" name="TextBox 12">
              <a:extLst>
                <a:ext uri="{FF2B5EF4-FFF2-40B4-BE49-F238E27FC236}">
                  <a16:creationId xmlns:a16="http://schemas.microsoft.com/office/drawing/2014/main" id="{AD9582F5-443C-5E30-94DD-F2F1DB423A9E}"/>
                </a:ext>
              </a:extLst>
            </p:cNvPr>
            <p:cNvSpPr txBox="1"/>
            <p:nvPr/>
          </p:nvSpPr>
          <p:spPr>
            <a:xfrm>
              <a:off x="6096000" y="1503798"/>
              <a:ext cx="6096000" cy="369332"/>
            </a:xfrm>
            <a:prstGeom prst="rect">
              <a:avLst/>
            </a:prstGeom>
            <a:noFill/>
          </p:spPr>
          <p:txBody>
            <a:bodyPr wrap="square">
              <a:spAutoFit/>
            </a:bodyPr>
            <a:lstStyle/>
            <a:p>
              <a:r>
                <a:rPr lang="en-US" b="1" dirty="0">
                  <a:latin typeface="Calibri Light" panose="020F0302020204030204" pitchFamily="34" charset="0"/>
                  <a:cs typeface="Calibri Light" panose="020F0302020204030204" pitchFamily="34" charset="0"/>
                </a:rPr>
                <a:t>Membrane reactor-based system</a:t>
              </a:r>
              <a:endParaRPr lang="LID4096" b="1" dirty="0">
                <a:latin typeface="Calibri Light" panose="020F0302020204030204" pitchFamily="34" charset="0"/>
                <a:cs typeface="Calibri Light" panose="020F0302020204030204" pitchFamily="34" charset="0"/>
              </a:endParaRPr>
            </a:p>
          </p:txBody>
        </p:sp>
        <p:sp>
          <p:nvSpPr>
            <p:cNvPr id="19" name="TextBox 18">
              <a:extLst>
                <a:ext uri="{FF2B5EF4-FFF2-40B4-BE49-F238E27FC236}">
                  <a16:creationId xmlns:a16="http://schemas.microsoft.com/office/drawing/2014/main" id="{C816D85D-3842-A94F-3D26-4633C2875755}"/>
                </a:ext>
              </a:extLst>
            </p:cNvPr>
            <p:cNvSpPr txBox="1"/>
            <p:nvPr/>
          </p:nvSpPr>
          <p:spPr>
            <a:xfrm>
              <a:off x="10725449" y="2413428"/>
              <a:ext cx="981075" cy="461665"/>
            </a:xfrm>
            <a:prstGeom prst="rect">
              <a:avLst/>
            </a:prstGeom>
            <a:noFill/>
          </p:spPr>
          <p:txBody>
            <a:bodyPr wrap="square" rtlCol="0">
              <a:spAutoFit/>
            </a:bodyPr>
            <a:lstStyle/>
            <a:p>
              <a:pPr algn="ctr"/>
              <a:r>
                <a:rPr lang="en-US" sz="1200" i="1" dirty="0">
                  <a:latin typeface="Calibri Light" panose="020F0302020204030204" pitchFamily="34" charset="0"/>
                  <a:cs typeface="Calibri Light" panose="020F0302020204030204" pitchFamily="34" charset="0"/>
                </a:rPr>
                <a:t>Stationary applications</a:t>
              </a:r>
              <a:endParaRPr lang="LID4096" sz="1200" i="1" dirty="0">
                <a:latin typeface="Calibri Light" panose="020F0302020204030204" pitchFamily="34" charset="0"/>
                <a:cs typeface="Calibri Light" panose="020F0302020204030204" pitchFamily="34" charset="0"/>
              </a:endParaRPr>
            </a:p>
          </p:txBody>
        </p:sp>
        <p:sp>
          <p:nvSpPr>
            <p:cNvPr id="20" name="TextBox 19">
              <a:extLst>
                <a:ext uri="{FF2B5EF4-FFF2-40B4-BE49-F238E27FC236}">
                  <a16:creationId xmlns:a16="http://schemas.microsoft.com/office/drawing/2014/main" id="{1C0240A4-D664-FBDC-72E2-D2D0C21B07C3}"/>
                </a:ext>
              </a:extLst>
            </p:cNvPr>
            <p:cNvSpPr txBox="1"/>
            <p:nvPr/>
          </p:nvSpPr>
          <p:spPr>
            <a:xfrm>
              <a:off x="10725449" y="3754124"/>
              <a:ext cx="981075" cy="461665"/>
            </a:xfrm>
            <a:prstGeom prst="rect">
              <a:avLst/>
            </a:prstGeom>
            <a:noFill/>
          </p:spPr>
          <p:txBody>
            <a:bodyPr wrap="square" rtlCol="0">
              <a:spAutoFit/>
            </a:bodyPr>
            <a:lstStyle/>
            <a:p>
              <a:pPr algn="ctr"/>
              <a:r>
                <a:rPr lang="en-US" sz="1200" i="1" dirty="0">
                  <a:latin typeface="Calibri Light" panose="020F0302020204030204" pitchFamily="34" charset="0"/>
                  <a:cs typeface="Calibri Light" panose="020F0302020204030204" pitchFamily="34" charset="0"/>
                </a:rPr>
                <a:t>Vehicle applications</a:t>
              </a:r>
              <a:endParaRPr lang="LID4096" sz="1200" i="1" dirty="0">
                <a:latin typeface="Calibri Light" panose="020F0302020204030204" pitchFamily="34" charset="0"/>
                <a:cs typeface="Calibri Light" panose="020F0302020204030204" pitchFamily="34" charset="0"/>
              </a:endParaRPr>
            </a:p>
          </p:txBody>
        </p:sp>
      </p:grpSp>
      <p:sp>
        <p:nvSpPr>
          <p:cNvPr id="4" name="TextBox 3">
            <a:extLst>
              <a:ext uri="{FF2B5EF4-FFF2-40B4-BE49-F238E27FC236}">
                <a16:creationId xmlns:a16="http://schemas.microsoft.com/office/drawing/2014/main" id="{1656391B-78A8-AA8E-81F4-980BA9F56BF2}"/>
              </a:ext>
            </a:extLst>
          </p:cNvPr>
          <p:cNvSpPr txBox="1"/>
          <p:nvPr/>
        </p:nvSpPr>
        <p:spPr>
          <a:xfrm>
            <a:off x="41563" y="6484615"/>
            <a:ext cx="71899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13</a:t>
            </a:r>
            <a:endParaRPr lang="LID4096" sz="16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B8DE34BF-B470-ED56-9350-506A8E34D3A8}"/>
              </a:ext>
            </a:extLst>
          </p:cNvPr>
          <p:cNvSpPr txBox="1"/>
          <p:nvPr/>
        </p:nvSpPr>
        <p:spPr>
          <a:xfrm>
            <a:off x="4167233" y="5693338"/>
            <a:ext cx="3857534" cy="954107"/>
          </a:xfrm>
          <a:prstGeom prst="rect">
            <a:avLst/>
          </a:prstGeom>
          <a:solidFill>
            <a:schemeClr val="bg2">
              <a:lumMod val="90000"/>
            </a:schemeClr>
          </a:solidFill>
        </p:spPr>
        <p:txBody>
          <a:bodyPr wrap="square" rtlCol="0">
            <a:spAutoFit/>
          </a:bodyPr>
          <a:lstStyle/>
          <a:p>
            <a:r>
              <a:rPr lang="en-US" sz="1400" i="1" u="sng" dirty="0">
                <a:latin typeface="Calibri Light" panose="020F0302020204030204" pitchFamily="34" charset="0"/>
                <a:cs typeface="Calibri Light" panose="020F0302020204030204" pitchFamily="34" charset="0"/>
              </a:rPr>
              <a:t>Design choices:</a:t>
            </a:r>
          </a:p>
          <a:p>
            <a:r>
              <a:rPr lang="en-US" sz="1400" dirty="0">
                <a:latin typeface="Calibri Light" panose="020F0302020204030204" pitchFamily="34" charset="0"/>
                <a:cs typeface="Calibri Light" panose="020F0302020204030204" pitchFamily="34" charset="0"/>
              </a:rPr>
              <a:t>Catalyst: Ru/Al</a:t>
            </a:r>
            <a:r>
              <a:rPr lang="en-US" sz="1400" baseline="-25000" dirty="0">
                <a:latin typeface="Calibri Light" panose="020F0302020204030204" pitchFamily="34" charset="0"/>
                <a:cs typeface="Calibri Light" panose="020F0302020204030204" pitchFamily="34" charset="0"/>
              </a:rPr>
              <a:t>2</a:t>
            </a:r>
            <a:r>
              <a:rPr lang="en-US" sz="1400" dirty="0">
                <a:latin typeface="Calibri Light" panose="020F0302020204030204" pitchFamily="34" charset="0"/>
                <a:cs typeface="Calibri Light" panose="020F0302020204030204" pitchFamily="34" charset="0"/>
              </a:rPr>
              <a:t>O</a:t>
            </a:r>
            <a:r>
              <a:rPr lang="en-US" sz="1400" baseline="-25000" dirty="0">
                <a:latin typeface="Calibri Light" panose="020F0302020204030204" pitchFamily="34" charset="0"/>
                <a:cs typeface="Calibri Light" panose="020F0302020204030204" pitchFamily="34" charset="0"/>
              </a:rPr>
              <a:t>3</a:t>
            </a:r>
          </a:p>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r>
              <a:rPr lang="en-US" sz="1400" dirty="0">
                <a:latin typeface="Calibri Light" panose="020F0302020204030204" pitchFamily="34" charset="0"/>
                <a:cs typeface="Calibri Light" panose="020F0302020204030204" pitchFamily="34" charset="0"/>
              </a:rPr>
              <a:t> removal unit: TSA (2 beds configuration)</a:t>
            </a:r>
          </a:p>
          <a:p>
            <a:r>
              <a:rPr lang="en-US" sz="1400" dirty="0">
                <a:latin typeface="Calibri Light" panose="020F0302020204030204" pitchFamily="34" charset="0"/>
                <a:cs typeface="Calibri Light" panose="020F0302020204030204" pitchFamily="34" charset="0"/>
              </a:rPr>
              <a:t>N</a:t>
            </a:r>
            <a:r>
              <a:rPr lang="en-US" sz="1400" baseline="-25000" dirty="0">
                <a:latin typeface="Calibri Light" panose="020F0302020204030204" pitchFamily="34" charset="0"/>
                <a:cs typeface="Calibri Light" panose="020F0302020204030204" pitchFamily="34" charset="0"/>
              </a:rPr>
              <a:t>2</a:t>
            </a:r>
            <a:r>
              <a:rPr lang="en-US" sz="1400" dirty="0">
                <a:latin typeface="Calibri Light" panose="020F0302020204030204" pitchFamily="34" charset="0"/>
                <a:cs typeface="Calibri Light" panose="020F0302020204030204" pitchFamily="34" charset="0"/>
              </a:rPr>
              <a:t> removal unit: PSA (4 beds configuration)</a:t>
            </a:r>
            <a:endParaRPr lang="LID4096" sz="14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52728968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a:extLst>
              <a:ext uri="{FF2B5EF4-FFF2-40B4-BE49-F238E27FC236}">
                <a16:creationId xmlns:a16="http://schemas.microsoft.com/office/drawing/2014/main" id="{AF0D522D-6F63-FBD5-F7AF-9E0E44B821D0}"/>
              </a:ext>
            </a:extLst>
          </p:cNvPr>
          <p:cNvSpPr>
            <a:spLocks noChangeArrowheads="1"/>
          </p:cNvSpPr>
          <p:nvPr/>
        </p:nvSpPr>
        <p:spPr bwMode="auto">
          <a:xfrm flipV="1">
            <a:off x="2237172" y="2050741"/>
            <a:ext cx="13676073"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ID4096"/>
          </a:p>
        </p:txBody>
      </p:sp>
      <p:graphicFrame>
        <p:nvGraphicFramePr>
          <p:cNvPr id="3" name="Object 2">
            <a:extLst>
              <a:ext uri="{FF2B5EF4-FFF2-40B4-BE49-F238E27FC236}">
                <a16:creationId xmlns:a16="http://schemas.microsoft.com/office/drawing/2014/main" id="{CB8E8135-3FB5-760F-D460-F0455D8117BC}"/>
              </a:ext>
            </a:extLst>
          </p:cNvPr>
          <p:cNvGraphicFramePr>
            <a:graphicFrameLocks noChangeAspect="1"/>
          </p:cNvGraphicFramePr>
          <p:nvPr>
            <p:extLst>
              <p:ext uri="{D42A27DB-BD31-4B8C-83A1-F6EECF244321}">
                <p14:modId xmlns:p14="http://schemas.microsoft.com/office/powerpoint/2010/main" val="818368205"/>
              </p:ext>
            </p:extLst>
          </p:nvPr>
        </p:nvGraphicFramePr>
        <p:xfrm>
          <a:off x="2237173" y="1563780"/>
          <a:ext cx="8504808" cy="4487462"/>
        </p:xfrm>
        <a:graphic>
          <a:graphicData uri="http://schemas.openxmlformats.org/presentationml/2006/ole">
            <mc:AlternateContent xmlns:mc="http://schemas.openxmlformats.org/markup-compatibility/2006">
              <mc:Choice xmlns:v="urn:schemas-microsoft-com:vml" Requires="v">
                <p:oleObj name="Visio" r:id="rId2" imgW="9006627" imgH="4746867" progId="Visio.Drawing.15">
                  <p:embed/>
                </p:oleObj>
              </mc:Choice>
              <mc:Fallback>
                <p:oleObj name="Visio" r:id="rId2" imgW="9006627" imgH="4746867"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37173" y="1563780"/>
                        <a:ext cx="8504808" cy="4487462"/>
                      </a:xfrm>
                      <a:prstGeom prst="rect">
                        <a:avLst/>
                      </a:prstGeom>
                      <a:noFill/>
                    </p:spPr>
                  </p:pic>
                </p:oleObj>
              </mc:Fallback>
            </mc:AlternateContent>
          </a:graphicData>
        </a:graphic>
      </p:graphicFrame>
      <p:sp>
        <p:nvSpPr>
          <p:cNvPr id="4" name="Title 5">
            <a:extLst>
              <a:ext uri="{FF2B5EF4-FFF2-40B4-BE49-F238E27FC236}">
                <a16:creationId xmlns:a16="http://schemas.microsoft.com/office/drawing/2014/main" id="{77CF8A22-81A2-F124-2C43-6875529D9AE5}"/>
              </a:ext>
            </a:extLst>
          </p:cNvPr>
          <p:cNvSpPr txBox="1">
            <a:spLocks/>
          </p:cNvSpPr>
          <p:nvPr/>
        </p:nvSpPr>
        <p:spPr>
          <a:xfrm>
            <a:off x="1695453" y="204544"/>
            <a:ext cx="8991597"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Design of the conventional process for SA</a:t>
            </a:r>
          </a:p>
        </p:txBody>
      </p:sp>
    </p:spTree>
    <p:extLst>
      <p:ext uri="{BB962C8B-B14F-4D97-AF65-F5344CB8AC3E}">
        <p14:creationId xmlns:p14="http://schemas.microsoft.com/office/powerpoint/2010/main" val="95707916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DA50F3BC-3F0B-8BD9-14E2-D169808F6A7D}"/>
              </a:ext>
            </a:extLst>
          </p:cNvPr>
          <p:cNvSpPr txBox="1">
            <a:spLocks/>
          </p:cNvSpPr>
          <p:nvPr/>
        </p:nvSpPr>
        <p:spPr>
          <a:xfrm>
            <a:off x="1695453" y="204544"/>
            <a:ext cx="8991597"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Design of the conventional process for VA</a:t>
            </a:r>
          </a:p>
        </p:txBody>
      </p:sp>
      <p:sp>
        <p:nvSpPr>
          <p:cNvPr id="5" name="Rectangle 4">
            <a:extLst>
              <a:ext uri="{FF2B5EF4-FFF2-40B4-BE49-F238E27FC236}">
                <a16:creationId xmlns:a16="http://schemas.microsoft.com/office/drawing/2014/main" id="{4539F63C-02B9-39B5-90C5-F4210BF5656D}"/>
              </a:ext>
            </a:extLst>
          </p:cNvPr>
          <p:cNvSpPr>
            <a:spLocks noChangeArrowheads="1"/>
          </p:cNvSpPr>
          <p:nvPr/>
        </p:nvSpPr>
        <p:spPr bwMode="auto">
          <a:xfrm>
            <a:off x="2446891" y="959107"/>
            <a:ext cx="15244068"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ID4096"/>
          </a:p>
        </p:txBody>
      </p:sp>
      <p:graphicFrame>
        <p:nvGraphicFramePr>
          <p:cNvPr id="6" name="Object 5">
            <a:extLst>
              <a:ext uri="{FF2B5EF4-FFF2-40B4-BE49-F238E27FC236}">
                <a16:creationId xmlns:a16="http://schemas.microsoft.com/office/drawing/2014/main" id="{19F2D0DF-AC81-1622-824F-916BC7734485}"/>
              </a:ext>
            </a:extLst>
          </p:cNvPr>
          <p:cNvGraphicFramePr>
            <a:graphicFrameLocks noChangeAspect="1"/>
          </p:cNvGraphicFramePr>
          <p:nvPr>
            <p:extLst>
              <p:ext uri="{D42A27DB-BD31-4B8C-83A1-F6EECF244321}">
                <p14:modId xmlns:p14="http://schemas.microsoft.com/office/powerpoint/2010/main" val="3061314976"/>
              </p:ext>
            </p:extLst>
          </p:nvPr>
        </p:nvGraphicFramePr>
        <p:xfrm>
          <a:off x="2446891" y="959108"/>
          <a:ext cx="8451724" cy="5134949"/>
        </p:xfrm>
        <a:graphic>
          <a:graphicData uri="http://schemas.openxmlformats.org/presentationml/2006/ole">
            <mc:AlternateContent xmlns:mc="http://schemas.openxmlformats.org/markup-compatibility/2006">
              <mc:Choice xmlns:v="urn:schemas-microsoft-com:vml" Requires="v">
                <p:oleObj name="Visio" r:id="rId2" imgW="10629581" imgH="6385152" progId="Visio.Drawing.15">
                  <p:embed/>
                </p:oleObj>
              </mc:Choice>
              <mc:Fallback>
                <p:oleObj name="Visio" r:id="rId2" imgW="10629581" imgH="6385152" progId="Visio.Drawing.15">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46891" y="959108"/>
                        <a:ext cx="8451724" cy="5134949"/>
                      </a:xfrm>
                      <a:prstGeom prst="rect">
                        <a:avLst/>
                      </a:prstGeom>
                      <a:noFill/>
                    </p:spPr>
                  </p:pic>
                </p:oleObj>
              </mc:Fallback>
            </mc:AlternateContent>
          </a:graphicData>
        </a:graphic>
      </p:graphicFrame>
    </p:spTree>
    <p:extLst>
      <p:ext uri="{BB962C8B-B14F-4D97-AF65-F5344CB8AC3E}">
        <p14:creationId xmlns:p14="http://schemas.microsoft.com/office/powerpoint/2010/main" val="149936441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61C34F4C-1A0B-4DC5-E207-109F3ED00814}"/>
              </a:ext>
            </a:extLst>
          </p:cNvPr>
          <p:cNvSpPr txBox="1">
            <a:spLocks/>
          </p:cNvSpPr>
          <p:nvPr/>
        </p:nvSpPr>
        <p:spPr>
          <a:xfrm>
            <a:off x="685800" y="204544"/>
            <a:ext cx="10706099"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Optimization of the conventional system</a:t>
            </a:r>
          </a:p>
        </p:txBody>
      </p:sp>
      <p:graphicFrame>
        <p:nvGraphicFramePr>
          <p:cNvPr id="3" name="Chart 2">
            <a:extLst>
              <a:ext uri="{FF2B5EF4-FFF2-40B4-BE49-F238E27FC236}">
                <a16:creationId xmlns:a16="http://schemas.microsoft.com/office/drawing/2014/main" id="{5B33B06F-A79E-4451-AB99-1B137C2A2CEE}"/>
              </a:ext>
            </a:extLst>
          </p:cNvPr>
          <p:cNvGraphicFramePr/>
          <p:nvPr>
            <p:extLst>
              <p:ext uri="{D42A27DB-BD31-4B8C-83A1-F6EECF244321}">
                <p14:modId xmlns:p14="http://schemas.microsoft.com/office/powerpoint/2010/main" val="2313644646"/>
              </p:ext>
            </p:extLst>
          </p:nvPr>
        </p:nvGraphicFramePr>
        <p:xfrm>
          <a:off x="739313" y="1628825"/>
          <a:ext cx="3240000" cy="2160000"/>
        </p:xfrm>
        <a:graphic>
          <a:graphicData uri="http://schemas.openxmlformats.org/drawingml/2006/chart">
            <c:chart xmlns:c="http://schemas.openxmlformats.org/drawingml/2006/chart" xmlns:r="http://schemas.openxmlformats.org/officeDocument/2006/relationships" r:id="rId2"/>
          </a:graphicData>
        </a:graphic>
      </p:graphicFrame>
      <p:graphicFrame>
        <p:nvGraphicFramePr>
          <p:cNvPr id="4" name="Chart 3">
            <a:extLst>
              <a:ext uri="{FF2B5EF4-FFF2-40B4-BE49-F238E27FC236}">
                <a16:creationId xmlns:a16="http://schemas.microsoft.com/office/drawing/2014/main" id="{DDA6ED25-CC69-4DEA-95B4-0EB0D769FC45}"/>
              </a:ext>
            </a:extLst>
          </p:cNvPr>
          <p:cNvGraphicFramePr/>
          <p:nvPr>
            <p:extLst>
              <p:ext uri="{D42A27DB-BD31-4B8C-83A1-F6EECF244321}">
                <p14:modId xmlns:p14="http://schemas.microsoft.com/office/powerpoint/2010/main" val="1366327300"/>
              </p:ext>
            </p:extLst>
          </p:nvPr>
        </p:nvGraphicFramePr>
        <p:xfrm>
          <a:off x="4476000" y="1628825"/>
          <a:ext cx="324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 name="Chart 4">
            <a:extLst>
              <a:ext uri="{FF2B5EF4-FFF2-40B4-BE49-F238E27FC236}">
                <a16:creationId xmlns:a16="http://schemas.microsoft.com/office/drawing/2014/main" id="{9A38A9E4-19AF-4B61-9571-BE59E8399D24}"/>
              </a:ext>
            </a:extLst>
          </p:cNvPr>
          <p:cNvGraphicFramePr/>
          <p:nvPr>
            <p:extLst>
              <p:ext uri="{D42A27DB-BD31-4B8C-83A1-F6EECF244321}">
                <p14:modId xmlns:p14="http://schemas.microsoft.com/office/powerpoint/2010/main" val="3683601820"/>
              </p:ext>
            </p:extLst>
          </p:nvPr>
        </p:nvGraphicFramePr>
        <p:xfrm>
          <a:off x="8286376" y="1628825"/>
          <a:ext cx="3240000" cy="2160000"/>
        </p:xfrm>
        <a:graphic>
          <a:graphicData uri="http://schemas.openxmlformats.org/drawingml/2006/chart">
            <c:chart xmlns:c="http://schemas.openxmlformats.org/drawingml/2006/chart" xmlns:r="http://schemas.openxmlformats.org/officeDocument/2006/relationships" r:id="rId4"/>
          </a:graphicData>
        </a:graphic>
      </p:graphicFrame>
      <p:sp>
        <p:nvSpPr>
          <p:cNvPr id="6" name="TextBox 5">
            <a:extLst>
              <a:ext uri="{FF2B5EF4-FFF2-40B4-BE49-F238E27FC236}">
                <a16:creationId xmlns:a16="http://schemas.microsoft.com/office/drawing/2014/main" id="{CD8B72E0-C20C-FB43-6721-2D022D702FD5}"/>
              </a:ext>
            </a:extLst>
          </p:cNvPr>
          <p:cNvSpPr txBox="1"/>
          <p:nvPr/>
        </p:nvSpPr>
        <p:spPr>
          <a:xfrm>
            <a:off x="772651" y="982520"/>
            <a:ext cx="3173325" cy="553998"/>
          </a:xfrm>
          <a:prstGeom prst="rect">
            <a:avLst/>
          </a:prstGeom>
          <a:noFill/>
        </p:spPr>
        <p:txBody>
          <a:bodyPr wrap="square" rtlCol="0">
            <a:spAutoFit/>
          </a:bodyPr>
          <a:lstStyle/>
          <a:p>
            <a:pPr algn="ctr"/>
            <a:r>
              <a:rPr lang="en-US" sz="1500" u="sng" dirty="0"/>
              <a:t>Stationary applications </a:t>
            </a:r>
          </a:p>
          <a:p>
            <a:pPr algn="ctr"/>
            <a:r>
              <a:rPr lang="en-US" sz="1500" u="sng" dirty="0"/>
              <a:t>(SA)</a:t>
            </a:r>
            <a:endParaRPr lang="LID4096" sz="1500" u="sng" dirty="0"/>
          </a:p>
        </p:txBody>
      </p:sp>
      <p:sp>
        <p:nvSpPr>
          <p:cNvPr id="7" name="TextBox 6">
            <a:extLst>
              <a:ext uri="{FF2B5EF4-FFF2-40B4-BE49-F238E27FC236}">
                <a16:creationId xmlns:a16="http://schemas.microsoft.com/office/drawing/2014/main" id="{2671AE26-1145-BE63-3509-46CC5A0D4EC4}"/>
              </a:ext>
            </a:extLst>
          </p:cNvPr>
          <p:cNvSpPr txBox="1"/>
          <p:nvPr/>
        </p:nvSpPr>
        <p:spPr>
          <a:xfrm>
            <a:off x="4439025" y="1020149"/>
            <a:ext cx="3847351" cy="553998"/>
          </a:xfrm>
          <a:prstGeom prst="rect">
            <a:avLst/>
          </a:prstGeom>
          <a:noFill/>
        </p:spPr>
        <p:txBody>
          <a:bodyPr wrap="square" rtlCol="0">
            <a:spAutoFit/>
          </a:bodyPr>
          <a:lstStyle/>
          <a:p>
            <a:pPr algn="ctr"/>
            <a:r>
              <a:rPr lang="en-US" sz="1500" u="sng" dirty="0"/>
              <a:t>On-board vehicle applications </a:t>
            </a:r>
          </a:p>
          <a:p>
            <a:pPr algn="ctr"/>
            <a:r>
              <a:rPr lang="en-US" sz="1500" u="sng" dirty="0"/>
              <a:t>(O-VA)</a:t>
            </a:r>
            <a:endParaRPr lang="LID4096" sz="1500" u="sng" dirty="0"/>
          </a:p>
        </p:txBody>
      </p:sp>
      <p:sp>
        <p:nvSpPr>
          <p:cNvPr id="8" name="TextBox 7">
            <a:extLst>
              <a:ext uri="{FF2B5EF4-FFF2-40B4-BE49-F238E27FC236}">
                <a16:creationId xmlns:a16="http://schemas.microsoft.com/office/drawing/2014/main" id="{3394186B-5991-C920-D92D-4EE53768C4AE}"/>
              </a:ext>
            </a:extLst>
          </p:cNvPr>
          <p:cNvSpPr txBox="1"/>
          <p:nvPr/>
        </p:nvSpPr>
        <p:spPr>
          <a:xfrm>
            <a:off x="8172074" y="971430"/>
            <a:ext cx="3847351" cy="553998"/>
          </a:xfrm>
          <a:prstGeom prst="rect">
            <a:avLst/>
          </a:prstGeom>
          <a:noFill/>
        </p:spPr>
        <p:txBody>
          <a:bodyPr wrap="square" rtlCol="0">
            <a:spAutoFit/>
          </a:bodyPr>
          <a:lstStyle/>
          <a:p>
            <a:pPr algn="ctr"/>
            <a:r>
              <a:rPr lang="en-US" sz="1500" u="sng" dirty="0"/>
              <a:t>Refueling stations for vehicle applications (R-VA)</a:t>
            </a:r>
            <a:endParaRPr lang="LID4096" sz="1500" u="sng" dirty="0"/>
          </a:p>
        </p:txBody>
      </p:sp>
      <p:cxnSp>
        <p:nvCxnSpPr>
          <p:cNvPr id="10" name="Straight Arrow Connector 9">
            <a:extLst>
              <a:ext uri="{FF2B5EF4-FFF2-40B4-BE49-F238E27FC236}">
                <a16:creationId xmlns:a16="http://schemas.microsoft.com/office/drawing/2014/main" id="{44359D28-5F02-A739-A8FB-4768909FCB77}"/>
              </a:ext>
            </a:extLst>
          </p:cNvPr>
          <p:cNvCxnSpPr>
            <a:cxnSpLocks/>
          </p:cNvCxnSpPr>
          <p:nvPr/>
        </p:nvCxnSpPr>
        <p:spPr>
          <a:xfrm flipV="1">
            <a:off x="1590675" y="3562350"/>
            <a:ext cx="0" cy="59055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a:extLst>
              <a:ext uri="{FF2B5EF4-FFF2-40B4-BE49-F238E27FC236}">
                <a16:creationId xmlns:a16="http://schemas.microsoft.com/office/drawing/2014/main" id="{BA38F922-2790-BDD1-301E-F81D075F998E}"/>
              </a:ext>
            </a:extLst>
          </p:cNvPr>
          <p:cNvCxnSpPr>
            <a:cxnSpLocks/>
          </p:cNvCxnSpPr>
          <p:nvPr/>
        </p:nvCxnSpPr>
        <p:spPr>
          <a:xfrm flipV="1">
            <a:off x="5257800" y="3562350"/>
            <a:ext cx="0" cy="59055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17166E59-87FA-91F0-82D9-79F35694E715}"/>
              </a:ext>
            </a:extLst>
          </p:cNvPr>
          <p:cNvCxnSpPr>
            <a:cxnSpLocks/>
          </p:cNvCxnSpPr>
          <p:nvPr/>
        </p:nvCxnSpPr>
        <p:spPr>
          <a:xfrm flipV="1">
            <a:off x="9067800" y="3533775"/>
            <a:ext cx="0" cy="590550"/>
          </a:xfrm>
          <a:prstGeom prst="straightConnector1">
            <a:avLst/>
          </a:prstGeom>
          <a:ln>
            <a:solidFill>
              <a:srgbClr val="C00000"/>
            </a:solidFill>
            <a:tailEnd type="triangle"/>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2EE06AA2-4BB4-2A86-E0F9-2D3F2C01148A}"/>
              </a:ext>
            </a:extLst>
          </p:cNvPr>
          <p:cNvSpPr txBox="1"/>
          <p:nvPr/>
        </p:nvSpPr>
        <p:spPr>
          <a:xfrm>
            <a:off x="1015538" y="4582844"/>
            <a:ext cx="10309684" cy="646331"/>
          </a:xfrm>
          <a:prstGeom prst="rect">
            <a:avLst/>
          </a:prstGeom>
          <a:noFill/>
        </p:spPr>
        <p:txBody>
          <a:bodyPr wrap="square" rtlCol="0">
            <a:spAutoFit/>
          </a:bodyPr>
          <a:lstStyle/>
          <a:p>
            <a:pPr marL="285750" indent="-285750">
              <a:buFont typeface="Arial" panose="020B0604020202020204" pitchFamily="34" charset="0"/>
              <a:buChar char="•"/>
            </a:pPr>
            <a:r>
              <a:rPr lang="en-US" dirty="0"/>
              <a:t>COH in the conventional system is minimized with the reactor operated at T=450 </a:t>
            </a:r>
            <a:r>
              <a:rPr lang="en-US" dirty="0">
                <a:latin typeface="Calibri" panose="020F0502020204030204" pitchFamily="34" charset="0"/>
                <a:cs typeface="Calibri" panose="020F0502020204030204" pitchFamily="34" charset="0"/>
              </a:rPr>
              <a:t>°C and 5 bar</a:t>
            </a:r>
          </a:p>
          <a:p>
            <a:pPr marL="285750" indent="-285750">
              <a:buFont typeface="Arial" panose="020B0604020202020204" pitchFamily="34" charset="0"/>
              <a:buChar char="•"/>
            </a:pPr>
            <a:r>
              <a:rPr lang="en-US" dirty="0">
                <a:latin typeface="Calibri" panose="020F0502020204030204" pitchFamily="34" charset="0"/>
                <a:cs typeface="Calibri" panose="020F0502020204030204" pitchFamily="34" charset="0"/>
              </a:rPr>
              <a:t>The process is OPEX-intensive with the cost of the NH</a:t>
            </a:r>
            <a:r>
              <a:rPr lang="en-US" baseline="-25000" dirty="0">
                <a:latin typeface="Calibri" panose="020F0502020204030204" pitchFamily="34" charset="0"/>
                <a:cs typeface="Calibri" panose="020F0502020204030204" pitchFamily="34" charset="0"/>
              </a:rPr>
              <a:t>3</a:t>
            </a:r>
            <a:r>
              <a:rPr lang="en-US" dirty="0">
                <a:latin typeface="Calibri" panose="020F0502020204030204" pitchFamily="34" charset="0"/>
                <a:cs typeface="Calibri" panose="020F0502020204030204" pitchFamily="34" charset="0"/>
              </a:rPr>
              <a:t> feedstock being the main contributor to COH</a:t>
            </a:r>
            <a:endParaRPr lang="LID4096" dirty="0"/>
          </a:p>
        </p:txBody>
      </p:sp>
    </p:spTree>
    <p:extLst>
      <p:ext uri="{BB962C8B-B14F-4D97-AF65-F5344CB8AC3E}">
        <p14:creationId xmlns:p14="http://schemas.microsoft.com/office/powerpoint/2010/main" val="257251161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5">
            <a:extLst>
              <a:ext uri="{FF2B5EF4-FFF2-40B4-BE49-F238E27FC236}">
                <a16:creationId xmlns:a16="http://schemas.microsoft.com/office/drawing/2014/main" id="{BF36917C-61E0-5B95-EFFF-D794E7F2A97F}"/>
              </a:ext>
            </a:extLst>
          </p:cNvPr>
          <p:cNvSpPr txBox="1">
            <a:spLocks/>
          </p:cNvSpPr>
          <p:nvPr/>
        </p:nvSpPr>
        <p:spPr>
          <a:xfrm>
            <a:off x="895350" y="266832"/>
            <a:ext cx="10401300"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Design of the MR-assisted process for SA/VA</a:t>
            </a:r>
          </a:p>
        </p:txBody>
      </p:sp>
      <p:sp>
        <p:nvSpPr>
          <p:cNvPr id="3" name="Rectangle 2">
            <a:extLst>
              <a:ext uri="{FF2B5EF4-FFF2-40B4-BE49-F238E27FC236}">
                <a16:creationId xmlns:a16="http://schemas.microsoft.com/office/drawing/2014/main" id="{E24CCF81-772D-1BD0-F7FD-F166EF5B8011}"/>
              </a:ext>
            </a:extLst>
          </p:cNvPr>
          <p:cNvSpPr>
            <a:spLocks noChangeArrowheads="1"/>
          </p:cNvSpPr>
          <p:nvPr/>
        </p:nvSpPr>
        <p:spPr bwMode="auto">
          <a:xfrm>
            <a:off x="1504949" y="1457324"/>
            <a:ext cx="15471191" cy="45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LID4096"/>
          </a:p>
        </p:txBody>
      </p:sp>
      <p:graphicFrame>
        <p:nvGraphicFramePr>
          <p:cNvPr id="4" name="Object 3">
            <a:extLst>
              <a:ext uri="{FF2B5EF4-FFF2-40B4-BE49-F238E27FC236}">
                <a16:creationId xmlns:a16="http://schemas.microsoft.com/office/drawing/2014/main" id="{111A315E-3236-88BB-943D-5E3833DBA5B2}"/>
              </a:ext>
            </a:extLst>
          </p:cNvPr>
          <p:cNvGraphicFramePr>
            <a:graphicFrameLocks noChangeAspect="1"/>
          </p:cNvGraphicFramePr>
          <p:nvPr>
            <p:extLst>
              <p:ext uri="{D42A27DB-BD31-4B8C-83A1-F6EECF244321}">
                <p14:modId xmlns:p14="http://schemas.microsoft.com/office/powerpoint/2010/main" val="2258861630"/>
              </p:ext>
            </p:extLst>
          </p:nvPr>
        </p:nvGraphicFramePr>
        <p:xfrm>
          <a:off x="2085974" y="1714499"/>
          <a:ext cx="9564129" cy="4191000"/>
        </p:xfrm>
        <a:graphic>
          <a:graphicData uri="http://schemas.openxmlformats.org/presentationml/2006/ole">
            <mc:AlternateContent xmlns:mc="http://schemas.openxmlformats.org/markup-compatibility/2006">
              <mc:Choice xmlns:v="urn:schemas-microsoft-com:vml" Requires="v">
                <p:oleObj name="Visio" r:id="rId2" imgW="10774609" imgH="4815589" progId="Visio.Drawing.15">
                  <p:embed/>
                </p:oleObj>
              </mc:Choice>
              <mc:Fallback>
                <p:oleObj name="Visio" r:id="rId2" imgW="10774609" imgH="4815589" progId="Visio.Drawing.15">
                  <p:embed/>
                  <p:pic>
                    <p:nvPicPr>
                      <p:cNvPr id="0" name="Object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85974" y="1714499"/>
                        <a:ext cx="9564129" cy="4191000"/>
                      </a:xfrm>
                      <a:prstGeom prst="rect">
                        <a:avLst/>
                      </a:prstGeom>
                      <a:noFill/>
                    </p:spPr>
                  </p:pic>
                </p:oleObj>
              </mc:Fallback>
            </mc:AlternateContent>
          </a:graphicData>
        </a:graphic>
      </p:graphicFrame>
      <p:sp>
        <p:nvSpPr>
          <p:cNvPr id="6" name="Rectangle: Rounded Corners 5">
            <a:extLst>
              <a:ext uri="{FF2B5EF4-FFF2-40B4-BE49-F238E27FC236}">
                <a16:creationId xmlns:a16="http://schemas.microsoft.com/office/drawing/2014/main" id="{C38EA024-6C8E-4D27-1249-5F7227C38688}"/>
              </a:ext>
            </a:extLst>
          </p:cNvPr>
          <p:cNvSpPr/>
          <p:nvPr/>
        </p:nvSpPr>
        <p:spPr>
          <a:xfrm>
            <a:off x="7018330" y="5753770"/>
            <a:ext cx="4725995" cy="69205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tx1"/>
                </a:solidFill>
                <a:latin typeface="Calibri Light" panose="020F0302020204030204" pitchFamily="34" charset="0"/>
                <a:cs typeface="Calibri Light" panose="020F0302020204030204" pitchFamily="34" charset="0"/>
              </a:rPr>
              <a:t>The outstanding performance of Pd-based membranes allows to remove the PSA unit</a:t>
            </a:r>
          </a:p>
        </p:txBody>
      </p:sp>
    </p:spTree>
    <p:extLst>
      <p:ext uri="{BB962C8B-B14F-4D97-AF65-F5344CB8AC3E}">
        <p14:creationId xmlns:p14="http://schemas.microsoft.com/office/powerpoint/2010/main" val="85414780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 name="Rectangle: Rounded Corners 47">
            <a:extLst>
              <a:ext uri="{FF2B5EF4-FFF2-40B4-BE49-F238E27FC236}">
                <a16:creationId xmlns:a16="http://schemas.microsoft.com/office/drawing/2014/main" id="{FBD016D7-0825-901B-3D91-52A9D4032931}"/>
              </a:ext>
            </a:extLst>
          </p:cNvPr>
          <p:cNvSpPr/>
          <p:nvPr/>
        </p:nvSpPr>
        <p:spPr>
          <a:xfrm>
            <a:off x="600075" y="4926029"/>
            <a:ext cx="3912494" cy="1597223"/>
          </a:xfrm>
          <a:prstGeom prst="roundRect">
            <a:avLst/>
          </a:prstGeom>
          <a:solidFill>
            <a:schemeClr val="accent6">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 name="Title 5">
            <a:extLst>
              <a:ext uri="{FF2B5EF4-FFF2-40B4-BE49-F238E27FC236}">
                <a16:creationId xmlns:a16="http://schemas.microsoft.com/office/drawing/2014/main" id="{61C34F4C-1A0B-4DC5-E207-109F3ED00814}"/>
              </a:ext>
            </a:extLst>
          </p:cNvPr>
          <p:cNvSpPr txBox="1">
            <a:spLocks/>
          </p:cNvSpPr>
          <p:nvPr/>
        </p:nvSpPr>
        <p:spPr>
          <a:xfrm>
            <a:off x="685800" y="204544"/>
            <a:ext cx="10915650"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Optimization of MR-based system</a:t>
            </a:r>
          </a:p>
        </p:txBody>
      </p:sp>
      <p:sp>
        <p:nvSpPr>
          <p:cNvPr id="9" name="TextBox 8">
            <a:extLst>
              <a:ext uri="{FF2B5EF4-FFF2-40B4-BE49-F238E27FC236}">
                <a16:creationId xmlns:a16="http://schemas.microsoft.com/office/drawing/2014/main" id="{D3D91E27-4085-8ACC-0133-BDB5D64FB586}"/>
              </a:ext>
            </a:extLst>
          </p:cNvPr>
          <p:cNvSpPr txBox="1"/>
          <p:nvPr/>
        </p:nvSpPr>
        <p:spPr>
          <a:xfrm>
            <a:off x="2534585" y="3717925"/>
            <a:ext cx="2388202" cy="646331"/>
          </a:xfrm>
          <a:prstGeom prst="rect">
            <a:avLst/>
          </a:prstGeom>
          <a:solidFill>
            <a:schemeClr val="accent5">
              <a:lumMod val="20000"/>
              <a:lumOff val="80000"/>
            </a:schemeClr>
          </a:solidFill>
        </p:spPr>
        <p:txBody>
          <a:bodyPr wrap="square">
            <a:spAutoFit/>
          </a:bodyPr>
          <a:lstStyle/>
          <a:p>
            <a:pPr lvl="0"/>
            <a:r>
              <a:rPr lang="en-US" dirty="0"/>
              <a:t>T</a:t>
            </a:r>
            <a:r>
              <a:rPr lang="en-US" baseline="-25000" dirty="0"/>
              <a:t>MR</a:t>
            </a:r>
            <a:r>
              <a:rPr lang="en-US" dirty="0"/>
              <a:t>=T</a:t>
            </a:r>
            <a:r>
              <a:rPr lang="en-US" baseline="-25000" dirty="0"/>
              <a:t>CR</a:t>
            </a:r>
            <a:r>
              <a:rPr lang="en-US" dirty="0"/>
              <a:t>-50</a:t>
            </a:r>
            <a:r>
              <a:rPr lang="en-US" dirty="0">
                <a:latin typeface="Calibri" panose="020F0502020204030204" pitchFamily="34" charset="0"/>
                <a:cs typeface="Calibri" panose="020F0502020204030204" pitchFamily="34" charset="0"/>
              </a:rPr>
              <a:t>°C = 400 °C  </a:t>
            </a:r>
          </a:p>
          <a:p>
            <a:pPr lvl="0"/>
            <a:r>
              <a:rPr lang="en-US" dirty="0">
                <a:latin typeface="Calibri" panose="020F0502020204030204" pitchFamily="34" charset="0"/>
                <a:cs typeface="Calibri" panose="020F0502020204030204" pitchFamily="34" charset="0"/>
              </a:rPr>
              <a:t>P</a:t>
            </a:r>
            <a:r>
              <a:rPr lang="en-US" baseline="-25000" dirty="0">
                <a:latin typeface="Calibri" panose="020F0502020204030204" pitchFamily="34" charset="0"/>
                <a:cs typeface="Calibri" panose="020F0502020204030204" pitchFamily="34" charset="0"/>
              </a:rPr>
              <a:t>MR</a:t>
            </a:r>
            <a:r>
              <a:rPr lang="en-US" dirty="0">
                <a:latin typeface="Calibri" panose="020F0502020204030204" pitchFamily="34" charset="0"/>
                <a:cs typeface="Calibri" panose="020F0502020204030204" pitchFamily="34" charset="0"/>
              </a:rPr>
              <a:t>=P</a:t>
            </a:r>
            <a:r>
              <a:rPr lang="en-US" baseline="-25000" dirty="0">
                <a:latin typeface="Calibri" panose="020F0502020204030204" pitchFamily="34" charset="0"/>
                <a:cs typeface="Calibri" panose="020F0502020204030204" pitchFamily="34" charset="0"/>
              </a:rPr>
              <a:t>CR</a:t>
            </a:r>
            <a:r>
              <a:rPr lang="en-US" dirty="0">
                <a:latin typeface="Calibri" panose="020F0502020204030204" pitchFamily="34" charset="0"/>
                <a:cs typeface="Calibri" panose="020F0502020204030204" pitchFamily="34" charset="0"/>
              </a:rPr>
              <a:t> = 5 bar</a:t>
            </a:r>
            <a:endParaRPr lang="LID4096" dirty="0"/>
          </a:p>
        </p:txBody>
      </p:sp>
      <p:grpSp>
        <p:nvGrpSpPr>
          <p:cNvPr id="14" name="Group 13">
            <a:extLst>
              <a:ext uri="{FF2B5EF4-FFF2-40B4-BE49-F238E27FC236}">
                <a16:creationId xmlns:a16="http://schemas.microsoft.com/office/drawing/2014/main" id="{B1A35EDB-6211-9FFF-A37F-ADB21FA41506}"/>
              </a:ext>
            </a:extLst>
          </p:cNvPr>
          <p:cNvGrpSpPr/>
          <p:nvPr/>
        </p:nvGrpSpPr>
        <p:grpSpPr>
          <a:xfrm>
            <a:off x="600075" y="1170240"/>
            <a:ext cx="4048298" cy="3269180"/>
            <a:chOff x="6994288" y="1012256"/>
            <a:chExt cx="2261808" cy="1918539"/>
          </a:xfrm>
        </p:grpSpPr>
        <p:grpSp>
          <p:nvGrpSpPr>
            <p:cNvPr id="15" name="Group 14">
              <a:extLst>
                <a:ext uri="{FF2B5EF4-FFF2-40B4-BE49-F238E27FC236}">
                  <a16:creationId xmlns:a16="http://schemas.microsoft.com/office/drawing/2014/main" id="{F3A11F21-6B6D-D9FD-3EC9-984D546E03AC}"/>
                </a:ext>
              </a:extLst>
            </p:cNvPr>
            <p:cNvGrpSpPr/>
            <p:nvPr/>
          </p:nvGrpSpPr>
          <p:grpSpPr>
            <a:xfrm>
              <a:off x="8304302" y="1012256"/>
              <a:ext cx="951794" cy="893536"/>
              <a:chOff x="4323444" y="1884295"/>
              <a:chExt cx="2329377" cy="2114648"/>
            </a:xfrm>
          </p:grpSpPr>
          <p:sp>
            <p:nvSpPr>
              <p:cNvPr id="36" name="Arrow: Right 35">
                <a:extLst>
                  <a:ext uri="{FF2B5EF4-FFF2-40B4-BE49-F238E27FC236}">
                    <a16:creationId xmlns:a16="http://schemas.microsoft.com/office/drawing/2014/main" id="{F79BE7C9-3964-DE11-AA68-BD71EF133ABE}"/>
                  </a:ext>
                </a:extLst>
              </p:cNvPr>
              <p:cNvSpPr/>
              <p:nvPr/>
            </p:nvSpPr>
            <p:spPr>
              <a:xfrm>
                <a:off x="4323444" y="1884295"/>
                <a:ext cx="2143685" cy="2114648"/>
              </a:xfrm>
              <a:prstGeom prst="rightArrow">
                <a:avLst/>
              </a:prstGeom>
              <a:solidFill>
                <a:srgbClr val="D0EBF9"/>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37" name="Picture 6" descr="Hydrogen - American Chemical Society">
                <a:extLst>
                  <a:ext uri="{FF2B5EF4-FFF2-40B4-BE49-F238E27FC236}">
                    <a16:creationId xmlns:a16="http://schemas.microsoft.com/office/drawing/2014/main" id="{D29E6165-40FD-5C62-11AA-4FA5DDB29EA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0736" y="2204813"/>
                <a:ext cx="2002085" cy="1341397"/>
              </a:xfrm>
              <a:prstGeom prst="rect">
                <a:avLst/>
              </a:prstGeom>
              <a:noFill/>
              <a:effectLst/>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74324D68-6BFD-37A2-E0CA-4FB77F7D5B74}"/>
                  </a:ext>
                </a:extLst>
              </p:cNvPr>
              <p:cNvSpPr txBox="1"/>
              <p:nvPr/>
            </p:nvSpPr>
            <p:spPr>
              <a:xfrm>
                <a:off x="4470724" y="2377579"/>
                <a:ext cx="1061910" cy="1067650"/>
              </a:xfrm>
              <a:prstGeom prst="rect">
                <a:avLst/>
              </a:prstGeom>
            </p:spPr>
            <p:txBody>
              <a:bodyPr wrap="square" rtlCol="0" anchor="t">
                <a:norm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rPr>
                  <a:t>H</a:t>
                </a:r>
                <a:r>
                  <a:rPr kumimoji="0" lang="en-US" b="1" i="0" u="none" strike="noStrike" kern="0" cap="none" spc="0" normalizeH="0" baseline="-25000" noProof="0" dirty="0">
                    <a:ln>
                      <a:noFill/>
                    </a:ln>
                    <a:solidFill>
                      <a:srgbClr val="0000FF"/>
                    </a:solidFill>
                    <a:effectLst/>
                    <a:uLnTx/>
                    <a:uFillTx/>
                    <a:latin typeface="Calibri" pitchFamily="34" charset="0"/>
                    <a:ea typeface="ヒラギノ角ゴ Pro W3" pitchFamily="124" charset="-128"/>
                  </a:rPr>
                  <a:t>2</a:t>
                </a:r>
                <a:endParaRPr kumimoji="0" lang="LID4096"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endParaRPr>
              </a:p>
            </p:txBody>
          </p:sp>
        </p:grpSp>
        <p:grpSp>
          <p:nvGrpSpPr>
            <p:cNvPr id="16" name="Group 15">
              <a:extLst>
                <a:ext uri="{FF2B5EF4-FFF2-40B4-BE49-F238E27FC236}">
                  <a16:creationId xmlns:a16="http://schemas.microsoft.com/office/drawing/2014/main" id="{DB8F1665-361F-D243-E9B3-BFCD65774497}"/>
                </a:ext>
              </a:extLst>
            </p:cNvPr>
            <p:cNvGrpSpPr/>
            <p:nvPr/>
          </p:nvGrpSpPr>
          <p:grpSpPr>
            <a:xfrm>
              <a:off x="6994288" y="2037259"/>
              <a:ext cx="892390" cy="893536"/>
              <a:chOff x="1573245" y="4380110"/>
              <a:chExt cx="1969674" cy="2109459"/>
            </a:xfrm>
            <a:effectLst>
              <a:outerShdw blurRad="50800" dist="50800" dir="5400000" algn="ctr" rotWithShape="0">
                <a:srgbClr val="FFFFFF">
                  <a:alpha val="0"/>
                </a:srgbClr>
              </a:outerShdw>
            </a:effectLst>
          </p:grpSpPr>
          <p:sp>
            <p:nvSpPr>
              <p:cNvPr id="33" name="Arrow: Right 32">
                <a:extLst>
                  <a:ext uri="{FF2B5EF4-FFF2-40B4-BE49-F238E27FC236}">
                    <a16:creationId xmlns:a16="http://schemas.microsoft.com/office/drawing/2014/main" id="{D2A0AA55-CCCD-8E41-5F2F-EBBDD19462A1}"/>
                  </a:ext>
                </a:extLst>
              </p:cNvPr>
              <p:cNvSpPr/>
              <p:nvPr/>
            </p:nvSpPr>
            <p:spPr>
              <a:xfrm>
                <a:off x="1609597" y="4380110"/>
                <a:ext cx="1933322" cy="2109459"/>
              </a:xfrm>
              <a:prstGeom prst="rightArrow">
                <a:avLst/>
              </a:prstGeom>
              <a:solidFill>
                <a:srgbClr val="D0EBF9"/>
              </a:solidFill>
              <a:ln w="9525" cap="flat" cmpd="sng" algn="ctr">
                <a:noFill/>
                <a:prstDash val="solid"/>
              </a:ln>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34" name="Picture 2">
                <a:extLst>
                  <a:ext uri="{FF2B5EF4-FFF2-40B4-BE49-F238E27FC236}">
                    <a16:creationId xmlns:a16="http://schemas.microsoft.com/office/drawing/2014/main" id="{A30E9AE0-26ED-7887-7D46-A607FCB7C4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90549" y="5112028"/>
                <a:ext cx="1093283" cy="843840"/>
              </a:xfrm>
              <a:prstGeom prst="rect">
                <a:avLst/>
              </a:prstGeom>
              <a:noFill/>
              <a:effectLst/>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EC09A23B-3EAC-485E-D59B-D5258194CD85}"/>
                  </a:ext>
                </a:extLst>
              </p:cNvPr>
              <p:cNvSpPr txBox="1"/>
              <p:nvPr/>
            </p:nvSpPr>
            <p:spPr>
              <a:xfrm>
                <a:off x="1573245" y="4917493"/>
                <a:ext cx="1038854" cy="905582"/>
              </a:xfrm>
              <a:prstGeom prst="rect">
                <a:avLst/>
              </a:prstGeom>
              <a:effectLst/>
            </p:spPr>
            <p:txBody>
              <a:bodyPr wrap="square" rtlCol="0" anchor="t">
                <a:normAutofit/>
              </a:bodyPr>
              <a:lstStyle/>
              <a:p>
                <a:pPr marL="0" marR="0" lvl="0" indent="0" defTabSz="457200" eaLnBrk="1" fontAlgn="base" latinLnBrk="0" hangingPunct="1">
                  <a:lnSpc>
                    <a:spcPct val="100000"/>
                  </a:lnSpc>
                  <a:spcBef>
                    <a:spcPct val="0"/>
                  </a:spcBef>
                  <a:spcAft>
                    <a:spcPct val="0"/>
                  </a:spcAft>
                  <a:buClrTx/>
                  <a:buSzTx/>
                  <a:buFontTx/>
                  <a:buNone/>
                  <a:tabLst/>
                  <a:defRPr/>
                </a:pPr>
                <a:r>
                  <a:rPr kumimoji="0" lang="en-US"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rPr>
                  <a:t>NH</a:t>
                </a:r>
                <a:r>
                  <a:rPr kumimoji="0" lang="en-US" b="1" i="0" u="none" strike="noStrike" kern="0" cap="none" spc="0" normalizeH="0" baseline="-25000" noProof="0" dirty="0">
                    <a:ln>
                      <a:noFill/>
                    </a:ln>
                    <a:solidFill>
                      <a:srgbClr val="0000FF"/>
                    </a:solidFill>
                    <a:effectLst/>
                    <a:uLnTx/>
                    <a:uFillTx/>
                    <a:latin typeface="Calibri" pitchFamily="34" charset="0"/>
                    <a:ea typeface="ヒラギノ角ゴ Pro W3" pitchFamily="124" charset="-128"/>
                  </a:rPr>
                  <a:t>3</a:t>
                </a:r>
                <a:endParaRPr kumimoji="0" lang="LID4096" b="1" i="0" u="none" strike="noStrike" kern="0" cap="none" spc="0" normalizeH="0" baseline="0" noProof="0" dirty="0">
                  <a:ln>
                    <a:noFill/>
                  </a:ln>
                  <a:solidFill>
                    <a:srgbClr val="0000FF"/>
                  </a:solidFill>
                  <a:effectLst/>
                  <a:uLnTx/>
                  <a:uFillTx/>
                  <a:latin typeface="Calibri" pitchFamily="34" charset="0"/>
                  <a:ea typeface="ヒラギノ角ゴ Pro W3" pitchFamily="124" charset="-128"/>
                </a:endParaRPr>
              </a:p>
            </p:txBody>
          </p:sp>
        </p:grpSp>
        <p:grpSp>
          <p:nvGrpSpPr>
            <p:cNvPr id="17" name="Group 16">
              <a:extLst>
                <a:ext uri="{FF2B5EF4-FFF2-40B4-BE49-F238E27FC236}">
                  <a16:creationId xmlns:a16="http://schemas.microsoft.com/office/drawing/2014/main" id="{6E48D70C-464D-4284-1B5A-131EC7725CFC}"/>
                </a:ext>
              </a:extLst>
            </p:cNvPr>
            <p:cNvGrpSpPr/>
            <p:nvPr/>
          </p:nvGrpSpPr>
          <p:grpSpPr>
            <a:xfrm>
              <a:off x="7689519" y="1086541"/>
              <a:ext cx="664017" cy="1334793"/>
              <a:chOff x="1593589" y="1553213"/>
              <a:chExt cx="1684193" cy="3760159"/>
            </a:xfrm>
          </p:grpSpPr>
          <p:sp>
            <p:nvSpPr>
              <p:cNvPr id="18" name="Trapezoid 17">
                <a:extLst>
                  <a:ext uri="{FF2B5EF4-FFF2-40B4-BE49-F238E27FC236}">
                    <a16:creationId xmlns:a16="http://schemas.microsoft.com/office/drawing/2014/main" id="{B5D13B55-6144-16CF-91A8-FA45246B6C86}"/>
                  </a:ext>
                </a:extLst>
              </p:cNvPr>
              <p:cNvSpPr/>
              <p:nvPr/>
            </p:nvSpPr>
            <p:spPr>
              <a:xfrm>
                <a:off x="2292907" y="2114845"/>
                <a:ext cx="984875" cy="174797"/>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9" name="Trapezoid 18">
                <a:extLst>
                  <a:ext uri="{FF2B5EF4-FFF2-40B4-BE49-F238E27FC236}">
                    <a16:creationId xmlns:a16="http://schemas.microsoft.com/office/drawing/2014/main" id="{C7C1EDAC-85A9-81CD-A533-2A92EAAFB111}"/>
                  </a:ext>
                </a:extLst>
              </p:cNvPr>
              <p:cNvSpPr/>
              <p:nvPr/>
            </p:nvSpPr>
            <p:spPr>
              <a:xfrm rot="16200000">
                <a:off x="1981330" y="1747540"/>
                <a:ext cx="675367" cy="286714"/>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0" name="Rectangle: Rounded Corners 19">
                <a:extLst>
                  <a:ext uri="{FF2B5EF4-FFF2-40B4-BE49-F238E27FC236}">
                    <a16:creationId xmlns:a16="http://schemas.microsoft.com/office/drawing/2014/main" id="{68981A5A-3F31-7974-99C8-54BFB0189224}"/>
                  </a:ext>
                </a:extLst>
              </p:cNvPr>
              <p:cNvSpPr/>
              <p:nvPr/>
            </p:nvSpPr>
            <p:spPr>
              <a:xfrm flipH="1">
                <a:off x="1815001" y="1791964"/>
                <a:ext cx="1015999"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21" name="Trapezoid 20">
                <a:extLst>
                  <a:ext uri="{FF2B5EF4-FFF2-40B4-BE49-F238E27FC236}">
                    <a16:creationId xmlns:a16="http://schemas.microsoft.com/office/drawing/2014/main" id="{66EB8AD4-B247-091B-3F9C-3002EB5AA76A}"/>
                  </a:ext>
                </a:extLst>
              </p:cNvPr>
              <p:cNvSpPr/>
              <p:nvPr/>
            </p:nvSpPr>
            <p:spPr>
              <a:xfrm rot="16200000">
                <a:off x="1646322" y="4764279"/>
                <a:ext cx="984875" cy="113312"/>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2" name="Rectangle: Rounded Corners 21">
                <a:extLst>
                  <a:ext uri="{FF2B5EF4-FFF2-40B4-BE49-F238E27FC236}">
                    <a16:creationId xmlns:a16="http://schemas.microsoft.com/office/drawing/2014/main" id="{BA37F581-BAEA-C100-D5FC-1C17E57DA367}"/>
                  </a:ext>
                </a:extLst>
              </p:cNvPr>
              <p:cNvSpPr/>
              <p:nvPr/>
            </p:nvSpPr>
            <p:spPr>
              <a:xfrm flipH="1">
                <a:off x="1765035" y="4641971"/>
                <a:ext cx="1115932"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23" name="Rectangle 22">
                <a:extLst>
                  <a:ext uri="{FF2B5EF4-FFF2-40B4-BE49-F238E27FC236}">
                    <a16:creationId xmlns:a16="http://schemas.microsoft.com/office/drawing/2014/main" id="{7A7377A7-558B-AA91-9630-2EBA29B5807F}"/>
                  </a:ext>
                </a:extLst>
              </p:cNvPr>
              <p:cNvSpPr/>
              <p:nvPr/>
            </p:nvSpPr>
            <p:spPr>
              <a:xfrm>
                <a:off x="1811014" y="2022167"/>
                <a:ext cx="1015999" cy="458520"/>
              </a:xfrm>
              <a:prstGeom prst="rect">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4" name="Rectangle 23">
                <a:extLst>
                  <a:ext uri="{FF2B5EF4-FFF2-40B4-BE49-F238E27FC236}">
                    <a16:creationId xmlns:a16="http://schemas.microsoft.com/office/drawing/2014/main" id="{8030BC19-F439-F980-2417-89D17D913578}"/>
                  </a:ext>
                </a:extLst>
              </p:cNvPr>
              <p:cNvSpPr/>
              <p:nvPr/>
            </p:nvSpPr>
            <p:spPr>
              <a:xfrm>
                <a:off x="1595603" y="2666724"/>
                <a:ext cx="1448838" cy="1960327"/>
              </a:xfrm>
              <a:prstGeom prst="rect">
                <a:avLst/>
              </a:prstGeom>
              <a:gradFill flip="none" rotWithShape="1">
                <a:gsLst>
                  <a:gs pos="0">
                    <a:srgbClr val="FFFFFF">
                      <a:lumMod val="85000"/>
                    </a:srgbClr>
                  </a:gs>
                  <a:gs pos="50000">
                    <a:srgbClr val="FFFFFF">
                      <a:lumMod val="50000"/>
                    </a:srgbClr>
                  </a:gs>
                  <a:gs pos="100000">
                    <a:srgbClr val="FFFFFF">
                      <a:lumMod val="50000"/>
                      <a:shade val="100000"/>
                      <a:satMod val="115000"/>
                    </a:srgbClr>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5" name="Trapezoid 24">
                <a:extLst>
                  <a:ext uri="{FF2B5EF4-FFF2-40B4-BE49-F238E27FC236}">
                    <a16:creationId xmlns:a16="http://schemas.microsoft.com/office/drawing/2014/main" id="{A41F046F-5BD6-24D4-D175-5735762F18EA}"/>
                  </a:ext>
                </a:extLst>
              </p:cNvPr>
              <p:cNvSpPr/>
              <p:nvPr/>
            </p:nvSpPr>
            <p:spPr>
              <a:xfrm>
                <a:off x="1595603" y="2380922"/>
                <a:ext cx="1450852" cy="2857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26" name="Trapezoid 25">
                <a:extLst>
                  <a:ext uri="{FF2B5EF4-FFF2-40B4-BE49-F238E27FC236}">
                    <a16:creationId xmlns:a16="http://schemas.microsoft.com/office/drawing/2014/main" id="{7D454C97-9669-6A97-B2C4-9DF84CC33C14}"/>
                  </a:ext>
                </a:extLst>
              </p:cNvPr>
              <p:cNvSpPr/>
              <p:nvPr/>
            </p:nvSpPr>
            <p:spPr>
              <a:xfrm flipV="1">
                <a:off x="1593589" y="4634199"/>
                <a:ext cx="1450852" cy="2843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27" name="Picture 26">
                <a:extLst>
                  <a:ext uri="{FF2B5EF4-FFF2-40B4-BE49-F238E27FC236}">
                    <a16:creationId xmlns:a16="http://schemas.microsoft.com/office/drawing/2014/main" id="{FDB66193-198A-8C4B-F69B-D5E6274D1B78}"/>
                  </a:ext>
                </a:extLst>
              </p:cNvPr>
              <p:cNvPicPr>
                <a:picLocks noChangeAspect="1"/>
              </p:cNvPicPr>
              <p:nvPr/>
            </p:nvPicPr>
            <p:blipFill rotWithShape="1">
              <a:blip r:embed="rId5">
                <a:extLst>
                  <a:ext uri="{28A0092B-C50C-407E-A947-70E740481C1C}">
                    <a14:useLocalDpi xmlns:a14="http://schemas.microsoft.com/office/drawing/2010/main" val="0"/>
                  </a:ext>
                </a:extLst>
              </a:blip>
              <a:srcRect l="14416" t="24536" r="17413" b="24436"/>
              <a:stretch/>
            </p:blipFill>
            <p:spPr>
              <a:xfrm rot="16200000">
                <a:off x="1514008" y="3096615"/>
                <a:ext cx="1960327" cy="1100536"/>
              </a:xfrm>
              <a:prstGeom prst="trapezoid">
                <a:avLst>
                  <a:gd name="adj" fmla="val 39423"/>
                </a:avLst>
              </a:prstGeom>
            </p:spPr>
          </p:pic>
          <p:sp>
            <p:nvSpPr>
              <p:cNvPr id="28" name="Trapezoid 27">
                <a:extLst>
                  <a:ext uri="{FF2B5EF4-FFF2-40B4-BE49-F238E27FC236}">
                    <a16:creationId xmlns:a16="http://schemas.microsoft.com/office/drawing/2014/main" id="{03966815-69F5-F4F6-7C40-FC17E021C734}"/>
                  </a:ext>
                </a:extLst>
              </p:cNvPr>
              <p:cNvSpPr/>
              <p:nvPr/>
            </p:nvSpPr>
            <p:spPr>
              <a:xfrm rot="16200000">
                <a:off x="1469327" y="3619224"/>
                <a:ext cx="1221402" cy="55318"/>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29" name="Trapezoid 28">
                <a:extLst>
                  <a:ext uri="{FF2B5EF4-FFF2-40B4-BE49-F238E27FC236}">
                    <a16:creationId xmlns:a16="http://schemas.microsoft.com/office/drawing/2014/main" id="{027F9DF4-0933-22FC-C682-12796886FFFA}"/>
                  </a:ext>
                </a:extLst>
              </p:cNvPr>
              <p:cNvSpPr/>
              <p:nvPr/>
            </p:nvSpPr>
            <p:spPr>
              <a:xfrm rot="16200000">
                <a:off x="1583249" y="3616917"/>
                <a:ext cx="1363994" cy="55323"/>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0" name="Trapezoid 29">
                <a:extLst>
                  <a:ext uri="{FF2B5EF4-FFF2-40B4-BE49-F238E27FC236}">
                    <a16:creationId xmlns:a16="http://schemas.microsoft.com/office/drawing/2014/main" id="{F4AD3F85-98E6-5913-8B62-5F28CC482129}"/>
                  </a:ext>
                </a:extLst>
              </p:cNvPr>
              <p:cNvSpPr/>
              <p:nvPr/>
            </p:nvSpPr>
            <p:spPr>
              <a:xfrm rot="16200000">
                <a:off x="1696351" y="3617503"/>
                <a:ext cx="1508229" cy="55326"/>
              </a:xfrm>
              <a:prstGeom prst="trapezoid">
                <a:avLst>
                  <a:gd name="adj" fmla="val 38308"/>
                </a:avLst>
              </a:prstGeom>
              <a:gradFill rotWithShape="1">
                <a:gsLst>
                  <a:gs pos="50000">
                    <a:srgbClr val="FFFFFF">
                      <a:lumMod val="50000"/>
                    </a:srgbClr>
                  </a:gs>
                  <a:gs pos="100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1" name="Trapezoid 30">
                <a:extLst>
                  <a:ext uri="{FF2B5EF4-FFF2-40B4-BE49-F238E27FC236}">
                    <a16:creationId xmlns:a16="http://schemas.microsoft.com/office/drawing/2014/main" id="{18BBD17A-58BF-E6F4-8A49-55071BD5283C}"/>
                  </a:ext>
                </a:extLst>
              </p:cNvPr>
              <p:cNvSpPr/>
              <p:nvPr/>
            </p:nvSpPr>
            <p:spPr>
              <a:xfrm rot="16200000">
                <a:off x="1807445" y="3620664"/>
                <a:ext cx="1658524" cy="55323"/>
              </a:xfrm>
              <a:prstGeom prst="trapezoid">
                <a:avLst>
                  <a:gd name="adj" fmla="val 38308"/>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32" name="Trapezoid 31">
                <a:extLst>
                  <a:ext uri="{FF2B5EF4-FFF2-40B4-BE49-F238E27FC236}">
                    <a16:creationId xmlns:a16="http://schemas.microsoft.com/office/drawing/2014/main" id="{0B77B906-3574-D99E-FC97-1215463EFF36}"/>
                  </a:ext>
                </a:extLst>
              </p:cNvPr>
              <p:cNvSpPr/>
              <p:nvPr/>
            </p:nvSpPr>
            <p:spPr>
              <a:xfrm rot="16200000">
                <a:off x="1918099" y="3618675"/>
                <a:ext cx="1805610" cy="55323"/>
              </a:xfrm>
              <a:prstGeom prst="trapezoid">
                <a:avLst>
                  <a:gd name="adj" fmla="val 38308"/>
                </a:avLst>
              </a:prstGeom>
              <a:gradFill rotWithShape="1">
                <a:gsLst>
                  <a:gs pos="0">
                    <a:srgbClr val="FFFFFF">
                      <a:lumMod val="65000"/>
                    </a:srgbClr>
                  </a:gs>
                  <a:gs pos="99000">
                    <a:srgbClr val="FFFFFF"/>
                  </a:gs>
                  <a:gs pos="50000">
                    <a:srgbClr val="FFFFFF">
                      <a:lumMod val="50000"/>
                    </a:srgbClr>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grpSp>
      <p:grpSp>
        <p:nvGrpSpPr>
          <p:cNvPr id="41" name="Group 40">
            <a:extLst>
              <a:ext uri="{FF2B5EF4-FFF2-40B4-BE49-F238E27FC236}">
                <a16:creationId xmlns:a16="http://schemas.microsoft.com/office/drawing/2014/main" id="{5D068985-1FDD-6744-1825-F47191BEFBD1}"/>
              </a:ext>
            </a:extLst>
          </p:cNvPr>
          <p:cNvGrpSpPr/>
          <p:nvPr/>
        </p:nvGrpSpPr>
        <p:grpSpPr>
          <a:xfrm>
            <a:off x="6786462" y="1441239"/>
            <a:ext cx="3583310" cy="2548490"/>
            <a:chOff x="6474450" y="1276798"/>
            <a:chExt cx="3240000" cy="2160000"/>
          </a:xfrm>
        </p:grpSpPr>
        <p:graphicFrame>
          <p:nvGraphicFramePr>
            <p:cNvPr id="39" name="Chart 38">
              <a:extLst>
                <a:ext uri="{FF2B5EF4-FFF2-40B4-BE49-F238E27FC236}">
                  <a16:creationId xmlns:a16="http://schemas.microsoft.com/office/drawing/2014/main" id="{AED7A830-AA5A-96F7-73D7-B74C12032092}"/>
                </a:ext>
              </a:extLst>
            </p:cNvPr>
            <p:cNvGraphicFramePr/>
            <p:nvPr>
              <p:extLst>
                <p:ext uri="{D42A27DB-BD31-4B8C-83A1-F6EECF244321}">
                  <p14:modId xmlns:p14="http://schemas.microsoft.com/office/powerpoint/2010/main" val="3596210036"/>
                </p:ext>
              </p:extLst>
            </p:nvPr>
          </p:nvGraphicFramePr>
          <p:xfrm>
            <a:off x="6474450" y="1276798"/>
            <a:ext cx="3240000" cy="2160000"/>
          </p:xfrm>
          <a:graphic>
            <a:graphicData uri="http://schemas.openxmlformats.org/drawingml/2006/chart">
              <c:chart xmlns:c="http://schemas.openxmlformats.org/drawingml/2006/chart" xmlns:r="http://schemas.openxmlformats.org/officeDocument/2006/relationships" r:id="rId6"/>
            </a:graphicData>
          </a:graphic>
        </p:graphicFrame>
        <p:sp>
          <p:nvSpPr>
            <p:cNvPr id="40" name="Text Box 1">
              <a:extLst>
                <a:ext uri="{FF2B5EF4-FFF2-40B4-BE49-F238E27FC236}">
                  <a16:creationId xmlns:a16="http://schemas.microsoft.com/office/drawing/2014/main" id="{766E6710-367C-10FC-52A8-BDAA2ADD46AC}"/>
                </a:ext>
              </a:extLst>
            </p:cNvPr>
            <p:cNvSpPr txBox="1"/>
            <p:nvPr/>
          </p:nvSpPr>
          <p:spPr>
            <a:xfrm>
              <a:off x="7533868" y="2037085"/>
              <a:ext cx="854701" cy="457200"/>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algn="ctr" hangingPunct="0"/>
              <a:r>
                <a:rPr lang="en-US" sz="900" dirty="0">
                  <a:effectLst/>
                  <a:latin typeface="Aptos" panose="020B0004020202020204" pitchFamily="34" charset="0"/>
                  <a:ea typeface="Times New Roman" panose="02020603050405020304" pitchFamily="18" charset="0"/>
                  <a:cs typeface="Aptos" panose="020B0004020202020204" pitchFamily="34" charset="0"/>
                </a:rPr>
                <a:t>Minimum NH</a:t>
              </a:r>
              <a:r>
                <a:rPr lang="en-US" sz="900" baseline="-25000" dirty="0">
                  <a:effectLst/>
                  <a:latin typeface="Aptos" panose="020B0004020202020204" pitchFamily="34" charset="0"/>
                  <a:ea typeface="Times New Roman" panose="02020603050405020304" pitchFamily="18" charset="0"/>
                  <a:cs typeface="Aptos" panose="020B0004020202020204" pitchFamily="34" charset="0"/>
                </a:rPr>
                <a:t>3</a:t>
              </a:r>
              <a:r>
                <a:rPr lang="en-US" sz="900" dirty="0">
                  <a:effectLst/>
                  <a:latin typeface="Aptos" panose="020B0004020202020204" pitchFamily="34" charset="0"/>
                  <a:ea typeface="Times New Roman" panose="02020603050405020304" pitchFamily="18" charset="0"/>
                  <a:cs typeface="Aptos" panose="020B0004020202020204" pitchFamily="34" charset="0"/>
                </a:rPr>
                <a:t> feedstock requirement</a:t>
              </a:r>
              <a:endParaRPr sz="1100" dirty="0">
                <a:effectLst/>
                <a:latin typeface="Garamond" panose="02020404030301010803" pitchFamily="18" charset="0"/>
                <a:ea typeface="Times New Roman" panose="02020603050405020304" pitchFamily="18" charset="0"/>
                <a:cs typeface="Times New Roman" panose="02020603050405020304" pitchFamily="18" charset="0"/>
              </a:endParaRPr>
            </a:p>
          </p:txBody>
        </p:sp>
      </p:grpSp>
      <p:sp>
        <p:nvSpPr>
          <p:cNvPr id="42" name="TextBox 41">
            <a:extLst>
              <a:ext uri="{FF2B5EF4-FFF2-40B4-BE49-F238E27FC236}">
                <a16:creationId xmlns:a16="http://schemas.microsoft.com/office/drawing/2014/main" id="{68626A1A-AE4A-FF59-097D-EFE87802BB57}"/>
              </a:ext>
            </a:extLst>
          </p:cNvPr>
          <p:cNvSpPr txBox="1"/>
          <p:nvPr/>
        </p:nvSpPr>
        <p:spPr>
          <a:xfrm>
            <a:off x="266878" y="5907699"/>
            <a:ext cx="4562297" cy="615553"/>
          </a:xfrm>
          <a:prstGeom prst="rect">
            <a:avLst/>
          </a:prstGeom>
          <a:noFill/>
        </p:spPr>
        <p:txBody>
          <a:bodyPr wrap="square" rtlCol="0">
            <a:spAutoFit/>
          </a:bodyPr>
          <a:lstStyle/>
          <a:p>
            <a:pPr algn="ctr"/>
            <a:r>
              <a:rPr lang="en-US" sz="1700" b="1" dirty="0"/>
              <a:t>Objective</a:t>
            </a:r>
          </a:p>
          <a:p>
            <a:pPr algn="ctr"/>
            <a:r>
              <a:rPr lang="en-US" sz="1700" dirty="0"/>
              <a:t> Minimization of the NH</a:t>
            </a:r>
            <a:r>
              <a:rPr lang="en-US" sz="1700" baseline="-25000" dirty="0"/>
              <a:t>3</a:t>
            </a:r>
            <a:r>
              <a:rPr lang="en-US" sz="1700" dirty="0"/>
              <a:t> feedstock</a:t>
            </a:r>
            <a:endParaRPr lang="LID4096" sz="1700" dirty="0"/>
          </a:p>
        </p:txBody>
      </p:sp>
      <mc:AlternateContent xmlns:mc="http://schemas.openxmlformats.org/markup-compatibility/2006">
        <mc:Choice xmlns:a14="http://schemas.microsoft.com/office/drawing/2010/main" Requires="a14">
          <p:sp>
            <p:nvSpPr>
              <p:cNvPr id="45" name="TextBox 44">
                <a:extLst>
                  <a:ext uri="{FF2B5EF4-FFF2-40B4-BE49-F238E27FC236}">
                    <a16:creationId xmlns:a16="http://schemas.microsoft.com/office/drawing/2014/main" id="{C5338932-8790-0325-FF4B-D2F43F30A5A1}"/>
                  </a:ext>
                </a:extLst>
              </p:cNvPr>
              <p:cNvSpPr txBox="1"/>
              <p:nvPr/>
            </p:nvSpPr>
            <p:spPr>
              <a:xfrm>
                <a:off x="5600465" y="4238349"/>
                <a:ext cx="6000985" cy="1600438"/>
              </a:xfrm>
              <a:prstGeom prst="rect">
                <a:avLst/>
              </a:prstGeom>
              <a:noFill/>
            </p:spPr>
            <p:txBody>
              <a:bodyPr wrap="square">
                <a:spAutoFit/>
              </a:bodyPr>
              <a:lstStyle/>
              <a:p>
                <a:pPr algn="ctr"/>
                <a:r>
                  <a:rPr lang="en-US" sz="1800" kern="0" dirty="0">
                    <a:solidFill>
                      <a:srgbClr val="C00000"/>
                    </a:solidFill>
                    <a:effectLst/>
                    <a:ea typeface="Times New Roman" panose="02020603050405020304" pitchFamily="18" charset="0"/>
                    <a:cs typeface="Times New Roman" panose="02020603050405020304" pitchFamily="18" charset="0"/>
                  </a:rPr>
                  <a:t>Reactor optimization </a:t>
                </a:r>
                <a14:m>
                  <m:oMath xmlns:m="http://schemas.openxmlformats.org/officeDocument/2006/math">
                    <m:r>
                      <a:rPr lang="en-US" sz="1800" i="1" kern="0" smtClean="0">
                        <a:solidFill>
                          <a:srgbClr val="C00000"/>
                        </a:solidFill>
                        <a:effectLst/>
                        <a:ea typeface="Cambria Math" panose="02040503050406030204" pitchFamily="18" charset="0"/>
                        <a:cs typeface="Times New Roman" panose="02020603050405020304" pitchFamily="18" charset="0"/>
                      </a:rPr>
                      <m:t>≠</m:t>
                    </m:r>
                  </m:oMath>
                </a14:m>
                <a:r>
                  <a:rPr lang="en-US" sz="1800" kern="0" dirty="0">
                    <a:solidFill>
                      <a:srgbClr val="C00000"/>
                    </a:solidFill>
                    <a:effectLst/>
                    <a:ea typeface="Times New Roman" panose="02020603050405020304" pitchFamily="18" charset="0"/>
                    <a:cs typeface="Times New Roman" panose="02020603050405020304" pitchFamily="18" charset="0"/>
                  </a:rPr>
                  <a:t> Process optimization</a:t>
                </a:r>
              </a:p>
              <a:p>
                <a:pPr algn="ctr"/>
                <a:endParaRPr lang="en-US" sz="1600" kern="0" dirty="0">
                  <a:effectLst/>
                  <a:ea typeface="Times New Roman" panose="02020603050405020304" pitchFamily="18" charset="0"/>
                  <a:cs typeface="Times New Roman" panose="02020603050405020304" pitchFamily="18" charset="0"/>
                </a:endParaRPr>
              </a:p>
              <a:p>
                <a:pPr algn="ctr"/>
                <a:r>
                  <a:rPr lang="en-US" sz="1600" kern="0" dirty="0">
                    <a:ea typeface="Times New Roman" panose="02020603050405020304" pitchFamily="18" charset="0"/>
                    <a:cs typeface="Times New Roman" panose="02020603050405020304" pitchFamily="18" charset="0"/>
                  </a:rPr>
                  <a:t>A</a:t>
                </a:r>
                <a:r>
                  <a:rPr lang="en-US" sz="1600" kern="0" dirty="0">
                    <a:effectLst/>
                    <a:ea typeface="Times New Roman" panose="02020603050405020304" pitchFamily="18" charset="0"/>
                    <a:cs typeface="Times New Roman" panose="02020603050405020304" pitchFamily="18" charset="0"/>
                  </a:rPr>
                  <a:t> higher recovery reduces the available heat from the combustion of the retentate, which leads to an increased quantity of fuel that must be burned to sustain the NH</a:t>
                </a:r>
                <a:r>
                  <a:rPr lang="en-US" sz="1600" kern="0" baseline="-25000" dirty="0">
                    <a:effectLst/>
                    <a:ea typeface="Times New Roman" panose="02020603050405020304" pitchFamily="18" charset="0"/>
                    <a:cs typeface="Times New Roman" panose="02020603050405020304" pitchFamily="18" charset="0"/>
                  </a:rPr>
                  <a:t>3</a:t>
                </a:r>
                <a:r>
                  <a:rPr lang="en-US" sz="1600" kern="0" dirty="0">
                    <a:effectLst/>
                    <a:ea typeface="Times New Roman" panose="02020603050405020304" pitchFamily="18" charset="0"/>
                    <a:cs typeface="Times New Roman" panose="02020603050405020304" pitchFamily="18" charset="0"/>
                  </a:rPr>
                  <a:t> decomposition reaction and that, in turn, implies a greater flow rate of NH</a:t>
                </a:r>
                <a:r>
                  <a:rPr lang="en-US" sz="1600" kern="0" baseline="-25000" dirty="0">
                    <a:effectLst/>
                    <a:ea typeface="Times New Roman" panose="02020603050405020304" pitchFamily="18" charset="0"/>
                    <a:cs typeface="Times New Roman" panose="02020603050405020304" pitchFamily="18" charset="0"/>
                  </a:rPr>
                  <a:t>3</a:t>
                </a:r>
                <a:r>
                  <a:rPr lang="en-US" sz="1600" kern="0" dirty="0">
                    <a:effectLst/>
                    <a:ea typeface="Times New Roman" panose="02020603050405020304" pitchFamily="18" charset="0"/>
                    <a:cs typeface="Times New Roman" panose="02020603050405020304" pitchFamily="18" charset="0"/>
                  </a:rPr>
                  <a:t> to be processe</a:t>
                </a:r>
                <a:r>
                  <a:rPr lang="en-US" sz="1600" kern="0" dirty="0">
                    <a:ea typeface="Times New Roman" panose="02020603050405020304" pitchFamily="18" charset="0"/>
                    <a:cs typeface="Times New Roman" panose="02020603050405020304" pitchFamily="18" charset="0"/>
                  </a:rPr>
                  <a:t>d.</a:t>
                </a:r>
                <a:endParaRPr lang="LID4096" sz="1600" dirty="0"/>
              </a:p>
            </p:txBody>
          </p:sp>
        </mc:Choice>
        <mc:Fallback>
          <p:sp>
            <p:nvSpPr>
              <p:cNvPr id="45" name="TextBox 44">
                <a:extLst>
                  <a:ext uri="{FF2B5EF4-FFF2-40B4-BE49-F238E27FC236}">
                    <a16:creationId xmlns:a16="http://schemas.microsoft.com/office/drawing/2014/main" id="{C5338932-8790-0325-FF4B-D2F43F30A5A1}"/>
                  </a:ext>
                </a:extLst>
              </p:cNvPr>
              <p:cNvSpPr txBox="1">
                <a:spLocks noRot="1" noChangeAspect="1" noMove="1" noResize="1" noEditPoints="1" noAdjustHandles="1" noChangeArrowheads="1" noChangeShapeType="1" noTextEdit="1"/>
              </p:cNvSpPr>
              <p:nvPr/>
            </p:nvSpPr>
            <p:spPr>
              <a:xfrm>
                <a:off x="5600465" y="4238349"/>
                <a:ext cx="6000985" cy="1600438"/>
              </a:xfrm>
              <a:prstGeom prst="rect">
                <a:avLst/>
              </a:prstGeom>
              <a:blipFill>
                <a:blip r:embed="rId7"/>
                <a:stretch>
                  <a:fillRect t="-1521" r="-610" b="-3802"/>
                </a:stretch>
              </a:blipFill>
            </p:spPr>
            <p:txBody>
              <a:bodyPr/>
              <a:lstStyle/>
              <a:p>
                <a:r>
                  <a:rPr lang="LID4096">
                    <a:noFill/>
                  </a:rPr>
                  <a:t> </a:t>
                </a:r>
              </a:p>
            </p:txBody>
          </p:sp>
        </mc:Fallback>
      </mc:AlternateContent>
      <p:sp>
        <p:nvSpPr>
          <p:cNvPr id="46" name="TextBox 45">
            <a:extLst>
              <a:ext uri="{FF2B5EF4-FFF2-40B4-BE49-F238E27FC236}">
                <a16:creationId xmlns:a16="http://schemas.microsoft.com/office/drawing/2014/main" id="{820EE922-EDD2-187E-E8F1-4E4B4E6E5760}"/>
              </a:ext>
            </a:extLst>
          </p:cNvPr>
          <p:cNvSpPr txBox="1"/>
          <p:nvPr/>
        </p:nvSpPr>
        <p:spPr>
          <a:xfrm>
            <a:off x="280814" y="4926029"/>
            <a:ext cx="4562297" cy="615553"/>
          </a:xfrm>
          <a:prstGeom prst="rect">
            <a:avLst/>
          </a:prstGeom>
          <a:noFill/>
        </p:spPr>
        <p:txBody>
          <a:bodyPr wrap="square" rtlCol="0">
            <a:spAutoFit/>
          </a:bodyPr>
          <a:lstStyle/>
          <a:p>
            <a:pPr algn="ctr"/>
            <a:r>
              <a:rPr lang="en-US" sz="1700" dirty="0"/>
              <a:t>The cost of NH</a:t>
            </a:r>
            <a:r>
              <a:rPr lang="en-US" sz="1700" baseline="-25000" dirty="0"/>
              <a:t>3</a:t>
            </a:r>
            <a:r>
              <a:rPr lang="en-US" sz="1700" dirty="0"/>
              <a:t> feedstock is the main contributor to COH</a:t>
            </a:r>
            <a:endParaRPr lang="LID4096" sz="1700" dirty="0"/>
          </a:p>
        </p:txBody>
      </p:sp>
      <p:sp>
        <p:nvSpPr>
          <p:cNvPr id="47" name="Arrow: Right 46">
            <a:extLst>
              <a:ext uri="{FF2B5EF4-FFF2-40B4-BE49-F238E27FC236}">
                <a16:creationId xmlns:a16="http://schemas.microsoft.com/office/drawing/2014/main" id="{6822D1C2-1DD4-6A55-B435-1D6B39F686B2}"/>
              </a:ext>
            </a:extLst>
          </p:cNvPr>
          <p:cNvSpPr/>
          <p:nvPr/>
        </p:nvSpPr>
        <p:spPr>
          <a:xfrm rot="5400000">
            <a:off x="2359084" y="5535921"/>
            <a:ext cx="403860" cy="459316"/>
          </a:xfrm>
          <a:prstGeom prst="rightArrow">
            <a:avLst/>
          </a:prstGeom>
          <a:solidFill>
            <a:schemeClr val="accent6">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Tree>
    <p:extLst>
      <p:ext uri="{BB962C8B-B14F-4D97-AF65-F5344CB8AC3E}">
        <p14:creationId xmlns:p14="http://schemas.microsoft.com/office/powerpoint/2010/main" val="409114100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able 6">
            <a:extLst>
              <a:ext uri="{FF2B5EF4-FFF2-40B4-BE49-F238E27FC236}">
                <a16:creationId xmlns:a16="http://schemas.microsoft.com/office/drawing/2014/main" id="{48C67F83-54D8-56F7-4B31-053D3E27BD6F}"/>
              </a:ext>
            </a:extLst>
          </p:cNvPr>
          <p:cNvGraphicFramePr>
            <a:graphicFrameLocks noGrp="1"/>
          </p:cNvGraphicFramePr>
          <p:nvPr>
            <p:extLst>
              <p:ext uri="{D42A27DB-BD31-4B8C-83A1-F6EECF244321}">
                <p14:modId xmlns:p14="http://schemas.microsoft.com/office/powerpoint/2010/main" val="738854937"/>
              </p:ext>
            </p:extLst>
          </p:nvPr>
        </p:nvGraphicFramePr>
        <p:xfrm>
          <a:off x="838199" y="1019175"/>
          <a:ext cx="10515600" cy="3627120"/>
        </p:xfrm>
        <a:graphic>
          <a:graphicData uri="http://schemas.openxmlformats.org/drawingml/2006/table">
            <a:tbl>
              <a:tblPr firstRow="1" firstCol="1" bandRow="1"/>
              <a:tblGrid>
                <a:gridCol w="2600325">
                  <a:extLst>
                    <a:ext uri="{9D8B030D-6E8A-4147-A177-3AD203B41FA5}">
                      <a16:colId xmlns:a16="http://schemas.microsoft.com/office/drawing/2014/main" val="825828524"/>
                    </a:ext>
                  </a:extLst>
                </a:gridCol>
                <a:gridCol w="1457325">
                  <a:extLst>
                    <a:ext uri="{9D8B030D-6E8A-4147-A177-3AD203B41FA5}">
                      <a16:colId xmlns:a16="http://schemas.microsoft.com/office/drawing/2014/main" val="2153472475"/>
                    </a:ext>
                  </a:extLst>
                </a:gridCol>
                <a:gridCol w="1552575">
                  <a:extLst>
                    <a:ext uri="{9D8B030D-6E8A-4147-A177-3AD203B41FA5}">
                      <a16:colId xmlns:a16="http://schemas.microsoft.com/office/drawing/2014/main" val="708082350"/>
                    </a:ext>
                  </a:extLst>
                </a:gridCol>
                <a:gridCol w="1685925">
                  <a:extLst>
                    <a:ext uri="{9D8B030D-6E8A-4147-A177-3AD203B41FA5}">
                      <a16:colId xmlns:a16="http://schemas.microsoft.com/office/drawing/2014/main" val="2111506376"/>
                    </a:ext>
                  </a:extLst>
                </a:gridCol>
                <a:gridCol w="1609725">
                  <a:extLst>
                    <a:ext uri="{9D8B030D-6E8A-4147-A177-3AD203B41FA5}">
                      <a16:colId xmlns:a16="http://schemas.microsoft.com/office/drawing/2014/main" val="1775108234"/>
                    </a:ext>
                  </a:extLst>
                </a:gridCol>
                <a:gridCol w="1609725">
                  <a:extLst>
                    <a:ext uri="{9D8B030D-6E8A-4147-A177-3AD203B41FA5}">
                      <a16:colId xmlns:a16="http://schemas.microsoft.com/office/drawing/2014/main" val="3997083125"/>
                    </a:ext>
                  </a:extLst>
                </a:gridCol>
              </a:tblGrid>
              <a:tr h="125730">
                <a:tc>
                  <a:txBody>
                    <a:bodyPr/>
                    <a:lstStyle/>
                    <a:p>
                      <a:pPr algn="just"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Process</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gridSpan="3">
                  <a:txBody>
                    <a:bodyPr/>
                    <a:lstStyle/>
                    <a:p>
                      <a:pPr algn="ctr" hangingPunct="0"/>
                      <a:r>
                        <a:rPr lang="en-GB" sz="1400" b="1" dirty="0">
                          <a:effectLst/>
                          <a:latin typeface="Garamond" panose="02020404030301010803" pitchFamily="18" charset="0"/>
                          <a:cs typeface="Times New Roman" panose="02020603050405020304" pitchFamily="18" charset="0"/>
                        </a:rPr>
                        <a:t>Conventional</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hMerge="1">
                  <a:txBody>
                    <a:bodyPr/>
                    <a:lstStyle/>
                    <a:p>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hMerge="1">
                  <a:txBody>
                    <a:bodyPr/>
                    <a:lstStyle/>
                    <a:p>
                      <a:endParaRPr dirty="0"/>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gridSpan="2">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MR-assisted</a:t>
                      </a: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hMerge="1">
                  <a:txBody>
                    <a:bodyPr/>
                    <a:lstStyle/>
                    <a:p>
                      <a:pPr algn="ctr" hangingPunct="0"/>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19480738"/>
                  </a:ext>
                </a:extLst>
              </a:tr>
              <a:tr h="125730">
                <a:tc>
                  <a:txBody>
                    <a:bodyPr/>
                    <a:lstStyle/>
                    <a:p>
                      <a:pPr algn="just"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Application</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Stationary</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Vehicle on-board</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Vehicle </a:t>
                      </a:r>
                      <a:r>
                        <a:rPr lang="en-US" sz="1400" b="1" noProof="0" dirty="0">
                          <a:effectLst/>
                          <a:latin typeface="Garamond" panose="02020404030301010803" pitchFamily="18" charset="0"/>
                          <a:ea typeface="Times New Roman" panose="02020603050405020304" pitchFamily="18" charset="0"/>
                          <a:cs typeface="Times New Roman" panose="02020603050405020304" pitchFamily="18" charset="0"/>
                        </a:rPr>
                        <a:t>refueling</a:t>
                      </a:r>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 stations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US" sz="1400" b="1" noProof="0" dirty="0">
                          <a:effectLst/>
                          <a:latin typeface="Garamond" panose="02020404030301010803" pitchFamily="18" charset="0"/>
                          <a:ea typeface="Times New Roman" panose="02020603050405020304" pitchFamily="18" charset="0"/>
                          <a:cs typeface="Times New Roman" panose="02020603050405020304" pitchFamily="18" charset="0"/>
                        </a:rPr>
                        <a:t>Stationary and vehicle on-board </a:t>
                      </a:r>
                      <a:endParaRPr lang="en-US" sz="1800" noProof="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nchor="ctr">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Vehicle refueling stations</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765914084"/>
                  </a:ext>
                </a:extLst>
              </a:tr>
              <a:tr h="125730">
                <a:tc>
                  <a:txBody>
                    <a:bodyPr/>
                    <a:lstStyle/>
                    <a:p>
                      <a:pPr algn="just" hangingPunct="0"/>
                      <a:r>
                        <a:rPr lang="en-GB" sz="1400" b="1" i="1" dirty="0">
                          <a:effectLst/>
                          <a:latin typeface="Garamond" panose="02020404030301010803" pitchFamily="18" charset="0"/>
                          <a:ea typeface="Times New Roman" panose="02020603050405020304" pitchFamily="18" charset="0"/>
                          <a:cs typeface="Times New Roman" panose="02020603050405020304" pitchFamily="18" charset="0"/>
                        </a:rPr>
                        <a:t>Feedstock</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486994852"/>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NH</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3</a:t>
                      </a:r>
                      <a:r>
                        <a:rPr lang="en-GB" sz="1400">
                          <a:effectLst/>
                          <a:latin typeface="Garamond" panose="02020404030301010803" pitchFamily="18" charset="0"/>
                          <a:ea typeface="Times New Roman" panose="02020603050405020304" pitchFamily="18" charset="0"/>
                          <a:cs typeface="Times New Roman" panose="02020603050405020304" pitchFamily="18" charset="0"/>
                        </a:rPr>
                        <a:t> [kg/h]</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tabLst>
                          <a:tab pos="374015" algn="l"/>
                        </a:tabLst>
                      </a:pPr>
                      <a:r>
                        <a:rPr lang="en-GB" sz="1400">
                          <a:effectLst/>
                          <a:latin typeface="Garamond" panose="02020404030301010803" pitchFamily="18" charset="0"/>
                          <a:ea typeface="Times New Roman" panose="02020603050405020304" pitchFamily="18" charset="0"/>
                          <a:cs typeface="Times New Roman" panose="02020603050405020304" pitchFamily="18" charset="0"/>
                        </a:rPr>
                        <a:t>151.03</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153.46</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153.46</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146.15</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146.15</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4014813722"/>
                  </a:ext>
                </a:extLst>
              </a:tr>
              <a:tr h="125730">
                <a:tc>
                  <a:txBody>
                    <a:bodyPr/>
                    <a:lstStyle/>
                    <a:p>
                      <a:pPr algn="just"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Thermal input [</a:t>
                      </a:r>
                      <a:r>
                        <a:rPr lang="en-GB" sz="1400" dirty="0" err="1">
                          <a:effectLst/>
                          <a:latin typeface="Garamond" panose="02020404030301010803" pitchFamily="18" charset="0"/>
                          <a:ea typeface="Times New Roman" panose="02020603050405020304" pitchFamily="18" charset="0"/>
                          <a:cs typeface="Times New Roman" panose="02020603050405020304" pitchFamily="18" charset="0"/>
                        </a:rPr>
                        <a:t>kW</a:t>
                      </a:r>
                      <a:r>
                        <a:rPr lang="en-GB" sz="1400" baseline="-25000" dirty="0" err="1">
                          <a:effectLst/>
                          <a:latin typeface="Garamond" panose="02020404030301010803" pitchFamily="18" charset="0"/>
                          <a:ea typeface="Times New Roman" panose="02020603050405020304" pitchFamily="18" charset="0"/>
                          <a:cs typeface="Times New Roman" panose="02020603050405020304" pitchFamily="18" charset="0"/>
                        </a:rPr>
                        <a:t>LHV</a:t>
                      </a:r>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780.50</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793.09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793.09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755.27</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755.27</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604273740"/>
                  </a:ext>
                </a:extLst>
              </a:tr>
              <a:tr h="125730">
                <a:tc>
                  <a:txBody>
                    <a:bodyPr/>
                    <a:lstStyle/>
                    <a:p>
                      <a:pPr algn="just" hangingPunct="0"/>
                      <a:r>
                        <a:rPr lang="en-GB" sz="1400" b="1" i="1" dirty="0">
                          <a:effectLst/>
                          <a:latin typeface="Garamond" panose="02020404030301010803" pitchFamily="18" charset="0"/>
                          <a:ea typeface="Times New Roman" panose="02020603050405020304" pitchFamily="18" charset="0"/>
                          <a:cs typeface="Times New Roman" panose="02020603050405020304" pitchFamily="18" charset="0"/>
                        </a:rPr>
                        <a:t>Chemical products</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402799577"/>
                  </a:ext>
                </a:extLst>
              </a:tr>
              <a:tr h="125730">
                <a:tc>
                  <a:txBody>
                    <a:bodyPr/>
                    <a:lstStyle/>
                    <a:p>
                      <a:pPr algn="just"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H</a:t>
                      </a:r>
                      <a:r>
                        <a:rPr lang="en-GB" sz="1400" baseline="-25000" dirty="0">
                          <a:effectLst/>
                          <a:latin typeface="Garamond" panose="02020404030301010803" pitchFamily="18" charset="0"/>
                          <a:ea typeface="Times New Roman" panose="02020603050405020304" pitchFamily="18" charset="0"/>
                          <a:cs typeface="Times New Roman" panose="02020603050405020304" pitchFamily="18" charset="0"/>
                        </a:rPr>
                        <a:t>2</a:t>
                      </a:r>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[kg/h]</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20.83</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20.83</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20.83</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20.83</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20.83</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4260485581"/>
                  </a:ext>
                </a:extLst>
              </a:tr>
              <a:tr h="125730">
                <a:tc>
                  <a:txBody>
                    <a:bodyPr/>
                    <a:lstStyle/>
                    <a:p>
                      <a:pPr algn="l"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Thermal output [</a:t>
                      </a:r>
                      <a:r>
                        <a:rPr lang="en-GB" sz="1400" dirty="0" err="1">
                          <a:effectLst/>
                          <a:latin typeface="Garamond" panose="02020404030301010803" pitchFamily="18" charset="0"/>
                          <a:ea typeface="Times New Roman" panose="02020603050405020304" pitchFamily="18" charset="0"/>
                          <a:cs typeface="Times New Roman" panose="02020603050405020304" pitchFamily="18" charset="0"/>
                        </a:rPr>
                        <a:t>kW</a:t>
                      </a:r>
                      <a:r>
                        <a:rPr lang="en-GB" sz="1400" baseline="-25000" dirty="0" err="1">
                          <a:effectLst/>
                          <a:latin typeface="Garamond" panose="02020404030301010803" pitchFamily="18" charset="0"/>
                          <a:ea typeface="Times New Roman" panose="02020603050405020304" pitchFamily="18" charset="0"/>
                          <a:cs typeface="Times New Roman" panose="02020603050405020304" pitchFamily="18" charset="0"/>
                        </a:rPr>
                        <a:t>LHV</a:t>
                      </a:r>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693.92</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693.92</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693.92</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693.92</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693.92</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28396646"/>
                  </a:ext>
                </a:extLst>
              </a:tr>
              <a:tr h="125730">
                <a:tc>
                  <a:txBody>
                    <a:bodyPr/>
                    <a:lstStyle/>
                    <a:p>
                      <a:pPr algn="l"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Cold Gas Efficiency (CGE)</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88.91%</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87.50%</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87.50%</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91.88%</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91.88%</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22323371"/>
                  </a:ext>
                </a:extLst>
              </a:tr>
              <a:tr h="125730">
                <a:tc>
                  <a:txBody>
                    <a:bodyPr/>
                    <a:lstStyle/>
                    <a:p>
                      <a:pPr algn="l"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Electricity</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solidFill>
                      <a:schemeClr val="accent6">
                        <a:lumMod val="20000"/>
                        <a:lumOff val="80000"/>
                      </a:schemeClr>
                    </a:solidFill>
                  </a:tcPr>
                </a:tc>
                <a:extLst>
                  <a:ext uri="{0D108BD9-81ED-4DB2-BD59-A6C34878D82A}">
                    <a16:rowId xmlns:a16="http://schemas.microsoft.com/office/drawing/2014/main" val="1496313313"/>
                  </a:ext>
                </a:extLst>
              </a:tr>
              <a:tr h="125730">
                <a:tc>
                  <a:txBody>
                    <a:bodyPr/>
                    <a:lstStyle/>
                    <a:p>
                      <a:pPr algn="l"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Air blower [</a:t>
                      </a:r>
                      <a:r>
                        <a:rPr lang="en-GB" sz="1400" dirty="0" err="1">
                          <a:effectLst/>
                          <a:latin typeface="Garamond" panose="02020404030301010803" pitchFamily="18" charset="0"/>
                          <a:ea typeface="Times New Roman" panose="02020603050405020304" pitchFamily="18" charset="0"/>
                          <a:cs typeface="Times New Roman" panose="02020603050405020304" pitchFamily="18" charset="0"/>
                        </a:rPr>
                        <a:t>kW</a:t>
                      </a:r>
                      <a:r>
                        <a:rPr lang="en-GB" sz="1400" baseline="-25000" dirty="0" err="1">
                          <a:effectLst/>
                          <a:latin typeface="Garamond" panose="02020404030301010803" pitchFamily="18" charset="0"/>
                          <a:ea typeface="Times New Roman" panose="02020603050405020304" pitchFamily="18" charset="0"/>
                          <a:cs typeface="Times New Roman" panose="02020603050405020304" pitchFamily="18" charset="0"/>
                        </a:rPr>
                        <a:t>el</a:t>
                      </a:r>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1.95</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2.29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2.29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1.87</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1.87</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1005327669"/>
                  </a:ext>
                </a:extLst>
              </a:tr>
              <a:tr h="125730">
                <a:tc>
                  <a:txBody>
                    <a:bodyPr/>
                    <a:lstStyle/>
                    <a:p>
                      <a:pPr algn="l"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Hydrogen booster [kW</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el</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28.33</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19.33</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37.09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4040468988"/>
                  </a:ext>
                </a:extLst>
              </a:tr>
              <a:tr h="125730">
                <a:tc>
                  <a:txBody>
                    <a:bodyPr/>
                    <a:lstStyle/>
                    <a:p>
                      <a:pPr algn="l"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Hydrogen compressor [kW</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el</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46.04</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45.85</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4139822128"/>
                  </a:ext>
                </a:extLst>
              </a:tr>
              <a:tr h="125730">
                <a:tc>
                  <a:txBody>
                    <a:bodyPr/>
                    <a:lstStyle/>
                    <a:p>
                      <a:pPr algn="l"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Vacuum pump [kW</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el</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29.69</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29.69</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solidFill>
                      <a:schemeClr val="accent6">
                        <a:lumMod val="20000"/>
                        <a:lumOff val="80000"/>
                      </a:schemeClr>
                    </a:solidFill>
                  </a:tcPr>
                </a:tc>
                <a:extLst>
                  <a:ext uri="{0D108BD9-81ED-4DB2-BD59-A6C34878D82A}">
                    <a16:rowId xmlns:a16="http://schemas.microsoft.com/office/drawing/2014/main" val="3782232036"/>
                  </a:ext>
                </a:extLst>
              </a:tr>
              <a:tr h="125730">
                <a:tc>
                  <a:txBody>
                    <a:bodyPr/>
                    <a:lstStyle/>
                    <a:p>
                      <a:pPr algn="l"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Total electricity [kW</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el</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1.95</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2.29</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76.74</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50.89</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dirty="0">
                          <a:effectLst/>
                          <a:latin typeface="Garamond" panose="02020404030301010803" pitchFamily="18" charset="0"/>
                          <a:ea typeface="Times New Roman" panose="02020603050405020304" pitchFamily="18" charset="0"/>
                          <a:cs typeface="Times New Roman" panose="02020603050405020304" pitchFamily="18" charset="0"/>
                        </a:rPr>
                        <a:t>114.50</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98863904"/>
                  </a:ext>
                </a:extLst>
              </a:tr>
              <a:tr h="125730">
                <a:tc>
                  <a:txBody>
                    <a:bodyPr/>
                    <a:lstStyle/>
                    <a:p>
                      <a:pPr algn="l"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Overall plant efficiency</a:t>
                      </a:r>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r>
                        <a:rPr lang="el-GR" sz="1400" b="1">
                          <a:effectLst/>
                          <a:latin typeface="Garamond" panose="02020404030301010803" pitchFamily="18" charset="0"/>
                          <a:ea typeface="Times New Roman" panose="02020603050405020304" pitchFamily="18" charset="0"/>
                          <a:cs typeface="Times New Roman" panose="02020603050405020304" pitchFamily="18" charset="0"/>
                        </a:rPr>
                        <a:t>η</a:t>
                      </a:r>
                      <a:r>
                        <a:rPr lang="en-GB" sz="1400" b="1" baseline="-25000">
                          <a:effectLst/>
                          <a:latin typeface="Garamond" panose="02020404030301010803" pitchFamily="18" charset="0"/>
                          <a:ea typeface="Times New Roman" panose="02020603050405020304" pitchFamily="18" charset="0"/>
                          <a:cs typeface="Times New Roman" panose="02020603050405020304" pitchFamily="18" charset="0"/>
                        </a:rPr>
                        <a:t>tot</a:t>
                      </a:r>
                      <a:r>
                        <a:rPr lang="en-GB" sz="1400" b="1">
                          <a:effectLst/>
                          <a:latin typeface="Garamond" panose="02020404030301010803" pitchFamily="18" charset="0"/>
                          <a:ea typeface="Times New Roman" panose="02020603050405020304" pitchFamily="18" charset="0"/>
                          <a:cs typeface="Times New Roman" panose="02020603050405020304" pitchFamily="18" charset="0"/>
                        </a:rPr>
                        <a:t>)</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88.69%</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87.24%</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79.78%</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5">
                        <a:lumMod val="20000"/>
                        <a:lumOff val="80000"/>
                        <a:alpha val="46000"/>
                      </a:schemeClr>
                    </a:solid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86.08%</a:t>
                      </a:r>
                      <a:endParaRPr lang="en-GB" sz="18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tc>
                  <a:txBody>
                    <a:bodyPr/>
                    <a:lstStyle/>
                    <a:p>
                      <a:pPr algn="ctr" hangingPunct="0"/>
                      <a:r>
                        <a:rPr lang="en-GB" sz="1400" b="1" dirty="0">
                          <a:effectLst/>
                          <a:latin typeface="Garamond" panose="02020404030301010803" pitchFamily="18" charset="0"/>
                          <a:ea typeface="Times New Roman" panose="02020603050405020304" pitchFamily="18" charset="0"/>
                          <a:cs typeface="Times New Roman" panose="02020603050405020304" pitchFamily="18" charset="0"/>
                        </a:rPr>
                        <a:t>79.78%</a:t>
                      </a:r>
                      <a:endParaRPr lang="en-GB" sz="18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00261846"/>
                  </a:ext>
                </a:extLst>
              </a:tr>
            </a:tbl>
          </a:graphicData>
        </a:graphic>
      </p:graphicFrame>
      <p:sp>
        <p:nvSpPr>
          <p:cNvPr id="8" name="Title 2">
            <a:extLst>
              <a:ext uri="{FF2B5EF4-FFF2-40B4-BE49-F238E27FC236}">
                <a16:creationId xmlns:a16="http://schemas.microsoft.com/office/drawing/2014/main" id="{325673F8-ADFD-27D9-1522-EACB5D7A0909}"/>
              </a:ext>
            </a:extLst>
          </p:cNvPr>
          <p:cNvSpPr txBox="1">
            <a:spLocks/>
          </p:cNvSpPr>
          <p:nvPr/>
        </p:nvSpPr>
        <p:spPr>
          <a:xfrm>
            <a:off x="1125582" y="235939"/>
            <a:ext cx="9940835" cy="78323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cs typeface="Calibri Light" panose="020F0302020204030204" pitchFamily="34" charset="0"/>
              </a:rPr>
              <a:t>Technical assessment</a:t>
            </a:r>
          </a:p>
        </p:txBody>
      </p:sp>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1F646055-F439-980F-4D12-A04DCA3A7B38}"/>
                  </a:ext>
                </a:extLst>
              </p:cNvPr>
              <p:cNvSpPr txBox="1"/>
              <p:nvPr/>
            </p:nvSpPr>
            <p:spPr>
              <a:xfrm>
                <a:off x="-742950" y="5494699"/>
                <a:ext cx="6096000" cy="7263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LID4096" smtClean="0">
                          <a:solidFill>
                            <a:schemeClr val="tx1"/>
                          </a:solidFill>
                          <a:latin typeface="Cambria Math" panose="02040503050406030204" pitchFamily="18" charset="0"/>
                        </a:rPr>
                        <m:t>C</m:t>
                      </m:r>
                      <m:r>
                        <m:rPr>
                          <m:sty m:val="p"/>
                        </m:rPr>
                        <a:rPr lang="LID4096" i="0">
                          <a:solidFill>
                            <a:schemeClr val="tx1"/>
                          </a:solidFill>
                          <a:latin typeface="Cambria Math" panose="02040503050406030204" pitchFamily="18" charset="0"/>
                        </a:rPr>
                        <m:t>GE</m:t>
                      </m:r>
                      <m:r>
                        <a:rPr lang="LID4096" i="0" smtClean="0">
                          <a:solidFill>
                            <a:schemeClr val="tx1"/>
                          </a:solidFill>
                          <a:latin typeface="Cambria Math" panose="02040503050406030204" pitchFamily="18" charset="0"/>
                        </a:rPr>
                        <m:t>=</m:t>
                      </m:r>
                      <m:f>
                        <m:fPr>
                          <m:ctrlPr>
                            <a:rPr lang="LID4096" i="1">
                              <a:solidFill>
                                <a:schemeClr val="tx1"/>
                              </a:solidFill>
                              <a:latin typeface="Cambria Math" panose="02040503050406030204" pitchFamily="18" charset="0"/>
                            </a:rPr>
                          </m:ctrlPr>
                        </m:fPr>
                        <m:num>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Sub>
                        </m:num>
                        <m:den>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Sub>
                        </m:den>
                      </m:f>
                    </m:oMath>
                  </m:oMathPara>
                </a14:m>
                <a:endParaRPr lang="LID4096" dirty="0"/>
              </a:p>
            </p:txBody>
          </p:sp>
        </mc:Choice>
        <mc:Fallback>
          <p:sp>
            <p:nvSpPr>
              <p:cNvPr id="11" name="TextBox 10">
                <a:extLst>
                  <a:ext uri="{FF2B5EF4-FFF2-40B4-BE49-F238E27FC236}">
                    <a16:creationId xmlns:a16="http://schemas.microsoft.com/office/drawing/2014/main" id="{1F646055-F439-980F-4D12-A04DCA3A7B38}"/>
                  </a:ext>
                </a:extLst>
              </p:cNvPr>
              <p:cNvSpPr txBox="1">
                <a:spLocks noRot="1" noChangeAspect="1" noMove="1" noResize="1" noEditPoints="1" noAdjustHandles="1" noChangeArrowheads="1" noChangeShapeType="1" noTextEdit="1"/>
              </p:cNvSpPr>
              <p:nvPr/>
            </p:nvSpPr>
            <p:spPr>
              <a:xfrm>
                <a:off x="-742950" y="5494699"/>
                <a:ext cx="6096000" cy="726353"/>
              </a:xfrm>
              <a:prstGeom prst="rect">
                <a:avLst/>
              </a:prstGeom>
              <a:blipFill>
                <a:blip r:embed="rId2"/>
                <a:stretch>
                  <a:fillRect/>
                </a:stretch>
              </a:blipFill>
            </p:spPr>
            <p:txBody>
              <a:bodyPr/>
              <a:lstStyle/>
              <a:p>
                <a:r>
                  <a:rPr lang="LID4096">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7B197982-B9AD-BEA5-6972-966B971A4FB2}"/>
                  </a:ext>
                </a:extLst>
              </p:cNvPr>
              <p:cNvSpPr txBox="1"/>
              <p:nvPr/>
            </p:nvSpPr>
            <p:spPr>
              <a:xfrm>
                <a:off x="2509838" y="5395921"/>
                <a:ext cx="6467474" cy="923907"/>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LID4096" i="1" smtClean="0">
                              <a:solidFill>
                                <a:schemeClr val="tx1"/>
                              </a:solidFill>
                              <a:latin typeface="Cambria Math" panose="02040503050406030204" pitchFamily="18" charset="0"/>
                            </a:rPr>
                          </m:ctrlPr>
                        </m:sSubPr>
                        <m:e>
                          <m:r>
                            <m:rPr>
                              <m:sty m:val="p"/>
                            </m:rPr>
                            <a:rPr lang="LID4096">
                              <a:solidFill>
                                <a:schemeClr val="tx1"/>
                              </a:solidFill>
                              <a:latin typeface="Cambria Math" panose="02040503050406030204" pitchFamily="18" charset="0"/>
                            </a:rPr>
                            <m:t>η</m:t>
                          </m:r>
                        </m:e>
                        <m:sub>
                          <m:r>
                            <m:rPr>
                              <m:sty m:val="p"/>
                            </m:rPr>
                            <a:rPr lang="LID4096" i="0">
                              <a:solidFill>
                                <a:schemeClr val="tx1"/>
                              </a:solidFill>
                              <a:latin typeface="Cambria Math" panose="02040503050406030204" pitchFamily="18" charset="0"/>
                            </a:rPr>
                            <m:t>tot</m:t>
                          </m:r>
                        </m:sub>
                      </m:sSub>
                      <m:r>
                        <a:rPr lang="LID4096" i="0">
                          <a:solidFill>
                            <a:schemeClr val="tx1"/>
                          </a:solidFill>
                          <a:latin typeface="Cambria Math" panose="02040503050406030204" pitchFamily="18" charset="0"/>
                        </a:rPr>
                        <m:t>=</m:t>
                      </m:r>
                      <m:f>
                        <m:fPr>
                          <m:ctrlPr>
                            <a:rPr lang="LID4096" i="1">
                              <a:solidFill>
                                <a:schemeClr val="tx1"/>
                              </a:solidFill>
                              <a:latin typeface="Cambria Math" panose="02040503050406030204" pitchFamily="18" charset="0"/>
                            </a:rPr>
                          </m:ctrlPr>
                        </m:fPr>
                        <m:num>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Sub>
                        </m:num>
                        <m:den>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Sub>
                          <m:r>
                            <a:rPr lang="LID4096" i="0">
                              <a:solidFill>
                                <a:schemeClr val="tx1"/>
                              </a:solidFill>
                              <a:latin typeface="Cambria Math" panose="02040503050406030204" pitchFamily="18" charset="0"/>
                            </a:rPr>
                            <m:t>+</m:t>
                          </m:r>
                          <m:f>
                            <m:fPr>
                              <m:ctrlPr>
                                <a:rPr lang="LID4096" i="1">
                                  <a:solidFill>
                                    <a:schemeClr val="tx1"/>
                                  </a:solidFill>
                                  <a:latin typeface="Cambria Math" panose="02040503050406030204" pitchFamily="18" charset="0"/>
                                </a:rPr>
                              </m:ctrlPr>
                            </m:fPr>
                            <m:num>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Q</m:t>
                                  </m:r>
                                </m:e>
                                <m:sub>
                                  <m:r>
                                    <m:rPr>
                                      <m:sty m:val="p"/>
                                    </m:rPr>
                                    <a:rPr lang="LID4096" i="0">
                                      <a:solidFill>
                                        <a:schemeClr val="tx1"/>
                                      </a:solidFill>
                                      <a:latin typeface="Cambria Math" panose="02040503050406030204" pitchFamily="18" charset="0"/>
                                    </a:rPr>
                                    <m:t>el</m:t>
                                  </m:r>
                                </m:sub>
                              </m:sSub>
                            </m:num>
                            <m:den>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η</m:t>
                                  </m:r>
                                </m:e>
                                <m:sub>
                                  <m:r>
                                    <m:rPr>
                                      <m:sty m:val="p"/>
                                    </m:rPr>
                                    <a:rPr lang="LID4096" i="0">
                                      <a:solidFill>
                                        <a:schemeClr val="tx1"/>
                                      </a:solidFill>
                                      <a:latin typeface="Cambria Math" panose="02040503050406030204" pitchFamily="18" charset="0"/>
                                    </a:rPr>
                                    <m:t>el</m:t>
                                  </m:r>
                                  <m:r>
                                    <a:rPr lang="LID4096" i="0">
                                      <a:solidFill>
                                        <a:schemeClr val="tx1"/>
                                      </a:solidFill>
                                      <a:latin typeface="Cambria Math" panose="02040503050406030204" pitchFamily="18" charset="0"/>
                                    </a:rPr>
                                    <m:t>,</m:t>
                                  </m:r>
                                  <m:r>
                                    <m:rPr>
                                      <m:sty m:val="p"/>
                                    </m:rPr>
                                    <a:rPr lang="LID4096" i="0">
                                      <a:solidFill>
                                        <a:schemeClr val="tx1"/>
                                      </a:solidFill>
                                      <a:latin typeface="Cambria Math" panose="02040503050406030204" pitchFamily="18" charset="0"/>
                                    </a:rPr>
                                    <m:t>ref</m:t>
                                  </m:r>
                                </m:sub>
                              </m:sSub>
                            </m:den>
                          </m:f>
                        </m:den>
                      </m:f>
                    </m:oMath>
                  </m:oMathPara>
                </a14:m>
                <a:endParaRPr lang="LID4096" dirty="0">
                  <a:solidFill>
                    <a:schemeClr val="tx1"/>
                  </a:solidFill>
                </a:endParaRPr>
              </a:p>
            </p:txBody>
          </p:sp>
        </mc:Choice>
        <mc:Fallback>
          <p:sp>
            <p:nvSpPr>
              <p:cNvPr id="14" name="TextBox 13">
                <a:extLst>
                  <a:ext uri="{FF2B5EF4-FFF2-40B4-BE49-F238E27FC236}">
                    <a16:creationId xmlns:a16="http://schemas.microsoft.com/office/drawing/2014/main" id="{7B197982-B9AD-BEA5-6972-966B971A4FB2}"/>
                  </a:ext>
                </a:extLst>
              </p:cNvPr>
              <p:cNvSpPr txBox="1">
                <a:spLocks noRot="1" noChangeAspect="1" noMove="1" noResize="1" noEditPoints="1" noAdjustHandles="1" noChangeArrowheads="1" noChangeShapeType="1" noTextEdit="1"/>
              </p:cNvSpPr>
              <p:nvPr/>
            </p:nvSpPr>
            <p:spPr>
              <a:xfrm>
                <a:off x="2509838" y="5395921"/>
                <a:ext cx="6467474" cy="923907"/>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13153784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2">
            <a:extLst>
              <a:ext uri="{FF2B5EF4-FFF2-40B4-BE49-F238E27FC236}">
                <a16:creationId xmlns:a16="http://schemas.microsoft.com/office/drawing/2014/main" id="{15E5DB49-3003-BBCD-D0AA-C59F7B1D14F4}"/>
              </a:ext>
            </a:extLst>
          </p:cNvPr>
          <p:cNvSpPr txBox="1">
            <a:spLocks/>
          </p:cNvSpPr>
          <p:nvPr/>
        </p:nvSpPr>
        <p:spPr>
          <a:xfrm>
            <a:off x="1125582" y="235939"/>
            <a:ext cx="9940835" cy="783236"/>
          </a:xfrm>
          <a:prstGeom prst="rect">
            <a:avLst/>
          </a:prstGeom>
        </p:spPr>
        <p:txBody>
          <a:bodyP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en-US" sz="3200" b="1" dirty="0">
                <a:cs typeface="Calibri Light" panose="020F0302020204030204" pitchFamily="34" charset="0"/>
              </a:rPr>
              <a:t>Technical assessment</a:t>
            </a:r>
          </a:p>
        </p:txBody>
      </p:sp>
      <mc:AlternateContent xmlns:mc="http://schemas.openxmlformats.org/markup-compatibility/2006">
        <mc:Choice xmlns:a14="http://schemas.microsoft.com/office/drawing/2010/main" Requires="a14">
          <p:graphicFrame>
            <p:nvGraphicFramePr>
              <p:cNvPr id="9" name="Table 8">
                <a:extLst>
                  <a:ext uri="{FF2B5EF4-FFF2-40B4-BE49-F238E27FC236}">
                    <a16:creationId xmlns:a16="http://schemas.microsoft.com/office/drawing/2014/main" id="{6DBB4668-7A26-7DCF-5250-B5F42A3D7E70}"/>
                  </a:ext>
                </a:extLst>
              </p:cNvPr>
              <p:cNvGraphicFramePr>
                <a:graphicFrameLocks noGrp="1"/>
              </p:cNvGraphicFramePr>
              <p:nvPr>
                <p:extLst>
                  <p:ext uri="{D42A27DB-BD31-4B8C-83A1-F6EECF244321}">
                    <p14:modId xmlns:p14="http://schemas.microsoft.com/office/powerpoint/2010/main" val="119899883"/>
                  </p:ext>
                </p:extLst>
              </p:nvPr>
            </p:nvGraphicFramePr>
            <p:xfrm>
              <a:off x="981075" y="842100"/>
              <a:ext cx="10515600" cy="4073081"/>
            </p:xfrm>
            <a:graphic>
              <a:graphicData uri="http://schemas.openxmlformats.org/drawingml/2006/table">
                <a:tbl>
                  <a:tblPr firstRow="1" firstCol="1" bandRow="1"/>
                  <a:tblGrid>
                    <a:gridCol w="2628900">
                      <a:extLst>
                        <a:ext uri="{9D8B030D-6E8A-4147-A177-3AD203B41FA5}">
                          <a16:colId xmlns:a16="http://schemas.microsoft.com/office/drawing/2014/main" val="296096122"/>
                        </a:ext>
                      </a:extLst>
                    </a:gridCol>
                    <a:gridCol w="2628900">
                      <a:extLst>
                        <a:ext uri="{9D8B030D-6E8A-4147-A177-3AD203B41FA5}">
                          <a16:colId xmlns:a16="http://schemas.microsoft.com/office/drawing/2014/main" val="2998647052"/>
                        </a:ext>
                      </a:extLst>
                    </a:gridCol>
                    <a:gridCol w="2628900">
                      <a:extLst>
                        <a:ext uri="{9D8B030D-6E8A-4147-A177-3AD203B41FA5}">
                          <a16:colId xmlns:a16="http://schemas.microsoft.com/office/drawing/2014/main" val="2789514636"/>
                        </a:ext>
                      </a:extLst>
                    </a:gridCol>
                    <a:gridCol w="2628900">
                      <a:extLst>
                        <a:ext uri="{9D8B030D-6E8A-4147-A177-3AD203B41FA5}">
                          <a16:colId xmlns:a16="http://schemas.microsoft.com/office/drawing/2014/main" val="4007260170"/>
                        </a:ext>
                      </a:extLst>
                    </a:gridCol>
                  </a:tblGrid>
                  <a:tr h="125730">
                    <a:tc>
                      <a:txBody>
                        <a:bodyPr/>
                        <a:lstStyle/>
                        <a:p>
                          <a:pPr algn="just"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Conventional process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Stationary applications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Conventional process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Vehicle applications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US"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MR-assisted process</a:t>
                          </a:r>
                          <a:endParaRPr lang="en-US"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US"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Stationary and vehicle applications</a:t>
                          </a:r>
                          <a:endParaRPr lang="en-US"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8328158"/>
                      </a:ext>
                    </a:extLst>
                  </a:tr>
                  <a:tr h="125730">
                    <a:tc>
                      <a:txBody>
                        <a:bodyPr/>
                        <a:lstStyle/>
                        <a:p>
                          <a:pPr algn="just"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Reactor operating conditions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85677390"/>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Reaction temperature [</a:t>
                          </a:r>
                          <a:r>
                            <a:rPr lang="en-GB" sz="1400">
                              <a:effectLst/>
                              <a:latin typeface="Calibri" panose="020F0502020204030204" pitchFamily="34" charset="0"/>
                              <a:ea typeface="Times New Roman" panose="02020603050405020304" pitchFamily="18" charset="0"/>
                              <a:cs typeface="Times New Roman" panose="02020603050405020304" pitchFamily="18" charset="0"/>
                            </a:rPr>
                            <a:t>°</a:t>
                          </a:r>
                          <a:r>
                            <a:rPr lang="en-GB" sz="1400">
                              <a:effectLst/>
                              <a:latin typeface="Garamond" panose="02020404030301010803" pitchFamily="18" charset="0"/>
                              <a:ea typeface="Times New Roman" panose="02020603050405020304" pitchFamily="18" charset="0"/>
                              <a:cs typeface="Times New Roman" panose="02020603050405020304" pitchFamily="18" charset="0"/>
                            </a:rPr>
                            <a:t>C]</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450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450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400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94329984"/>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Reaction pressure [bar]</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979149765"/>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Permeate pressure [bar]</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0.1</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355537"/>
                      </a:ext>
                    </a:extLst>
                  </a:tr>
                  <a:tr h="12573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Feedstock</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35257205"/>
                      </a:ext>
                    </a:extLst>
                  </a:tr>
                  <a:tr h="252095">
                    <a:tc>
                      <a:txBody>
                        <a:bodyPr/>
                        <a:lstStyle/>
                        <a:p>
                          <a:pPr algn="just" hangingPunct="0"/>
                          <a:r>
                            <a:rPr lang="en-US" sz="1400">
                              <a:effectLst/>
                              <a:latin typeface="Garamond" panose="02020404030301010803" pitchFamily="18" charset="0"/>
                              <a:ea typeface="Times New Roman" panose="02020603050405020304" pitchFamily="18" charset="0"/>
                              <a:cs typeface="Times New Roman" panose="02020603050405020304" pitchFamily="18" charset="0"/>
                            </a:rPr>
                            <a:t>NH</a:t>
                          </a:r>
                          <a:r>
                            <a:rPr lang="en-US" sz="1400" baseline="-25000">
                              <a:effectLst/>
                              <a:latin typeface="Garamond" panose="02020404030301010803" pitchFamily="18" charset="0"/>
                              <a:ea typeface="Times New Roman" panose="02020603050405020304" pitchFamily="18" charset="0"/>
                              <a:cs typeface="Times New Roman" panose="02020603050405020304" pitchFamily="18" charset="0"/>
                            </a:rPr>
                            <a:t>3</a:t>
                          </a:r>
                          <a:r>
                            <a:rPr lang="en-US" sz="1400">
                              <a:effectLst/>
                              <a:latin typeface="Garamond" panose="02020404030301010803" pitchFamily="18" charset="0"/>
                              <a:ea typeface="Times New Roman" panose="02020603050405020304" pitchFamily="18" charset="0"/>
                              <a:cs typeface="Times New Roman" panose="02020603050405020304" pitchFamily="18" charset="0"/>
                            </a:rPr>
                            <a:t> flow rate at reactor inlet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151.03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8.87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153.46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9.01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146.15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8.58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81855"/>
                      </a:ext>
                    </a:extLst>
                  </a:tr>
                  <a:tr h="12573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Energy requirement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88926902"/>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Thermal input [kW]</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127.51</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129.58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123.72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9112105"/>
                      </a:ext>
                    </a:extLst>
                  </a:tr>
                  <a:tr h="12573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KPI</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59992767"/>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NH</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3</a:t>
                          </a:r>
                          <a:r>
                            <a:rPr lang="en-GB" sz="1400">
                              <a:effectLst/>
                              <a:latin typeface="Garamond" panose="02020404030301010803" pitchFamily="18" charset="0"/>
                              <a:ea typeface="Times New Roman" panose="02020603050405020304" pitchFamily="18" charset="0"/>
                              <a:cs typeface="Times New Roman" panose="02020603050405020304" pitchFamily="18" charset="0"/>
                            </a:rPr>
                            <a:t> conversion</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99.1%</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547053537"/>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H</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2</a:t>
                          </a:r>
                          <a:r>
                            <a:rPr lang="en-GB" sz="1400">
                              <a:effectLst/>
                              <a:latin typeface="Garamond" panose="02020404030301010803" pitchFamily="18" charset="0"/>
                              <a:ea typeface="Times New Roman" panose="02020603050405020304" pitchFamily="18" charset="0"/>
                              <a:cs typeface="Times New Roman" panose="02020603050405020304" pitchFamily="18" charset="0"/>
                            </a:rPr>
                            <a:t> recovery</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80.6%</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638606495"/>
                      </a:ext>
                    </a:extLst>
                  </a:tr>
                  <a:tr h="12573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Reactor efficiency (</a:t>
                          </a:r>
                          <a:r>
                            <a:rPr lang="el-GR" sz="1400">
                              <a:effectLst/>
                              <a:latin typeface="Garamond" panose="02020404030301010803" pitchFamily="18" charset="0"/>
                              <a:ea typeface="Times New Roman" panose="02020603050405020304" pitchFamily="18" charset="0"/>
                              <a:cs typeface="Times New Roman" panose="02020603050405020304" pitchFamily="18" charset="0"/>
                            </a:rPr>
                            <a:t>η</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reactor</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96.2%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96.2%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79.2%</a:t>
                          </a:r>
                          <a:r>
                            <a:rPr lang="en-GB"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(97.4%</a:t>
                          </a:r>
                          <a:r>
                            <a:rPr lang="en-GB"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220605667"/>
                      </a:ext>
                    </a:extLst>
                  </a:tr>
                  <a:tr h="125730">
                    <a:tc>
                      <a:txBody>
                        <a:bodyPr/>
                        <a:lstStyle/>
                        <a:p>
                          <a:pPr algn="just" hangingPunct="0"/>
                          <a14:m>
                            <m:oMath xmlns:m="http://schemas.openxmlformats.org/officeDocument/2006/math">
                              <m:sSub>
                                <m:sSubPr>
                                  <m:ctrlPr>
                                    <a:rPr lang="ar-AE"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𝜂</m:t>
                                  </m:r>
                                </m:e>
                                <m:sub>
                                  <m:sSub>
                                    <m:sSubPr>
                                      <m:ctrlPr>
                                        <a:rPr lang="ar-AE"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𝑁𝐻</m:t>
                                      </m:r>
                                    </m:e>
                                    <m:sub>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3</m:t>
                                      </m:r>
                                    </m:sub>
                                  </m:sSub>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 </m:t>
                                  </m:r>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𝑡𝑜</m:t>
                                  </m:r>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 </m:t>
                                  </m:r>
                                  <m:sSub>
                                    <m:sSubPr>
                                      <m:ctrlPr>
                                        <a:rPr lang="ar-AE" sz="1400" i="1">
                                          <a:effectLst/>
                                          <a:latin typeface="Cambria Math" panose="02040503050406030204" pitchFamily="18" charset="0"/>
                                          <a:ea typeface="Times New Roman" panose="02020603050405020304" pitchFamily="18" charset="0"/>
                                          <a:cs typeface="Times New Roman" panose="02020603050405020304" pitchFamily="18" charset="0"/>
                                        </a:rPr>
                                      </m:ctrlPr>
                                    </m:sSubPr>
                                    <m:e>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𝐻</m:t>
                                      </m:r>
                                    </m:e>
                                    <m:sub>
                                      <m:r>
                                        <a:rPr lang="ar-AE" sz="1400" i="1">
                                          <a:effectLst/>
                                          <a:latin typeface="Cambria Math" panose="02040503050406030204" pitchFamily="18" charset="0"/>
                                          <a:ea typeface="Times New Roman" panose="02020603050405020304" pitchFamily="18" charset="0"/>
                                          <a:cs typeface="Times New Roman" panose="02020603050405020304" pitchFamily="18" charset="0"/>
                                        </a:rPr>
                                        <m:t>2</m:t>
                                      </m:r>
                                    </m:sub>
                                  </m:sSub>
                                </m:sub>
                              </m:sSub>
                            </m:oMath>
                          </a14:m>
                          <a:r>
                            <a:rPr lang="ar-AE" sz="1400">
                              <a:effectLst/>
                              <a:latin typeface="Garamond" panose="02020404030301010803" pitchFamily="18" charset="0"/>
                              <a:ea typeface="Times New Roman" panose="02020603050405020304" pitchFamily="18" charset="0"/>
                              <a:cs typeface="Times New Roman" panose="02020603050405020304" pitchFamily="18" charset="0"/>
                            </a:rPr>
                            <a: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5.8 kg/kg</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5.8 kg/kg</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7.0 kg/kg</a:t>
                          </a:r>
                          <a:r>
                            <a:rPr lang="nn-NO"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(5.7 kg/kg</a:t>
                          </a:r>
                          <a:r>
                            <a:rPr lang="nn-NO"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nn-NO"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8561970"/>
                      </a:ext>
                    </a:extLst>
                  </a:tr>
                  <a:tr h="125730">
                    <a:tc gridSpan="4">
                      <a:txBody>
                        <a:bodyPr/>
                        <a:lstStyle/>
                        <a:p>
                          <a:pPr algn="ctr" hangingPunct="0"/>
                          <a:r>
                            <a:rPr lang="en-US" sz="1400" baseline="30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t>
                          </a: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Calculated considering as valuable reaction product only hydrogen available at the reactor’s permeate side</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US" sz="1400" baseline="300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Calculated </a:t>
                          </a: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considering as valuable reaction product both the hydrogen available at the reactor’s permeate and retentate sides</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LID4096"/>
                        </a:p>
                      </a:txBody>
                      <a:tcPr/>
                    </a:tc>
                    <a:tc hMerge="1">
                      <a:txBody>
                        <a:bodyPr/>
                        <a:lstStyle/>
                        <a:p>
                          <a:endParaRPr lang="LID4096"/>
                        </a:p>
                      </a:txBody>
                      <a:tcPr/>
                    </a:tc>
                    <a:tc hMerge="1">
                      <a:txBody>
                        <a:bodyPr/>
                        <a:lstStyle/>
                        <a:p>
                          <a:endParaRPr lang="LID4096"/>
                        </a:p>
                      </a:txBody>
                      <a:tcPr/>
                    </a:tc>
                    <a:extLst>
                      <a:ext uri="{0D108BD9-81ED-4DB2-BD59-A6C34878D82A}">
                        <a16:rowId xmlns:a16="http://schemas.microsoft.com/office/drawing/2014/main" val="2135694080"/>
                      </a:ext>
                    </a:extLst>
                  </a:tr>
                </a:tbl>
              </a:graphicData>
            </a:graphic>
          </p:graphicFrame>
        </mc:Choice>
        <mc:Fallback>
          <p:graphicFrame>
            <p:nvGraphicFramePr>
              <p:cNvPr id="9" name="Table 8">
                <a:extLst>
                  <a:ext uri="{FF2B5EF4-FFF2-40B4-BE49-F238E27FC236}">
                    <a16:creationId xmlns:a16="http://schemas.microsoft.com/office/drawing/2014/main" id="{6DBB4668-7A26-7DCF-5250-B5F42A3D7E70}"/>
                  </a:ext>
                </a:extLst>
              </p:cNvPr>
              <p:cNvGraphicFramePr>
                <a:graphicFrameLocks noGrp="1"/>
              </p:cNvGraphicFramePr>
              <p:nvPr>
                <p:extLst>
                  <p:ext uri="{D42A27DB-BD31-4B8C-83A1-F6EECF244321}">
                    <p14:modId xmlns:p14="http://schemas.microsoft.com/office/powerpoint/2010/main" val="119899883"/>
                  </p:ext>
                </p:extLst>
              </p:nvPr>
            </p:nvGraphicFramePr>
            <p:xfrm>
              <a:off x="981075" y="842100"/>
              <a:ext cx="10515600" cy="4073081"/>
            </p:xfrm>
            <a:graphic>
              <a:graphicData uri="http://schemas.openxmlformats.org/drawingml/2006/table">
                <a:tbl>
                  <a:tblPr firstRow="1" firstCol="1" bandRow="1"/>
                  <a:tblGrid>
                    <a:gridCol w="2628900">
                      <a:extLst>
                        <a:ext uri="{9D8B030D-6E8A-4147-A177-3AD203B41FA5}">
                          <a16:colId xmlns:a16="http://schemas.microsoft.com/office/drawing/2014/main" val="296096122"/>
                        </a:ext>
                      </a:extLst>
                    </a:gridCol>
                    <a:gridCol w="2628900">
                      <a:extLst>
                        <a:ext uri="{9D8B030D-6E8A-4147-A177-3AD203B41FA5}">
                          <a16:colId xmlns:a16="http://schemas.microsoft.com/office/drawing/2014/main" val="2998647052"/>
                        </a:ext>
                      </a:extLst>
                    </a:gridCol>
                    <a:gridCol w="2628900">
                      <a:extLst>
                        <a:ext uri="{9D8B030D-6E8A-4147-A177-3AD203B41FA5}">
                          <a16:colId xmlns:a16="http://schemas.microsoft.com/office/drawing/2014/main" val="2789514636"/>
                        </a:ext>
                      </a:extLst>
                    </a:gridCol>
                    <a:gridCol w="2628900">
                      <a:extLst>
                        <a:ext uri="{9D8B030D-6E8A-4147-A177-3AD203B41FA5}">
                          <a16:colId xmlns:a16="http://schemas.microsoft.com/office/drawing/2014/main" val="4007260170"/>
                        </a:ext>
                      </a:extLst>
                    </a:gridCol>
                  </a:tblGrid>
                  <a:tr h="640080">
                    <a:tc>
                      <a:txBody>
                        <a:bodyPr/>
                        <a:lstStyle/>
                        <a:p>
                          <a:pPr algn="just"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Conventional process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Stationary applications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Conventional process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GB"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Vehicle applications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tc>
                      <a:txBody>
                        <a:bodyPr/>
                        <a:lstStyle/>
                        <a:p>
                          <a:pPr algn="ctr" hangingPunct="0"/>
                          <a:r>
                            <a:rPr lang="en-US"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MR-assisted process</a:t>
                          </a:r>
                          <a:endParaRPr lang="en-US"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US" sz="1400" b="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Stationary and vehicle applications</a:t>
                          </a:r>
                          <a:endParaRPr lang="en-US"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1428328158"/>
                      </a:ext>
                    </a:extLst>
                  </a:tr>
                  <a:tr h="213360">
                    <a:tc>
                      <a:txBody>
                        <a:bodyPr/>
                        <a:lstStyle/>
                        <a:p>
                          <a:pPr algn="just"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Reactor operating conditions</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585677390"/>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Reaction temperature [</a:t>
                          </a:r>
                          <a:r>
                            <a:rPr lang="en-GB" sz="1400">
                              <a:effectLst/>
                              <a:latin typeface="Calibri" panose="020F0502020204030204" pitchFamily="34" charset="0"/>
                              <a:ea typeface="Times New Roman" panose="02020603050405020304" pitchFamily="18" charset="0"/>
                              <a:cs typeface="Times New Roman" panose="02020603050405020304" pitchFamily="18" charset="0"/>
                            </a:rPr>
                            <a:t>°</a:t>
                          </a:r>
                          <a:r>
                            <a:rPr lang="en-GB" sz="1400">
                              <a:effectLst/>
                              <a:latin typeface="Garamond" panose="02020404030301010803" pitchFamily="18" charset="0"/>
                              <a:ea typeface="Times New Roman" panose="02020603050405020304" pitchFamily="18" charset="0"/>
                              <a:cs typeface="Times New Roman" panose="02020603050405020304" pitchFamily="18" charset="0"/>
                            </a:rPr>
                            <a:t>C]</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450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450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400</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294329984"/>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Reaction pressure [bar]</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979149765"/>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Permeate pressure [bar]</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0.1</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07355537"/>
                      </a:ext>
                    </a:extLst>
                  </a:tr>
                  <a:tr h="21336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Feedstock</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1735257205"/>
                      </a:ext>
                    </a:extLst>
                  </a:tr>
                  <a:tr h="426720">
                    <a:tc>
                      <a:txBody>
                        <a:bodyPr/>
                        <a:lstStyle/>
                        <a:p>
                          <a:pPr algn="just" hangingPunct="0"/>
                          <a:r>
                            <a:rPr lang="en-US" sz="1400">
                              <a:effectLst/>
                              <a:latin typeface="Garamond" panose="02020404030301010803" pitchFamily="18" charset="0"/>
                              <a:ea typeface="Times New Roman" panose="02020603050405020304" pitchFamily="18" charset="0"/>
                              <a:cs typeface="Times New Roman" panose="02020603050405020304" pitchFamily="18" charset="0"/>
                            </a:rPr>
                            <a:t>NH</a:t>
                          </a:r>
                          <a:r>
                            <a:rPr lang="en-US" sz="1400" baseline="-25000">
                              <a:effectLst/>
                              <a:latin typeface="Garamond" panose="02020404030301010803" pitchFamily="18" charset="0"/>
                              <a:ea typeface="Times New Roman" panose="02020603050405020304" pitchFamily="18" charset="0"/>
                              <a:cs typeface="Times New Roman" panose="02020603050405020304" pitchFamily="18" charset="0"/>
                            </a:rPr>
                            <a:t>3</a:t>
                          </a:r>
                          <a:r>
                            <a:rPr lang="en-US" sz="1400">
                              <a:effectLst/>
                              <a:latin typeface="Garamond" panose="02020404030301010803" pitchFamily="18" charset="0"/>
                              <a:ea typeface="Times New Roman" panose="02020603050405020304" pitchFamily="18" charset="0"/>
                              <a:cs typeface="Times New Roman" panose="02020603050405020304" pitchFamily="18" charset="0"/>
                            </a:rPr>
                            <a:t> flow rate at reactor inlet  </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151.03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8.87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153.46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9.01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146.15 kg/h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pt-BR"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8.58 kmol/h</a:t>
                          </a:r>
                          <a:endParaRPr lang="pt-BR"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320081855"/>
                      </a:ext>
                    </a:extLst>
                  </a:tr>
                  <a:tr h="21336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Energy requirement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b="1" i="1"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988926902"/>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Thermal input [kW]</a:t>
                          </a: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127.51</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129.58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123.72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2039112105"/>
                      </a:ext>
                    </a:extLst>
                  </a:tr>
                  <a:tr h="213360">
                    <a:tc>
                      <a:txBody>
                        <a:bodyPr/>
                        <a:lstStyle/>
                        <a:p>
                          <a:pPr algn="just" hangingPunct="0"/>
                          <a:r>
                            <a:rPr lang="en-GB" sz="1400" b="1" i="1">
                              <a:effectLst/>
                              <a:latin typeface="Garamond" panose="02020404030301010803" pitchFamily="18" charset="0"/>
                              <a:ea typeface="Times New Roman" panose="02020603050405020304" pitchFamily="18" charset="0"/>
                              <a:cs typeface="Times New Roman" panose="02020603050405020304" pitchFamily="18" charset="0"/>
                            </a:rPr>
                            <a:t>KPI</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extLst>
                      <a:ext uri="{0D108BD9-81ED-4DB2-BD59-A6C34878D82A}">
                        <a16:rowId xmlns:a16="http://schemas.microsoft.com/office/drawing/2014/main" val="3559992767"/>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NH</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3</a:t>
                          </a:r>
                          <a:r>
                            <a:rPr lang="en-GB" sz="1400">
                              <a:effectLst/>
                              <a:latin typeface="Garamond" panose="02020404030301010803" pitchFamily="18" charset="0"/>
                              <a:ea typeface="Times New Roman" panose="02020603050405020304" pitchFamily="18" charset="0"/>
                              <a:cs typeface="Times New Roman" panose="02020603050405020304" pitchFamily="18" charset="0"/>
                            </a:rPr>
                            <a:t> conversion</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97.8%</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99.1%</a:t>
                          </a:r>
                          <a:endParaRPr lang="en-GB"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547053537"/>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H</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2</a:t>
                          </a:r>
                          <a:r>
                            <a:rPr lang="en-GB" sz="1400">
                              <a:effectLst/>
                              <a:latin typeface="Garamond" panose="02020404030301010803" pitchFamily="18" charset="0"/>
                              <a:ea typeface="Times New Roman" panose="02020603050405020304" pitchFamily="18" charset="0"/>
                              <a:cs typeface="Times New Roman" panose="02020603050405020304" pitchFamily="18" charset="0"/>
                            </a:rPr>
                            <a:t> recovery</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80.6%</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1638606495"/>
                      </a:ext>
                    </a:extLst>
                  </a:tr>
                  <a:tr h="213360">
                    <a:tc>
                      <a:txBody>
                        <a:bodyPr/>
                        <a:lstStyle/>
                        <a:p>
                          <a:pPr algn="just" hangingPunct="0"/>
                          <a:r>
                            <a:rPr lang="en-GB" sz="1400">
                              <a:effectLst/>
                              <a:latin typeface="Garamond" panose="02020404030301010803" pitchFamily="18" charset="0"/>
                              <a:ea typeface="Times New Roman" panose="02020603050405020304" pitchFamily="18" charset="0"/>
                              <a:cs typeface="Times New Roman" panose="02020603050405020304" pitchFamily="18" charset="0"/>
                            </a:rPr>
                            <a:t>Reactor efficiency (</a:t>
                          </a:r>
                          <a:r>
                            <a:rPr lang="el-GR" sz="1400">
                              <a:effectLst/>
                              <a:latin typeface="Garamond" panose="02020404030301010803" pitchFamily="18" charset="0"/>
                              <a:ea typeface="Times New Roman" panose="02020603050405020304" pitchFamily="18" charset="0"/>
                              <a:cs typeface="Times New Roman" panose="02020603050405020304" pitchFamily="18" charset="0"/>
                            </a:rPr>
                            <a:t>η</a:t>
                          </a:r>
                          <a:r>
                            <a:rPr lang="en-GB" sz="1400" baseline="-25000">
                              <a:effectLst/>
                              <a:latin typeface="Garamond" panose="02020404030301010803" pitchFamily="18" charset="0"/>
                              <a:ea typeface="Times New Roman" panose="02020603050405020304" pitchFamily="18" charset="0"/>
                              <a:cs typeface="Times New Roman" panose="02020603050405020304" pitchFamily="18" charset="0"/>
                            </a:rPr>
                            <a:t>reactor</a:t>
                          </a:r>
                          <a:r>
                            <a:rPr lang="en-GB" sz="1400">
                              <a:effectLst/>
                              <a:latin typeface="Garamond" panose="02020404030301010803" pitchFamily="18" charset="0"/>
                              <a:ea typeface="Times New Roman" panose="02020603050405020304" pitchFamily="18" charset="0"/>
                              <a:cs typeface="Times New Roman" panose="02020603050405020304" pitchFamily="18" charset="0"/>
                            </a:rPr>
                            <a:t>)</a:t>
                          </a: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96.2%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96.2%</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79.2%</a:t>
                          </a:r>
                          <a:r>
                            <a:rPr lang="en-GB"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a:t>
                          </a:r>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(97.4%</a:t>
                          </a:r>
                          <a:r>
                            <a:rPr lang="en-GB"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a:noFill/>
                        </a:lnB>
                        <a:noFill/>
                      </a:tcPr>
                    </a:tc>
                    <a:extLst>
                      <a:ext uri="{0D108BD9-81ED-4DB2-BD59-A6C34878D82A}">
                        <a16:rowId xmlns:a16="http://schemas.microsoft.com/office/drawing/2014/main" val="4220605667"/>
                      </a:ext>
                    </a:extLst>
                  </a:tr>
                  <a:tr h="232601">
                    <a:tc>
                      <a:txBody>
                        <a:bodyPr/>
                        <a:lstStyle/>
                        <a:p>
                          <a:endParaRPr lang="LID4096"/>
                        </a:p>
                      </a:txBody>
                      <a:tcPr marL="68580" marR="68580" marT="0" marB="0">
                        <a:lnL>
                          <a:noFill/>
                        </a:lnL>
                        <a:lnR>
                          <a:noFill/>
                        </a:lnR>
                        <a:lnT>
                          <a:noFill/>
                        </a:lnT>
                        <a:lnB w="12700" cap="flat" cmpd="sng" algn="ctr">
                          <a:solidFill>
                            <a:srgbClr val="000000"/>
                          </a:solidFill>
                          <a:prstDash val="solid"/>
                          <a:round/>
                          <a:headEnd type="none" w="med" len="med"/>
                          <a:tailEnd type="none" w="med" len="med"/>
                        </a:lnB>
                        <a:blipFill>
                          <a:blip r:embed="rId2"/>
                          <a:stretch>
                            <a:fillRect t="-1500000" r="-299769" b="-228947"/>
                          </a:stretch>
                        </a:blip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5.8 kg/kg</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en-GB"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5.8 kg/kg</a:t>
                          </a:r>
                          <a:endParaRPr lang="en-GB"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tc>
                      <a:txBody>
                        <a:bodyPr/>
                        <a:lstStyle/>
                        <a:p>
                          <a:pPr algn="ctr" hangingPunct="0"/>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7.0 kg/kg</a:t>
                          </a:r>
                          <a:r>
                            <a:rPr lang="nn-NO"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(5.7 kg/kg</a:t>
                          </a:r>
                          <a:r>
                            <a:rPr lang="nn-NO" sz="1400" baseline="300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nn-NO" sz="140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endParaRPr lang="nn-NO" sz="140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a:noFill/>
                        </a:lnT>
                        <a:lnB w="12700" cap="flat" cmpd="sng" algn="ctr">
                          <a:solidFill>
                            <a:srgbClr val="000000"/>
                          </a:solidFill>
                          <a:prstDash val="solid"/>
                          <a:round/>
                          <a:headEnd type="none" w="med" len="med"/>
                          <a:tailEnd type="none" w="med" len="med"/>
                        </a:lnB>
                        <a:noFill/>
                      </a:tcPr>
                    </a:tc>
                    <a:extLst>
                      <a:ext uri="{0D108BD9-81ED-4DB2-BD59-A6C34878D82A}">
                        <a16:rowId xmlns:a16="http://schemas.microsoft.com/office/drawing/2014/main" val="4008561970"/>
                      </a:ext>
                    </a:extLst>
                  </a:tr>
                  <a:tr h="426720">
                    <a:tc gridSpan="4">
                      <a:txBody>
                        <a:bodyPr/>
                        <a:lstStyle/>
                        <a:p>
                          <a:pPr algn="ctr" hangingPunct="0"/>
                          <a:r>
                            <a:rPr lang="en-US" sz="1400" baseline="300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a:t>
                          </a: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 Calculated considering as valuable reaction product only hydrogen available at the reactor’s permeate side</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p>
                          <a:pPr algn="ctr" hangingPunct="0"/>
                          <a:r>
                            <a:rPr lang="en-US" sz="1400" baseline="300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a:t>
                          </a:r>
                          <a:r>
                            <a:rPr lang="en-US" sz="1400" dirty="0">
                              <a:solidFill>
                                <a:srgbClr val="000000"/>
                              </a:solidFill>
                              <a:effectLst/>
                              <a:latin typeface="Garamond" panose="02020404030301010803" pitchFamily="18" charset="0"/>
                              <a:ea typeface="Times New Roman" panose="02020603050405020304" pitchFamily="18" charset="0"/>
                              <a:cs typeface="Times New Roman" panose="02020603050405020304" pitchFamily="18" charset="0"/>
                            </a:rPr>
                            <a:t> Calculated </a:t>
                          </a:r>
                          <a:r>
                            <a:rPr lang="en-US" sz="1400" dirty="0">
                              <a:solidFill>
                                <a:srgbClr val="000000"/>
                              </a:solidFill>
                              <a:effectLst/>
                              <a:latin typeface="Garamond" panose="02020404030301010803" pitchFamily="18" charset="0"/>
                              <a:ea typeface="Calibri" panose="020F0502020204030204" pitchFamily="34" charset="0"/>
                              <a:cs typeface="Times New Roman" panose="02020603050405020304" pitchFamily="18" charset="0"/>
                            </a:rPr>
                            <a:t>considering as valuable reaction product both the hydrogen available at the reactor’s permeate and retentate sides</a:t>
                          </a:r>
                          <a:endParaRPr lang="en-US" sz="1400" dirty="0">
                            <a:effectLst/>
                            <a:latin typeface="Garamond" panose="02020404030301010803" pitchFamily="18" charset="0"/>
                            <a:ea typeface="Times New Roman" panose="02020603050405020304" pitchFamily="18" charset="0"/>
                            <a:cs typeface="Times New Roman" panose="02020603050405020304" pitchFamily="18" charset="0"/>
                          </a:endParaRPr>
                        </a:p>
                      </a:txBody>
                      <a:tcPr marL="68580" marR="68580" marT="0" marB="0">
                        <a:lnL>
                          <a:noFill/>
                        </a:lnL>
                        <a:lnR>
                          <a:noFill/>
                        </a:lnR>
                        <a:lnT w="12700" cap="flat" cmpd="sng" algn="ctr">
                          <a:solidFill>
                            <a:srgbClr val="000000"/>
                          </a:solidFill>
                          <a:prstDash val="solid"/>
                          <a:round/>
                          <a:headEnd type="none" w="med" len="med"/>
                          <a:tailEnd type="none" w="med" len="med"/>
                        </a:lnT>
                        <a:lnB>
                          <a:noFill/>
                        </a:lnB>
                        <a:noFill/>
                      </a:tcPr>
                    </a:tc>
                    <a:tc hMerge="1">
                      <a:txBody>
                        <a:bodyPr/>
                        <a:lstStyle/>
                        <a:p>
                          <a:endParaRPr lang="LID4096"/>
                        </a:p>
                      </a:txBody>
                      <a:tcPr/>
                    </a:tc>
                    <a:tc hMerge="1">
                      <a:txBody>
                        <a:bodyPr/>
                        <a:lstStyle/>
                        <a:p>
                          <a:endParaRPr lang="LID4096"/>
                        </a:p>
                      </a:txBody>
                      <a:tcPr/>
                    </a:tc>
                    <a:tc hMerge="1">
                      <a:txBody>
                        <a:bodyPr/>
                        <a:lstStyle/>
                        <a:p>
                          <a:endParaRPr lang="LID4096"/>
                        </a:p>
                      </a:txBody>
                      <a:tcPr/>
                    </a:tc>
                    <a:extLst>
                      <a:ext uri="{0D108BD9-81ED-4DB2-BD59-A6C34878D82A}">
                        <a16:rowId xmlns:a16="http://schemas.microsoft.com/office/drawing/2014/main" val="2135694080"/>
                      </a:ext>
                    </a:extLst>
                  </a:tr>
                </a:tbl>
              </a:graphicData>
            </a:graphic>
          </p:graphicFrame>
        </mc:Fallback>
      </mc:AlternateContent>
      <mc:AlternateContent xmlns:mc="http://schemas.openxmlformats.org/markup-compatibility/2006">
        <mc:Choice xmlns:a14="http://schemas.microsoft.com/office/drawing/2010/main" Requires="a14">
          <p:sp>
            <p:nvSpPr>
              <p:cNvPr id="16" name="TextBox 15">
                <a:extLst>
                  <a:ext uri="{FF2B5EF4-FFF2-40B4-BE49-F238E27FC236}">
                    <a16:creationId xmlns:a16="http://schemas.microsoft.com/office/drawing/2014/main" id="{A5436307-8906-44D4-C374-BD91D8C12614}"/>
                  </a:ext>
                </a:extLst>
              </p:cNvPr>
              <p:cNvSpPr txBox="1"/>
              <p:nvPr/>
            </p:nvSpPr>
            <p:spPr>
              <a:xfrm>
                <a:off x="2690813" y="5521342"/>
                <a:ext cx="6467474" cy="726353"/>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LID4096" i="1" smtClean="0">
                              <a:solidFill>
                                <a:schemeClr val="tx1"/>
                              </a:solidFill>
                              <a:latin typeface="Cambria Math" panose="02040503050406030204" pitchFamily="18" charset="0"/>
                            </a:rPr>
                          </m:ctrlPr>
                        </m:sSubPr>
                        <m:e>
                          <m:r>
                            <m:rPr>
                              <m:sty m:val="p"/>
                            </m:rPr>
                            <a:rPr lang="LID4096">
                              <a:solidFill>
                                <a:schemeClr val="tx1"/>
                              </a:solidFill>
                              <a:latin typeface="Cambria Math" panose="02040503050406030204" pitchFamily="18" charset="0"/>
                            </a:rPr>
                            <m:t>η</m:t>
                          </m:r>
                        </m:e>
                        <m:sub>
                          <m:r>
                            <m:rPr>
                              <m:sty m:val="p"/>
                            </m:rPr>
                            <a:rPr lang="LID4096" i="0">
                              <a:solidFill>
                                <a:schemeClr val="tx1"/>
                              </a:solidFill>
                              <a:latin typeface="Cambria Math" panose="02040503050406030204" pitchFamily="18" charset="0"/>
                            </a:rPr>
                            <m:t>reactor</m:t>
                          </m:r>
                        </m:sub>
                      </m:sSub>
                      <m:r>
                        <a:rPr lang="LID4096" i="0">
                          <a:solidFill>
                            <a:schemeClr val="tx1"/>
                          </a:solidFill>
                          <a:latin typeface="Cambria Math" panose="02040503050406030204" pitchFamily="18" charset="0"/>
                        </a:rPr>
                        <m:t>=</m:t>
                      </m:r>
                      <m:f>
                        <m:fPr>
                          <m:ctrlPr>
                            <a:rPr lang="LID4096" i="1">
                              <a:solidFill>
                                <a:schemeClr val="tx1"/>
                              </a:solidFill>
                              <a:latin typeface="Cambria Math" panose="02040503050406030204" pitchFamily="18" charset="0"/>
                            </a:rPr>
                          </m:ctrlPr>
                        </m:fPr>
                        <m:num>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H</m:t>
                                  </m:r>
                                </m:e>
                                <m:sub>
                                  <m:r>
                                    <a:rPr lang="LID4096" i="0">
                                      <a:solidFill>
                                        <a:schemeClr val="tx1"/>
                                      </a:solidFill>
                                      <a:latin typeface="Cambria Math" panose="02040503050406030204" pitchFamily="18" charset="0"/>
                                    </a:rPr>
                                    <m:t>2</m:t>
                                  </m:r>
                                </m:sub>
                              </m:sSub>
                            </m:sub>
                          </m:sSub>
                        </m:num>
                        <m:den>
                          <m:sSubSup>
                            <m:sSubSupPr>
                              <m:ctrlPr>
                                <a:rPr lang="LID4096" i="1">
                                  <a:solidFill>
                                    <a:schemeClr val="tx1"/>
                                  </a:solidFill>
                                  <a:latin typeface="Cambria Math" panose="02040503050406030204" pitchFamily="18" charset="0"/>
                                </a:rPr>
                              </m:ctrlPr>
                            </m:sSubSupPr>
                            <m:e>
                              <m:acc>
                                <m:accPr>
                                  <m:chr m:val="̇"/>
                                  <m:ctrlPr>
                                    <a:rPr lang="LID4096" i="1">
                                      <a:solidFill>
                                        <a:schemeClr val="tx1"/>
                                      </a:solidFill>
                                      <a:latin typeface="Cambria Math" panose="02040503050406030204" pitchFamily="18" charset="0"/>
                                    </a:rPr>
                                  </m:ctrlPr>
                                </m:accPr>
                                <m:e>
                                  <m:r>
                                    <m:rPr>
                                      <m:sty m:val="p"/>
                                    </m:rPr>
                                    <a:rPr lang="LID4096" i="0">
                                      <a:solidFill>
                                        <a:schemeClr val="tx1"/>
                                      </a:solidFill>
                                      <a:latin typeface="Cambria Math" panose="02040503050406030204" pitchFamily="18" charset="0"/>
                                    </a:rPr>
                                    <m:t>m</m:t>
                                  </m:r>
                                </m:e>
                              </m:acc>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up>
                              <m:r>
                                <a:rPr lang="LID4096" i="0">
                                  <a:solidFill>
                                    <a:schemeClr val="tx1"/>
                                  </a:solidFill>
                                  <a:latin typeface="Cambria Math" panose="02040503050406030204" pitchFamily="18" charset="0"/>
                                </a:rPr>
                                <m:t> </m:t>
                              </m:r>
                            </m:sup>
                          </m:sSubSup>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LHV</m:t>
                              </m:r>
                            </m:e>
                            <m:sub>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NH</m:t>
                                  </m:r>
                                </m:e>
                                <m:sub>
                                  <m:r>
                                    <a:rPr lang="LID4096" i="0">
                                      <a:solidFill>
                                        <a:schemeClr val="tx1"/>
                                      </a:solidFill>
                                      <a:latin typeface="Cambria Math" panose="02040503050406030204" pitchFamily="18" charset="0"/>
                                    </a:rPr>
                                    <m:t>3</m:t>
                                  </m:r>
                                </m:sub>
                              </m:sSub>
                            </m:sub>
                          </m:sSub>
                          <m:r>
                            <a:rPr lang="LID4096" i="0">
                              <a:solidFill>
                                <a:schemeClr val="tx1"/>
                              </a:solidFill>
                              <a:latin typeface="Cambria Math" panose="02040503050406030204" pitchFamily="18" charset="0"/>
                            </a:rPr>
                            <m:t>+ </m:t>
                          </m:r>
                          <m:sSub>
                            <m:sSubPr>
                              <m:ctrlPr>
                                <a:rPr lang="LID4096" i="1">
                                  <a:solidFill>
                                    <a:schemeClr val="tx1"/>
                                  </a:solidFill>
                                  <a:latin typeface="Cambria Math" panose="02040503050406030204" pitchFamily="18" charset="0"/>
                                </a:rPr>
                              </m:ctrlPr>
                            </m:sSubPr>
                            <m:e>
                              <m:r>
                                <m:rPr>
                                  <m:sty m:val="p"/>
                                </m:rPr>
                                <a:rPr lang="LID4096" i="0">
                                  <a:solidFill>
                                    <a:schemeClr val="tx1"/>
                                  </a:solidFill>
                                  <a:latin typeface="Cambria Math" panose="02040503050406030204" pitchFamily="18" charset="0"/>
                                </a:rPr>
                                <m:t>W</m:t>
                              </m:r>
                            </m:e>
                            <m:sub>
                              <m:r>
                                <m:rPr>
                                  <m:sty m:val="p"/>
                                </m:rPr>
                                <a:rPr lang="LID4096" i="0">
                                  <a:solidFill>
                                    <a:schemeClr val="tx1"/>
                                  </a:solidFill>
                                  <a:latin typeface="Cambria Math" panose="02040503050406030204" pitchFamily="18" charset="0"/>
                                </a:rPr>
                                <m:t>in</m:t>
                              </m:r>
                            </m:sub>
                          </m:sSub>
                        </m:den>
                      </m:f>
                    </m:oMath>
                  </m:oMathPara>
                </a14:m>
                <a:endParaRPr lang="LID4096" dirty="0">
                  <a:solidFill>
                    <a:schemeClr val="tx1"/>
                  </a:solidFill>
                </a:endParaRPr>
              </a:p>
            </p:txBody>
          </p:sp>
        </mc:Choice>
        <mc:Fallback>
          <p:sp>
            <p:nvSpPr>
              <p:cNvPr id="16" name="TextBox 15">
                <a:extLst>
                  <a:ext uri="{FF2B5EF4-FFF2-40B4-BE49-F238E27FC236}">
                    <a16:creationId xmlns:a16="http://schemas.microsoft.com/office/drawing/2014/main" id="{A5436307-8906-44D4-C374-BD91D8C12614}"/>
                  </a:ext>
                </a:extLst>
              </p:cNvPr>
              <p:cNvSpPr txBox="1">
                <a:spLocks noRot="1" noChangeAspect="1" noMove="1" noResize="1" noEditPoints="1" noAdjustHandles="1" noChangeArrowheads="1" noChangeShapeType="1" noTextEdit="1"/>
              </p:cNvSpPr>
              <p:nvPr/>
            </p:nvSpPr>
            <p:spPr>
              <a:xfrm>
                <a:off x="2690813" y="5521342"/>
                <a:ext cx="6467474" cy="726353"/>
              </a:xfrm>
              <a:prstGeom prst="rect">
                <a:avLst/>
              </a:prstGeom>
              <a:blipFill>
                <a:blip r:embed="rId3"/>
                <a:stretch>
                  <a:fillRect/>
                </a:stretch>
              </a:blipFill>
            </p:spPr>
            <p:txBody>
              <a:bodyPr/>
              <a:lstStyle/>
              <a:p>
                <a:r>
                  <a:rPr lang="LID4096">
                    <a:noFill/>
                  </a:rPr>
                  <a:t> </a:t>
                </a:r>
              </a:p>
            </p:txBody>
          </p:sp>
        </mc:Fallback>
      </mc:AlternateContent>
    </p:spTree>
    <p:extLst>
      <p:ext uri="{BB962C8B-B14F-4D97-AF65-F5344CB8AC3E}">
        <p14:creationId xmlns:p14="http://schemas.microsoft.com/office/powerpoint/2010/main" val="22147851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939EE7F2-C51D-0567-7865-4997280B38F8}"/>
              </a:ext>
            </a:extLst>
          </p:cNvPr>
          <p:cNvSpPr/>
          <p:nvPr/>
        </p:nvSpPr>
        <p:spPr>
          <a:xfrm>
            <a:off x="7035347" y="399403"/>
            <a:ext cx="4385128" cy="731629"/>
          </a:xfrm>
          <a:prstGeom prst="roundRect">
            <a:avLst/>
          </a:prstGeom>
          <a:solidFill>
            <a:srgbClr val="ACB8D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sz="1200" dirty="0">
              <a:ln>
                <a:solidFill>
                  <a:sysClr val="windowText" lastClr="000000"/>
                </a:solidFill>
              </a:ln>
              <a:solidFill>
                <a:schemeClr val="tx1"/>
              </a:solidFill>
            </a:endParaRPr>
          </a:p>
        </p:txBody>
      </p:sp>
      <p:sp>
        <p:nvSpPr>
          <p:cNvPr id="10" name="TextBox 9">
            <a:extLst>
              <a:ext uri="{FF2B5EF4-FFF2-40B4-BE49-F238E27FC236}">
                <a16:creationId xmlns:a16="http://schemas.microsoft.com/office/drawing/2014/main" id="{81AE57D1-2DB4-5072-D312-C4F75A262C9F}"/>
              </a:ext>
            </a:extLst>
          </p:cNvPr>
          <p:cNvSpPr txBox="1"/>
          <p:nvPr/>
        </p:nvSpPr>
        <p:spPr>
          <a:xfrm>
            <a:off x="6830361" y="357013"/>
            <a:ext cx="4823331" cy="830997"/>
          </a:xfrm>
          <a:prstGeom prst="rect">
            <a:avLst/>
          </a:prstGeom>
          <a:noFill/>
        </p:spPr>
        <p:txBody>
          <a:bodyPr wrap="square" rtlCol="0">
            <a:spAutoFit/>
          </a:bodyPr>
          <a:lstStyle/>
          <a:p>
            <a:pPr algn="ctr"/>
            <a:r>
              <a:rPr lang="en-US" sz="1600" dirty="0"/>
              <a:t>Is the packed bed MR technology competitive compared to the packed bed conventional technology?</a:t>
            </a:r>
          </a:p>
        </p:txBody>
      </p:sp>
      <p:pic>
        <p:nvPicPr>
          <p:cNvPr id="3" name="Picture 2" descr="Question mark - Free shapes and symbols icons">
            <a:extLst>
              <a:ext uri="{FF2B5EF4-FFF2-40B4-BE49-F238E27FC236}">
                <a16:creationId xmlns:a16="http://schemas.microsoft.com/office/drawing/2014/main" id="{270EE1F2-00F5-118A-8694-162E9B0FBD5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88425" y="272276"/>
            <a:ext cx="899269" cy="899269"/>
          </a:xfrm>
          <a:prstGeom prst="rect">
            <a:avLst/>
          </a:prstGeom>
          <a:noFill/>
          <a:extLst>
            <a:ext uri="{909E8E84-426E-40DD-AFC4-6F175D3DCCD1}">
              <a14:hiddenFill xmlns:a14="http://schemas.microsoft.com/office/drawing/2010/main">
                <a:solidFill>
                  <a:srgbClr val="FFFFFF"/>
                </a:solidFill>
              </a14:hiddenFill>
            </a:ext>
          </a:extLst>
        </p:spPr>
      </p:pic>
      <p:grpSp>
        <p:nvGrpSpPr>
          <p:cNvPr id="62" name="Group 61">
            <a:extLst>
              <a:ext uri="{FF2B5EF4-FFF2-40B4-BE49-F238E27FC236}">
                <a16:creationId xmlns:a16="http://schemas.microsoft.com/office/drawing/2014/main" id="{8B3F912A-4D12-DF31-C38D-0FA77FA7D1B0}"/>
              </a:ext>
            </a:extLst>
          </p:cNvPr>
          <p:cNvGrpSpPr/>
          <p:nvPr/>
        </p:nvGrpSpPr>
        <p:grpSpPr>
          <a:xfrm>
            <a:off x="568238" y="1376717"/>
            <a:ext cx="11150773" cy="623495"/>
            <a:chOff x="595169" y="2166362"/>
            <a:chExt cx="11150773" cy="623495"/>
          </a:xfrm>
        </p:grpSpPr>
        <p:grpSp>
          <p:nvGrpSpPr>
            <p:cNvPr id="55" name="Group 54">
              <a:extLst>
                <a:ext uri="{FF2B5EF4-FFF2-40B4-BE49-F238E27FC236}">
                  <a16:creationId xmlns:a16="http://schemas.microsoft.com/office/drawing/2014/main" id="{49FD178E-6ED7-E2B6-33AF-7FDE47A634F2}"/>
                </a:ext>
              </a:extLst>
            </p:cNvPr>
            <p:cNvGrpSpPr/>
            <p:nvPr/>
          </p:nvGrpSpPr>
          <p:grpSpPr>
            <a:xfrm>
              <a:off x="595169" y="2166362"/>
              <a:ext cx="11150773" cy="592257"/>
              <a:chOff x="653299" y="2242009"/>
              <a:chExt cx="11150773" cy="592257"/>
            </a:xfrm>
          </p:grpSpPr>
          <p:sp>
            <p:nvSpPr>
              <p:cNvPr id="17" name="Rectangle: Rounded Corners 16">
                <a:extLst>
                  <a:ext uri="{FF2B5EF4-FFF2-40B4-BE49-F238E27FC236}">
                    <a16:creationId xmlns:a16="http://schemas.microsoft.com/office/drawing/2014/main" id="{B3943D6B-AB96-84C2-D066-45817A6BC384}"/>
                  </a:ext>
                </a:extLst>
              </p:cNvPr>
              <p:cNvSpPr/>
              <p:nvPr/>
            </p:nvSpPr>
            <p:spPr>
              <a:xfrm>
                <a:off x="653299" y="2282501"/>
                <a:ext cx="11150773" cy="551765"/>
              </a:xfrm>
              <a:prstGeom prst="roundRect">
                <a:avLst/>
              </a:prstGeom>
              <a:solidFill>
                <a:srgbClr val="BFD1E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8" name="TextBox 17">
                <a:extLst>
                  <a:ext uri="{FF2B5EF4-FFF2-40B4-BE49-F238E27FC236}">
                    <a16:creationId xmlns:a16="http://schemas.microsoft.com/office/drawing/2014/main" id="{235FDE43-43CC-4D27-2545-2F2FDF8896DA}"/>
                  </a:ext>
                </a:extLst>
              </p:cNvPr>
              <p:cNvSpPr txBox="1"/>
              <p:nvPr/>
            </p:nvSpPr>
            <p:spPr>
              <a:xfrm>
                <a:off x="764749" y="2242009"/>
                <a:ext cx="9827490" cy="584775"/>
              </a:xfrm>
              <a:prstGeom prst="rect">
                <a:avLst/>
              </a:prstGeom>
              <a:noFill/>
            </p:spPr>
            <p:txBody>
              <a:bodyPr wrap="square" rtlCol="0">
                <a:spAutoFit/>
              </a:bodyPr>
              <a:lstStyle/>
              <a:p>
                <a:r>
                  <a:rPr lang="en-US" sz="1600" b="1" u="sng" dirty="0"/>
                  <a:t>Scenario 1</a:t>
                </a:r>
                <a:r>
                  <a:rPr lang="en-US" sz="1600" u="sng" dirty="0"/>
                  <a:t>: </a:t>
                </a:r>
                <a:r>
                  <a:rPr lang="en-US" sz="1600" b="1" u="sng" dirty="0"/>
                  <a:t>stationary applications </a:t>
                </a:r>
              </a:p>
              <a:p>
                <a:r>
                  <a:rPr lang="en-US" sz="1600" dirty="0"/>
                  <a:t>Both in the conventional and in the MR-based systems the COH is 6.95 €/kg</a:t>
                </a:r>
                <a:endParaRPr lang="LID4096" sz="1600" dirty="0"/>
              </a:p>
            </p:txBody>
          </p:sp>
        </p:grpSp>
        <p:sp>
          <p:nvSpPr>
            <p:cNvPr id="45" name="TextBox 44">
              <a:extLst>
                <a:ext uri="{FF2B5EF4-FFF2-40B4-BE49-F238E27FC236}">
                  <a16:creationId xmlns:a16="http://schemas.microsoft.com/office/drawing/2014/main" id="{BDBCFE7A-20F4-4711-DF07-DAF6F24DF63C}"/>
                </a:ext>
              </a:extLst>
            </p:cNvPr>
            <p:cNvSpPr txBox="1"/>
            <p:nvPr/>
          </p:nvSpPr>
          <p:spPr>
            <a:xfrm>
              <a:off x="7514103" y="2205082"/>
              <a:ext cx="4082728" cy="584775"/>
            </a:xfrm>
            <a:prstGeom prst="rect">
              <a:avLst/>
            </a:prstGeom>
            <a:noFill/>
          </p:spPr>
          <p:txBody>
            <a:bodyPr wrap="square" rtlCol="0">
              <a:spAutoFit/>
            </a:bodyPr>
            <a:lstStyle/>
            <a:p>
              <a:pPr algn="ctr"/>
              <a:r>
                <a:rPr lang="en-US" sz="1600" dirty="0">
                  <a:solidFill>
                    <a:srgbClr val="C00000"/>
                  </a:solidFill>
                </a:rPr>
                <a:t>No economic advantage from utilization of the packed bed MR technology</a:t>
              </a:r>
              <a:endParaRPr lang="LID4096" sz="1600" dirty="0">
                <a:solidFill>
                  <a:srgbClr val="C00000"/>
                </a:solidFill>
              </a:endParaRPr>
            </a:p>
          </p:txBody>
        </p:sp>
      </p:grpSp>
      <p:grpSp>
        <p:nvGrpSpPr>
          <p:cNvPr id="56" name="Group 55">
            <a:extLst>
              <a:ext uri="{FF2B5EF4-FFF2-40B4-BE49-F238E27FC236}">
                <a16:creationId xmlns:a16="http://schemas.microsoft.com/office/drawing/2014/main" id="{A616EF6D-55F2-803E-A1F0-53F6D79649A2}"/>
              </a:ext>
            </a:extLst>
          </p:cNvPr>
          <p:cNvGrpSpPr/>
          <p:nvPr/>
        </p:nvGrpSpPr>
        <p:grpSpPr>
          <a:xfrm>
            <a:off x="1777131" y="5565519"/>
            <a:ext cx="9876561" cy="584775"/>
            <a:chOff x="447385" y="2262695"/>
            <a:chExt cx="9876561" cy="584775"/>
          </a:xfrm>
        </p:grpSpPr>
        <p:sp>
          <p:nvSpPr>
            <p:cNvPr id="57" name="Rectangle: Rounded Corners 56">
              <a:extLst>
                <a:ext uri="{FF2B5EF4-FFF2-40B4-BE49-F238E27FC236}">
                  <a16:creationId xmlns:a16="http://schemas.microsoft.com/office/drawing/2014/main" id="{A471940E-0F56-C9E0-2C31-EC64E478D2EE}"/>
                </a:ext>
              </a:extLst>
            </p:cNvPr>
            <p:cNvSpPr/>
            <p:nvPr/>
          </p:nvSpPr>
          <p:spPr>
            <a:xfrm>
              <a:off x="447385" y="2282501"/>
              <a:ext cx="8537835" cy="551765"/>
            </a:xfrm>
            <a:prstGeom prst="roundRect">
              <a:avLst/>
            </a:prstGeom>
            <a:solidFill>
              <a:schemeClr val="accent5">
                <a:lumMod val="20000"/>
                <a:lumOff val="80000"/>
                <a:alpha val="69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58" name="TextBox 57">
              <a:extLst>
                <a:ext uri="{FF2B5EF4-FFF2-40B4-BE49-F238E27FC236}">
                  <a16:creationId xmlns:a16="http://schemas.microsoft.com/office/drawing/2014/main" id="{30B3FEA1-8252-B830-288C-6E986A0F5E84}"/>
                </a:ext>
              </a:extLst>
            </p:cNvPr>
            <p:cNvSpPr txBox="1"/>
            <p:nvPr/>
          </p:nvSpPr>
          <p:spPr>
            <a:xfrm>
              <a:off x="496455" y="2262695"/>
              <a:ext cx="9827491" cy="584775"/>
            </a:xfrm>
            <a:prstGeom prst="rect">
              <a:avLst/>
            </a:prstGeom>
            <a:noFill/>
          </p:spPr>
          <p:txBody>
            <a:bodyPr wrap="square" rtlCol="0">
              <a:spAutoFit/>
            </a:bodyPr>
            <a:lstStyle/>
            <a:p>
              <a:r>
                <a:rPr lang="en-US" sz="1600" b="1" u="sng" dirty="0"/>
                <a:t>Scenario 2.2</a:t>
              </a:r>
              <a:r>
                <a:rPr lang="en-US" sz="1600" u="sng" dirty="0"/>
                <a:t>: </a:t>
              </a:r>
              <a:r>
                <a:rPr lang="en-US" sz="1600" b="1" u="sng" dirty="0"/>
                <a:t>refueling stations for vehicle applications</a:t>
              </a:r>
            </a:p>
            <a:p>
              <a:r>
                <a:rPr lang="en-US" sz="1600" dirty="0"/>
                <a:t>Similar conclusions to scenario 2.1 with </a:t>
              </a:r>
              <a:r>
                <a:rPr lang="en-US" sz="1600" dirty="0" err="1"/>
                <a:t>COH</a:t>
              </a:r>
              <a:r>
                <a:rPr lang="en-US" sz="1600" baseline="-25000" dirty="0" err="1"/>
                <a:t>conventional</a:t>
              </a:r>
              <a:r>
                <a:rPr lang="en-US" sz="1600" dirty="0"/>
                <a:t>=7.57 €/kg and COH</a:t>
              </a:r>
              <a:r>
                <a:rPr lang="en-US" sz="1600" baseline="-25000" dirty="0"/>
                <a:t>MR-assisted</a:t>
              </a:r>
              <a:r>
                <a:rPr lang="en-US" sz="1600" dirty="0"/>
                <a:t>=7.38 €/kg </a:t>
              </a:r>
              <a:endParaRPr lang="LID4096" sz="1600" dirty="0"/>
            </a:p>
          </p:txBody>
        </p:sp>
      </p:grpSp>
      <p:grpSp>
        <p:nvGrpSpPr>
          <p:cNvPr id="63" name="Group 62">
            <a:extLst>
              <a:ext uri="{FF2B5EF4-FFF2-40B4-BE49-F238E27FC236}">
                <a16:creationId xmlns:a16="http://schemas.microsoft.com/office/drawing/2014/main" id="{D34A9B2C-1301-5DAF-5E9C-3E96514AE57E}"/>
              </a:ext>
            </a:extLst>
          </p:cNvPr>
          <p:cNvGrpSpPr/>
          <p:nvPr/>
        </p:nvGrpSpPr>
        <p:grpSpPr>
          <a:xfrm>
            <a:off x="1777131" y="2092831"/>
            <a:ext cx="11781453" cy="3628475"/>
            <a:chOff x="1778178" y="2838773"/>
            <a:chExt cx="11781453" cy="3628475"/>
          </a:xfrm>
        </p:grpSpPr>
        <p:grpSp>
          <p:nvGrpSpPr>
            <p:cNvPr id="54" name="Group 53">
              <a:extLst>
                <a:ext uri="{FF2B5EF4-FFF2-40B4-BE49-F238E27FC236}">
                  <a16:creationId xmlns:a16="http://schemas.microsoft.com/office/drawing/2014/main" id="{1D935B9F-E98D-7D31-CA8C-81FA519D5F7D}"/>
                </a:ext>
              </a:extLst>
            </p:cNvPr>
            <p:cNvGrpSpPr/>
            <p:nvPr/>
          </p:nvGrpSpPr>
          <p:grpSpPr>
            <a:xfrm>
              <a:off x="1778178" y="2838773"/>
              <a:ext cx="8635644" cy="3628475"/>
              <a:chOff x="555490" y="2924704"/>
              <a:chExt cx="8635644" cy="3628475"/>
            </a:xfrm>
          </p:grpSpPr>
          <p:sp>
            <p:nvSpPr>
              <p:cNvPr id="12" name="Rectangle: Rounded Corners 11">
                <a:extLst>
                  <a:ext uri="{FF2B5EF4-FFF2-40B4-BE49-F238E27FC236}">
                    <a16:creationId xmlns:a16="http://schemas.microsoft.com/office/drawing/2014/main" id="{196536FD-47F6-8951-0115-D5684B019B85}"/>
                  </a:ext>
                </a:extLst>
              </p:cNvPr>
              <p:cNvSpPr/>
              <p:nvPr/>
            </p:nvSpPr>
            <p:spPr>
              <a:xfrm>
                <a:off x="653299" y="2924704"/>
                <a:ext cx="8537835" cy="3394869"/>
              </a:xfrm>
              <a:prstGeom prst="roundRect">
                <a:avLst>
                  <a:gd name="adj" fmla="val 10037"/>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4" name="TextBox 13">
                <a:extLst>
                  <a:ext uri="{FF2B5EF4-FFF2-40B4-BE49-F238E27FC236}">
                    <a16:creationId xmlns:a16="http://schemas.microsoft.com/office/drawing/2014/main" id="{02399C07-A5DE-25A5-6535-443F239D05C9}"/>
                  </a:ext>
                </a:extLst>
              </p:cNvPr>
              <p:cNvSpPr txBox="1"/>
              <p:nvPr/>
            </p:nvSpPr>
            <p:spPr>
              <a:xfrm>
                <a:off x="1459005" y="3194887"/>
                <a:ext cx="2661920" cy="338554"/>
              </a:xfrm>
              <a:prstGeom prst="rect">
                <a:avLst/>
              </a:prstGeom>
              <a:noFill/>
            </p:spPr>
            <p:txBody>
              <a:bodyPr wrap="square" rtlCol="0">
                <a:spAutoFit/>
              </a:bodyPr>
              <a:lstStyle/>
              <a:p>
                <a:r>
                  <a:rPr lang="en-US" sz="1600" b="1" dirty="0">
                    <a:cs typeface="Calibri Light" panose="020F0302020204030204" pitchFamily="34" charset="0"/>
                  </a:rPr>
                  <a:t>Conventional system</a:t>
                </a:r>
                <a:endParaRPr lang="LID4096" sz="1600" b="1" dirty="0">
                  <a:cs typeface="Calibri Light" panose="020F0302020204030204" pitchFamily="34" charset="0"/>
                </a:endParaRPr>
              </a:p>
            </p:txBody>
          </p:sp>
          <p:sp>
            <p:nvSpPr>
              <p:cNvPr id="25" name="TextBox 24">
                <a:extLst>
                  <a:ext uri="{FF2B5EF4-FFF2-40B4-BE49-F238E27FC236}">
                    <a16:creationId xmlns:a16="http://schemas.microsoft.com/office/drawing/2014/main" id="{A4A52792-056C-FB17-34DD-7C0374C33346}"/>
                  </a:ext>
                </a:extLst>
              </p:cNvPr>
              <p:cNvSpPr txBox="1"/>
              <p:nvPr/>
            </p:nvSpPr>
            <p:spPr>
              <a:xfrm>
                <a:off x="1589875" y="3451174"/>
                <a:ext cx="1702848" cy="338554"/>
              </a:xfrm>
              <a:prstGeom prst="rect">
                <a:avLst/>
              </a:prstGeom>
              <a:noFill/>
            </p:spPr>
            <p:txBody>
              <a:bodyPr wrap="square" rtlCol="0">
                <a:spAutoFit/>
              </a:bodyPr>
              <a:lstStyle/>
              <a:p>
                <a:r>
                  <a:rPr lang="en-US" sz="1600" dirty="0">
                    <a:solidFill>
                      <a:srgbClr val="C00000"/>
                    </a:solidFill>
                  </a:rPr>
                  <a:t>COH = 7.15 €/kg</a:t>
                </a:r>
                <a:endParaRPr lang="LID4096" sz="1600" dirty="0">
                  <a:solidFill>
                    <a:srgbClr val="C00000"/>
                  </a:solidFill>
                </a:endParaRPr>
              </a:p>
            </p:txBody>
          </p:sp>
          <p:sp>
            <p:nvSpPr>
              <p:cNvPr id="26" name="TextBox 25">
                <a:extLst>
                  <a:ext uri="{FF2B5EF4-FFF2-40B4-BE49-F238E27FC236}">
                    <a16:creationId xmlns:a16="http://schemas.microsoft.com/office/drawing/2014/main" id="{6CBBC2D7-E4FC-736D-3170-5AB0C6697560}"/>
                  </a:ext>
                </a:extLst>
              </p:cNvPr>
              <p:cNvSpPr txBox="1"/>
              <p:nvPr/>
            </p:nvSpPr>
            <p:spPr>
              <a:xfrm>
                <a:off x="6442297" y="3445175"/>
                <a:ext cx="1838227" cy="338554"/>
              </a:xfrm>
              <a:prstGeom prst="rect">
                <a:avLst/>
              </a:prstGeom>
              <a:noFill/>
            </p:spPr>
            <p:txBody>
              <a:bodyPr wrap="square" rtlCol="0">
                <a:spAutoFit/>
              </a:bodyPr>
              <a:lstStyle/>
              <a:p>
                <a:r>
                  <a:rPr lang="en-US" sz="1600" dirty="0">
                    <a:solidFill>
                      <a:srgbClr val="00A47A"/>
                    </a:solidFill>
                  </a:rPr>
                  <a:t>COH = 6.95 €/kg</a:t>
                </a:r>
                <a:endParaRPr lang="LID4096" sz="1600" dirty="0">
                  <a:solidFill>
                    <a:srgbClr val="00A47A"/>
                  </a:solidFill>
                </a:endParaRPr>
              </a:p>
            </p:txBody>
          </p:sp>
          <p:graphicFrame>
            <p:nvGraphicFramePr>
              <p:cNvPr id="29" name="Chart 28">
                <a:extLst>
                  <a:ext uri="{FF2B5EF4-FFF2-40B4-BE49-F238E27FC236}">
                    <a16:creationId xmlns:a16="http://schemas.microsoft.com/office/drawing/2014/main" id="{4531B1E4-6FFA-09AD-D710-9AFD20B658D8}"/>
                  </a:ext>
                </a:extLst>
              </p:cNvPr>
              <p:cNvGraphicFramePr/>
              <p:nvPr/>
            </p:nvGraphicFramePr>
            <p:xfrm>
              <a:off x="555490" y="3951008"/>
              <a:ext cx="4088282" cy="2602171"/>
            </p:xfrm>
            <a:graphic>
              <a:graphicData uri="http://schemas.openxmlformats.org/drawingml/2006/chart">
                <c:chart xmlns:c="http://schemas.openxmlformats.org/drawingml/2006/chart" xmlns:r="http://schemas.openxmlformats.org/officeDocument/2006/relationships" r:id="rId4"/>
              </a:graphicData>
            </a:graphic>
          </p:graphicFrame>
          <p:sp>
            <p:nvSpPr>
              <p:cNvPr id="30" name="TextBox 29">
                <a:extLst>
                  <a:ext uri="{FF2B5EF4-FFF2-40B4-BE49-F238E27FC236}">
                    <a16:creationId xmlns:a16="http://schemas.microsoft.com/office/drawing/2014/main" id="{D88DF6E7-B916-1A3D-DF8C-925E58FDA610}"/>
                  </a:ext>
                </a:extLst>
              </p:cNvPr>
              <p:cNvSpPr txBox="1"/>
              <p:nvPr/>
            </p:nvSpPr>
            <p:spPr>
              <a:xfrm>
                <a:off x="2502667" y="3726910"/>
                <a:ext cx="791852" cy="276999"/>
              </a:xfrm>
              <a:prstGeom prst="rect">
                <a:avLst/>
              </a:prstGeom>
              <a:noFill/>
            </p:spPr>
            <p:txBody>
              <a:bodyPr wrap="square" rtlCol="0">
                <a:spAutoFit/>
              </a:bodyPr>
              <a:lstStyle/>
              <a:p>
                <a:r>
                  <a:rPr lang="en-US" sz="1200" dirty="0"/>
                  <a:t>CAPEX</a:t>
                </a:r>
                <a:endParaRPr lang="LID4096" sz="1200" dirty="0"/>
              </a:p>
            </p:txBody>
          </p:sp>
          <p:sp>
            <p:nvSpPr>
              <p:cNvPr id="31" name="TextBox 30">
                <a:extLst>
                  <a:ext uri="{FF2B5EF4-FFF2-40B4-BE49-F238E27FC236}">
                    <a16:creationId xmlns:a16="http://schemas.microsoft.com/office/drawing/2014/main" id="{3A07D000-51CB-5E03-E2BF-806167E6BC9C}"/>
                  </a:ext>
                </a:extLst>
              </p:cNvPr>
              <p:cNvSpPr txBox="1"/>
              <p:nvPr/>
            </p:nvSpPr>
            <p:spPr>
              <a:xfrm>
                <a:off x="3088927" y="3911384"/>
                <a:ext cx="1031998" cy="276999"/>
              </a:xfrm>
              <a:prstGeom prst="rect">
                <a:avLst/>
              </a:prstGeom>
              <a:noFill/>
            </p:spPr>
            <p:txBody>
              <a:bodyPr wrap="square" rtlCol="0">
                <a:spAutoFit/>
              </a:bodyPr>
              <a:lstStyle/>
              <a:p>
                <a:r>
                  <a:rPr lang="en-US" sz="1200" dirty="0"/>
                  <a:t>OPEX fixed</a:t>
                </a:r>
                <a:endParaRPr lang="LID4096" sz="1200" dirty="0"/>
              </a:p>
            </p:txBody>
          </p:sp>
          <p:sp>
            <p:nvSpPr>
              <p:cNvPr id="32" name="TextBox 31">
                <a:extLst>
                  <a:ext uri="{FF2B5EF4-FFF2-40B4-BE49-F238E27FC236}">
                    <a16:creationId xmlns:a16="http://schemas.microsoft.com/office/drawing/2014/main" id="{D5C38120-F1D3-FA89-CEE8-24E9137AF2F1}"/>
                  </a:ext>
                </a:extLst>
              </p:cNvPr>
              <p:cNvSpPr txBox="1"/>
              <p:nvPr/>
            </p:nvSpPr>
            <p:spPr>
              <a:xfrm>
                <a:off x="894078" y="6012558"/>
                <a:ext cx="1497433" cy="276999"/>
              </a:xfrm>
              <a:prstGeom prst="rect">
                <a:avLst/>
              </a:prstGeom>
              <a:noFill/>
            </p:spPr>
            <p:txBody>
              <a:bodyPr wrap="square" rtlCol="0">
                <a:spAutoFit/>
              </a:bodyPr>
              <a:lstStyle/>
              <a:p>
                <a:r>
                  <a:rPr lang="en-US" sz="1200" dirty="0"/>
                  <a:t>OPEX variable</a:t>
                </a:r>
                <a:endParaRPr lang="LID4096" sz="1200" dirty="0"/>
              </a:p>
            </p:txBody>
          </p:sp>
          <p:graphicFrame>
            <p:nvGraphicFramePr>
              <p:cNvPr id="39" name="Chart 38">
                <a:extLst>
                  <a:ext uri="{FF2B5EF4-FFF2-40B4-BE49-F238E27FC236}">
                    <a16:creationId xmlns:a16="http://schemas.microsoft.com/office/drawing/2014/main" id="{01975380-6D07-8C6A-908E-D37FC838F8ED}"/>
                  </a:ext>
                </a:extLst>
              </p:cNvPr>
              <p:cNvGraphicFramePr/>
              <p:nvPr/>
            </p:nvGraphicFramePr>
            <p:xfrm>
              <a:off x="5035259" y="3907805"/>
              <a:ext cx="4088282" cy="2602171"/>
            </p:xfrm>
            <a:graphic>
              <a:graphicData uri="http://schemas.openxmlformats.org/drawingml/2006/chart">
                <c:chart xmlns:c="http://schemas.openxmlformats.org/drawingml/2006/chart" xmlns:r="http://schemas.openxmlformats.org/officeDocument/2006/relationships" r:id="rId5"/>
              </a:graphicData>
            </a:graphic>
          </p:graphicFrame>
          <p:sp>
            <p:nvSpPr>
              <p:cNvPr id="40" name="TextBox 39">
                <a:extLst>
                  <a:ext uri="{FF2B5EF4-FFF2-40B4-BE49-F238E27FC236}">
                    <a16:creationId xmlns:a16="http://schemas.microsoft.com/office/drawing/2014/main" id="{4729D1EC-BCD0-F9E7-2EF8-7D91141A09F4}"/>
                  </a:ext>
                </a:extLst>
              </p:cNvPr>
              <p:cNvSpPr txBox="1"/>
              <p:nvPr/>
            </p:nvSpPr>
            <p:spPr>
              <a:xfrm>
                <a:off x="5206863" y="5980683"/>
                <a:ext cx="1497433" cy="276999"/>
              </a:xfrm>
              <a:prstGeom prst="rect">
                <a:avLst/>
              </a:prstGeom>
              <a:noFill/>
            </p:spPr>
            <p:txBody>
              <a:bodyPr wrap="square" rtlCol="0">
                <a:spAutoFit/>
              </a:bodyPr>
              <a:lstStyle/>
              <a:p>
                <a:r>
                  <a:rPr lang="en-US" sz="1200" dirty="0"/>
                  <a:t>OPEX variable</a:t>
                </a:r>
                <a:endParaRPr lang="LID4096" sz="1200" dirty="0"/>
              </a:p>
            </p:txBody>
          </p:sp>
          <p:sp>
            <p:nvSpPr>
              <p:cNvPr id="41" name="TextBox 40">
                <a:extLst>
                  <a:ext uri="{FF2B5EF4-FFF2-40B4-BE49-F238E27FC236}">
                    <a16:creationId xmlns:a16="http://schemas.microsoft.com/office/drawing/2014/main" id="{0FDBD672-D027-8CE0-2DAD-6E9A96488351}"/>
                  </a:ext>
                </a:extLst>
              </p:cNvPr>
              <p:cNvSpPr txBox="1"/>
              <p:nvPr/>
            </p:nvSpPr>
            <p:spPr>
              <a:xfrm>
                <a:off x="6974081" y="3716922"/>
                <a:ext cx="791852" cy="276999"/>
              </a:xfrm>
              <a:prstGeom prst="rect">
                <a:avLst/>
              </a:prstGeom>
              <a:noFill/>
            </p:spPr>
            <p:txBody>
              <a:bodyPr wrap="square" rtlCol="0">
                <a:spAutoFit/>
              </a:bodyPr>
              <a:lstStyle/>
              <a:p>
                <a:r>
                  <a:rPr lang="en-US" sz="1200" dirty="0"/>
                  <a:t>CAPEX</a:t>
                </a:r>
                <a:endParaRPr lang="LID4096" sz="1200" dirty="0"/>
              </a:p>
            </p:txBody>
          </p:sp>
          <p:sp>
            <p:nvSpPr>
              <p:cNvPr id="42" name="TextBox 41">
                <a:extLst>
                  <a:ext uri="{FF2B5EF4-FFF2-40B4-BE49-F238E27FC236}">
                    <a16:creationId xmlns:a16="http://schemas.microsoft.com/office/drawing/2014/main" id="{B01BF956-FFF5-AF67-EA93-0FFCDF8B0CD5}"/>
                  </a:ext>
                </a:extLst>
              </p:cNvPr>
              <p:cNvSpPr txBox="1"/>
              <p:nvPr/>
            </p:nvSpPr>
            <p:spPr>
              <a:xfrm>
                <a:off x="7568696" y="3904526"/>
                <a:ext cx="1031998" cy="276999"/>
              </a:xfrm>
              <a:prstGeom prst="rect">
                <a:avLst/>
              </a:prstGeom>
              <a:noFill/>
            </p:spPr>
            <p:txBody>
              <a:bodyPr wrap="square" rtlCol="0">
                <a:spAutoFit/>
              </a:bodyPr>
              <a:lstStyle/>
              <a:p>
                <a:r>
                  <a:rPr lang="en-US" sz="1200" dirty="0"/>
                  <a:t>OPEX fixed</a:t>
                </a:r>
                <a:endParaRPr lang="LID4096" sz="1200" dirty="0"/>
              </a:p>
            </p:txBody>
          </p:sp>
          <p:sp>
            <p:nvSpPr>
              <p:cNvPr id="47" name="TextBox 46">
                <a:extLst>
                  <a:ext uri="{FF2B5EF4-FFF2-40B4-BE49-F238E27FC236}">
                    <a16:creationId xmlns:a16="http://schemas.microsoft.com/office/drawing/2014/main" id="{889F3D4F-F0A9-8ACD-817B-5494AF1D2A5A}"/>
                  </a:ext>
                </a:extLst>
              </p:cNvPr>
              <p:cNvSpPr txBox="1"/>
              <p:nvPr/>
            </p:nvSpPr>
            <p:spPr>
              <a:xfrm>
                <a:off x="764749" y="2927383"/>
                <a:ext cx="6183982" cy="338554"/>
              </a:xfrm>
              <a:prstGeom prst="rect">
                <a:avLst/>
              </a:prstGeom>
              <a:noFill/>
            </p:spPr>
            <p:txBody>
              <a:bodyPr wrap="square">
                <a:spAutoFit/>
              </a:bodyPr>
              <a:lstStyle/>
              <a:p>
                <a:r>
                  <a:rPr lang="en-US" sz="1600" b="1" u="sng" dirty="0"/>
                  <a:t>Scenario 2.1</a:t>
                </a:r>
                <a:r>
                  <a:rPr lang="en-US" sz="1600" u="sng" dirty="0"/>
                  <a:t>: </a:t>
                </a:r>
                <a:r>
                  <a:rPr lang="en-US" sz="1600" b="1" u="sng" dirty="0"/>
                  <a:t>on-board vehicle applications </a:t>
                </a:r>
              </a:p>
            </p:txBody>
          </p:sp>
          <p:sp>
            <p:nvSpPr>
              <p:cNvPr id="51" name="Oval 50">
                <a:extLst>
                  <a:ext uri="{FF2B5EF4-FFF2-40B4-BE49-F238E27FC236}">
                    <a16:creationId xmlns:a16="http://schemas.microsoft.com/office/drawing/2014/main" id="{521FC528-5655-D1F9-8737-E3FDAFF82D72}"/>
                  </a:ext>
                </a:extLst>
              </p:cNvPr>
              <p:cNvSpPr/>
              <p:nvPr/>
            </p:nvSpPr>
            <p:spPr>
              <a:xfrm>
                <a:off x="2878576" y="5760823"/>
                <a:ext cx="1497433" cy="48193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2" name="Oval 51">
                <a:extLst>
                  <a:ext uri="{FF2B5EF4-FFF2-40B4-BE49-F238E27FC236}">
                    <a16:creationId xmlns:a16="http://schemas.microsoft.com/office/drawing/2014/main" id="{945C37E8-12B4-1ACB-0031-6633DC0337BD}"/>
                  </a:ext>
                </a:extLst>
              </p:cNvPr>
              <p:cNvSpPr/>
              <p:nvPr/>
            </p:nvSpPr>
            <p:spPr>
              <a:xfrm>
                <a:off x="7419388" y="5691465"/>
                <a:ext cx="1497433" cy="481930"/>
              </a:xfrm>
              <a:prstGeom prst="ellipse">
                <a:avLst/>
              </a:prstGeom>
              <a:solidFill>
                <a:schemeClr val="accent2">
                  <a:lumMod val="60000"/>
                  <a:lumOff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50" name="TextBox 49">
                <a:extLst>
                  <a:ext uri="{FF2B5EF4-FFF2-40B4-BE49-F238E27FC236}">
                    <a16:creationId xmlns:a16="http://schemas.microsoft.com/office/drawing/2014/main" id="{04D9F280-8DA8-D4BD-072E-E56D2D5B9179}"/>
                  </a:ext>
                </a:extLst>
              </p:cNvPr>
              <p:cNvSpPr txBox="1"/>
              <p:nvPr/>
            </p:nvSpPr>
            <p:spPr>
              <a:xfrm>
                <a:off x="7627426" y="5701597"/>
                <a:ext cx="1306195" cy="461665"/>
              </a:xfrm>
              <a:prstGeom prst="rect">
                <a:avLst/>
              </a:prstGeom>
              <a:noFill/>
            </p:spPr>
            <p:txBody>
              <a:bodyPr wrap="square" rtlCol="0">
                <a:spAutoFit/>
              </a:bodyPr>
              <a:lstStyle/>
              <a:p>
                <a:r>
                  <a:rPr lang="en-US" sz="1200" dirty="0"/>
                  <a:t>96.64% </a:t>
                </a:r>
              </a:p>
              <a:p>
                <a:r>
                  <a:rPr lang="en-US" sz="1200" dirty="0"/>
                  <a:t>NH</a:t>
                </a:r>
                <a:r>
                  <a:rPr lang="en-US" sz="1200" baseline="-25000" dirty="0"/>
                  <a:t>3</a:t>
                </a:r>
                <a:r>
                  <a:rPr lang="en-US" sz="1200" dirty="0"/>
                  <a:t> feedstock</a:t>
                </a:r>
                <a:endParaRPr lang="LID4096" sz="1200" dirty="0"/>
              </a:p>
            </p:txBody>
          </p:sp>
          <p:sp>
            <p:nvSpPr>
              <p:cNvPr id="49" name="TextBox 48">
                <a:extLst>
                  <a:ext uri="{FF2B5EF4-FFF2-40B4-BE49-F238E27FC236}">
                    <a16:creationId xmlns:a16="http://schemas.microsoft.com/office/drawing/2014/main" id="{7B507F36-119D-E181-981A-C92588BECA33}"/>
                  </a:ext>
                </a:extLst>
              </p:cNvPr>
              <p:cNvSpPr txBox="1"/>
              <p:nvPr/>
            </p:nvSpPr>
            <p:spPr>
              <a:xfrm>
                <a:off x="3094452" y="5763880"/>
                <a:ext cx="1306195" cy="461665"/>
              </a:xfrm>
              <a:prstGeom prst="rect">
                <a:avLst/>
              </a:prstGeom>
              <a:noFill/>
            </p:spPr>
            <p:txBody>
              <a:bodyPr wrap="square" rtlCol="0">
                <a:spAutoFit/>
              </a:bodyPr>
              <a:lstStyle/>
              <a:p>
                <a:r>
                  <a:rPr lang="en-US" sz="1200" dirty="0"/>
                  <a:t>98.36% </a:t>
                </a:r>
              </a:p>
              <a:p>
                <a:r>
                  <a:rPr lang="en-US" sz="1200" dirty="0"/>
                  <a:t>NH</a:t>
                </a:r>
                <a:r>
                  <a:rPr lang="en-US" sz="1200" baseline="-25000" dirty="0"/>
                  <a:t>3</a:t>
                </a:r>
                <a:r>
                  <a:rPr lang="en-US" sz="1200" dirty="0"/>
                  <a:t> feedstock</a:t>
                </a:r>
                <a:endParaRPr lang="LID4096" sz="1200" dirty="0"/>
              </a:p>
            </p:txBody>
          </p:sp>
        </p:grpSp>
        <p:sp>
          <p:nvSpPr>
            <p:cNvPr id="15" name="TextBox 14">
              <a:extLst>
                <a:ext uri="{FF2B5EF4-FFF2-40B4-BE49-F238E27FC236}">
                  <a16:creationId xmlns:a16="http://schemas.microsoft.com/office/drawing/2014/main" id="{4CB25176-3428-AC32-83C3-A600520FFBFF}"/>
                </a:ext>
              </a:extLst>
            </p:cNvPr>
            <p:cNvSpPr txBox="1"/>
            <p:nvPr/>
          </p:nvSpPr>
          <p:spPr>
            <a:xfrm>
              <a:off x="7463631" y="3128811"/>
              <a:ext cx="6096000" cy="338554"/>
            </a:xfrm>
            <a:prstGeom prst="rect">
              <a:avLst/>
            </a:prstGeom>
            <a:noFill/>
          </p:spPr>
          <p:txBody>
            <a:bodyPr wrap="square">
              <a:spAutoFit/>
            </a:bodyPr>
            <a:lstStyle/>
            <a:p>
              <a:r>
                <a:rPr lang="en-US" sz="1600" b="1" dirty="0">
                  <a:cs typeface="Calibri Light" panose="020F0302020204030204" pitchFamily="34" charset="0"/>
                </a:rPr>
                <a:t>MR-assisted system</a:t>
              </a:r>
              <a:endParaRPr lang="LID4096" sz="1600" b="1" dirty="0">
                <a:cs typeface="Calibri Light" panose="020F0302020204030204" pitchFamily="34" charset="0"/>
              </a:endParaRPr>
            </a:p>
          </p:txBody>
        </p:sp>
      </p:grpSp>
      <p:sp>
        <p:nvSpPr>
          <p:cNvPr id="2" name="Title 5">
            <a:extLst>
              <a:ext uri="{FF2B5EF4-FFF2-40B4-BE49-F238E27FC236}">
                <a16:creationId xmlns:a16="http://schemas.microsoft.com/office/drawing/2014/main" id="{3C7943D6-883E-8970-82E4-27499DF14C43}"/>
              </a:ext>
            </a:extLst>
          </p:cNvPr>
          <p:cNvSpPr txBox="1">
            <a:spLocks/>
          </p:cNvSpPr>
          <p:nvPr/>
        </p:nvSpPr>
        <p:spPr>
          <a:xfrm>
            <a:off x="685800" y="204544"/>
            <a:ext cx="10915650"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endParaRPr lang="en-US" sz="4000" b="1" dirty="0">
              <a:solidFill>
                <a:srgbClr val="002060"/>
              </a:solidFill>
              <a:latin typeface="Calibri Light" panose="020F0302020204030204" pitchFamily="34" charset="0"/>
              <a:cs typeface="Calibri Light" panose="020F0302020204030204" pitchFamily="34" charset="0"/>
            </a:endParaRPr>
          </a:p>
        </p:txBody>
      </p:sp>
      <p:sp>
        <p:nvSpPr>
          <p:cNvPr id="6" name="Title 5">
            <a:extLst>
              <a:ext uri="{FF2B5EF4-FFF2-40B4-BE49-F238E27FC236}">
                <a16:creationId xmlns:a16="http://schemas.microsoft.com/office/drawing/2014/main" id="{558E42BC-592A-F582-EEC1-58671BF7988D}"/>
              </a:ext>
            </a:extLst>
          </p:cNvPr>
          <p:cNvSpPr txBox="1">
            <a:spLocks/>
          </p:cNvSpPr>
          <p:nvPr/>
        </p:nvSpPr>
        <p:spPr>
          <a:xfrm>
            <a:off x="838200" y="356944"/>
            <a:ext cx="5397983"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Economic</a:t>
            </a:r>
            <a:r>
              <a:rPr lang="en-US" sz="4000" b="1" dirty="0">
                <a:solidFill>
                  <a:schemeClr val="tx1"/>
                </a:solidFill>
                <a:latin typeface="+mj-lt"/>
                <a:cs typeface="Calibri Light" panose="020F0302020204030204" pitchFamily="34" charset="0"/>
              </a:rPr>
              <a:t> </a:t>
            </a:r>
            <a:r>
              <a:rPr lang="en-US" sz="3200" b="1" dirty="0">
                <a:solidFill>
                  <a:schemeClr val="tx1"/>
                </a:solidFill>
                <a:latin typeface="+mj-lt"/>
                <a:cs typeface="Calibri Light" panose="020F0302020204030204" pitchFamily="34" charset="0"/>
              </a:rPr>
              <a:t>assessment</a:t>
            </a:r>
            <a:endParaRPr lang="en-US" sz="4000" b="1" dirty="0">
              <a:solidFill>
                <a:schemeClr val="tx1"/>
              </a:solidFill>
              <a:latin typeface="+mj-lt"/>
              <a:cs typeface="Calibri Light" panose="020F0302020204030204" pitchFamily="34" charset="0"/>
            </a:endParaRPr>
          </a:p>
        </p:txBody>
      </p:sp>
    </p:spTree>
    <p:extLst>
      <p:ext uri="{BB962C8B-B14F-4D97-AF65-F5344CB8AC3E}">
        <p14:creationId xmlns:p14="http://schemas.microsoft.com/office/powerpoint/2010/main" val="79879287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2"/>
                                        </p:tgtEl>
                                        <p:attrNameLst>
                                          <p:attrName>style.visibility</p:attrName>
                                        </p:attrNameLst>
                                      </p:cBhvr>
                                      <p:to>
                                        <p:strVal val="visible"/>
                                      </p:to>
                                    </p:set>
                                    <p:anim calcmode="lin" valueType="num">
                                      <p:cBhvr additive="base">
                                        <p:cTn id="7" dur="1000" fill="hold"/>
                                        <p:tgtEl>
                                          <p:spTgt spid="62"/>
                                        </p:tgtEl>
                                        <p:attrNameLst>
                                          <p:attrName>ppt_x</p:attrName>
                                        </p:attrNameLst>
                                      </p:cBhvr>
                                      <p:tavLst>
                                        <p:tav tm="0">
                                          <p:val>
                                            <p:strVal val="#ppt_x"/>
                                          </p:val>
                                        </p:tav>
                                        <p:tav tm="100000">
                                          <p:val>
                                            <p:strVal val="#ppt_x"/>
                                          </p:val>
                                        </p:tav>
                                      </p:tavLst>
                                    </p:anim>
                                    <p:anim calcmode="lin" valueType="num">
                                      <p:cBhvr additive="base">
                                        <p:cTn id="8" dur="1000" fill="hold"/>
                                        <p:tgtEl>
                                          <p:spTgt spid="6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3"/>
                                        </p:tgtEl>
                                        <p:attrNameLst>
                                          <p:attrName>style.visibility</p:attrName>
                                        </p:attrNameLst>
                                      </p:cBhvr>
                                      <p:to>
                                        <p:strVal val="visible"/>
                                      </p:to>
                                    </p:set>
                                    <p:anim calcmode="lin" valueType="num">
                                      <p:cBhvr additive="base">
                                        <p:cTn id="11" dur="1000" fill="hold"/>
                                        <p:tgtEl>
                                          <p:spTgt spid="63"/>
                                        </p:tgtEl>
                                        <p:attrNameLst>
                                          <p:attrName>ppt_x</p:attrName>
                                        </p:attrNameLst>
                                      </p:cBhvr>
                                      <p:tavLst>
                                        <p:tav tm="0">
                                          <p:val>
                                            <p:strVal val="#ppt_x"/>
                                          </p:val>
                                        </p:tav>
                                        <p:tav tm="100000">
                                          <p:val>
                                            <p:strVal val="#ppt_x"/>
                                          </p:val>
                                        </p:tav>
                                      </p:tavLst>
                                    </p:anim>
                                    <p:anim calcmode="lin" valueType="num">
                                      <p:cBhvr additive="base">
                                        <p:cTn id="12" dur="1000" fill="hold"/>
                                        <p:tgtEl>
                                          <p:spTgt spid="63"/>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56"/>
                                        </p:tgtEl>
                                        <p:attrNameLst>
                                          <p:attrName>style.visibility</p:attrName>
                                        </p:attrNameLst>
                                      </p:cBhvr>
                                      <p:to>
                                        <p:strVal val="visible"/>
                                      </p:to>
                                    </p:set>
                                    <p:anim calcmode="lin" valueType="num">
                                      <p:cBhvr additive="base">
                                        <p:cTn id="15" dur="1000" fill="hold"/>
                                        <p:tgtEl>
                                          <p:spTgt spid="56"/>
                                        </p:tgtEl>
                                        <p:attrNameLst>
                                          <p:attrName>ppt_x</p:attrName>
                                        </p:attrNameLst>
                                      </p:cBhvr>
                                      <p:tavLst>
                                        <p:tav tm="0">
                                          <p:val>
                                            <p:strVal val="#ppt_x"/>
                                          </p:val>
                                        </p:tav>
                                        <p:tav tm="100000">
                                          <p:val>
                                            <p:strVal val="#ppt_x"/>
                                          </p:val>
                                        </p:tav>
                                      </p:tavLst>
                                    </p:anim>
                                    <p:anim calcmode="lin" valueType="num">
                                      <p:cBhvr additive="base">
                                        <p:cTn id="16" dur="1000" fill="hold"/>
                                        <p:tgtEl>
                                          <p:spTgt spid="5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 name="Oval 48">
            <a:extLst>
              <a:ext uri="{FF2B5EF4-FFF2-40B4-BE49-F238E27FC236}">
                <a16:creationId xmlns:a16="http://schemas.microsoft.com/office/drawing/2014/main" id="{BE543318-F951-AED6-1904-511CB594AE5B}"/>
              </a:ext>
            </a:extLst>
          </p:cNvPr>
          <p:cNvSpPr/>
          <p:nvPr/>
        </p:nvSpPr>
        <p:spPr>
          <a:xfrm>
            <a:off x="8241810" y="3553857"/>
            <a:ext cx="3038097" cy="2102136"/>
          </a:xfrm>
          <a:prstGeom prst="ellipse">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6" name="Rectangle: Rounded Corners 45">
            <a:extLst>
              <a:ext uri="{FF2B5EF4-FFF2-40B4-BE49-F238E27FC236}">
                <a16:creationId xmlns:a16="http://schemas.microsoft.com/office/drawing/2014/main" id="{1290617B-0A3F-6433-D430-88A4347EBF8E}"/>
              </a:ext>
            </a:extLst>
          </p:cNvPr>
          <p:cNvSpPr/>
          <p:nvPr/>
        </p:nvSpPr>
        <p:spPr>
          <a:xfrm>
            <a:off x="7767388" y="2105562"/>
            <a:ext cx="3887284" cy="954107"/>
          </a:xfrm>
          <a:prstGeom prst="roundRect">
            <a:avLst/>
          </a:prstGeom>
          <a:solidFill>
            <a:schemeClr val="accent6">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4" name="Arrow: Right 43">
            <a:extLst>
              <a:ext uri="{FF2B5EF4-FFF2-40B4-BE49-F238E27FC236}">
                <a16:creationId xmlns:a16="http://schemas.microsoft.com/office/drawing/2014/main" id="{150DD157-B973-CCA3-ACBB-573FC668FBE3}"/>
              </a:ext>
            </a:extLst>
          </p:cNvPr>
          <p:cNvSpPr/>
          <p:nvPr/>
        </p:nvSpPr>
        <p:spPr>
          <a:xfrm>
            <a:off x="7767388" y="4451513"/>
            <a:ext cx="403860" cy="459316"/>
          </a:xfrm>
          <a:prstGeom prst="rightArrow">
            <a:avLst/>
          </a:prstGeom>
          <a:solidFill>
            <a:schemeClr val="tx2">
              <a:lumMod val="10000"/>
              <a:lumOff val="90000"/>
              <a:alpha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19" name="Group 18">
            <a:extLst>
              <a:ext uri="{FF2B5EF4-FFF2-40B4-BE49-F238E27FC236}">
                <a16:creationId xmlns:a16="http://schemas.microsoft.com/office/drawing/2014/main" id="{88AEBFC8-BF2A-5D4A-61A1-5F7F222C367E}"/>
              </a:ext>
            </a:extLst>
          </p:cNvPr>
          <p:cNvGrpSpPr/>
          <p:nvPr/>
        </p:nvGrpSpPr>
        <p:grpSpPr>
          <a:xfrm>
            <a:off x="390048" y="1117314"/>
            <a:ext cx="7420572" cy="5111399"/>
            <a:chOff x="-3558374" y="1653767"/>
            <a:chExt cx="7420572" cy="5111399"/>
          </a:xfrm>
        </p:grpSpPr>
        <p:sp>
          <p:nvSpPr>
            <p:cNvPr id="17" name="Rectangle: Rounded Corners 16">
              <a:extLst>
                <a:ext uri="{FF2B5EF4-FFF2-40B4-BE49-F238E27FC236}">
                  <a16:creationId xmlns:a16="http://schemas.microsoft.com/office/drawing/2014/main" id="{B6239EB8-0BCD-E01B-24C6-3FD861DBD02B}"/>
                </a:ext>
              </a:extLst>
            </p:cNvPr>
            <p:cNvSpPr/>
            <p:nvPr/>
          </p:nvSpPr>
          <p:spPr>
            <a:xfrm>
              <a:off x="-3558374" y="1653767"/>
              <a:ext cx="4295436" cy="5111399"/>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ln>
                  <a:solidFill>
                    <a:schemeClr val="bg1"/>
                  </a:solidFill>
                </a:ln>
              </a:endParaRPr>
            </a:p>
          </p:txBody>
        </p:sp>
        <p:sp>
          <p:nvSpPr>
            <p:cNvPr id="8" name="TextBox 7">
              <a:extLst>
                <a:ext uri="{FF2B5EF4-FFF2-40B4-BE49-F238E27FC236}">
                  <a16:creationId xmlns:a16="http://schemas.microsoft.com/office/drawing/2014/main" id="{C86AF597-6E96-9018-394E-E437E257AE2F}"/>
                </a:ext>
              </a:extLst>
            </p:cNvPr>
            <p:cNvSpPr txBox="1"/>
            <p:nvPr/>
          </p:nvSpPr>
          <p:spPr>
            <a:xfrm>
              <a:off x="-2775929" y="1667474"/>
              <a:ext cx="2856835" cy="646331"/>
            </a:xfrm>
            <a:prstGeom prst="rect">
              <a:avLst/>
            </a:prstGeom>
            <a:noFill/>
          </p:spPr>
          <p:txBody>
            <a:bodyPr wrap="square" rtlCol="0">
              <a:spAutoFit/>
            </a:bodyPr>
            <a:lstStyle/>
            <a:p>
              <a:pPr algn="ctr"/>
              <a:r>
                <a:rPr lang="en-US" b="1" dirty="0"/>
                <a:t>Global greenhouse gas emissions by sector</a:t>
              </a:r>
              <a:endParaRPr lang="LID4096" b="1" dirty="0"/>
            </a:p>
          </p:txBody>
        </p:sp>
        <p:sp>
          <p:nvSpPr>
            <p:cNvPr id="9" name="TextBox 8">
              <a:extLst>
                <a:ext uri="{FF2B5EF4-FFF2-40B4-BE49-F238E27FC236}">
                  <a16:creationId xmlns:a16="http://schemas.microsoft.com/office/drawing/2014/main" id="{BC5E7AD0-1250-8655-7A52-CA7277416CDA}"/>
                </a:ext>
              </a:extLst>
            </p:cNvPr>
            <p:cNvSpPr txBox="1"/>
            <p:nvPr/>
          </p:nvSpPr>
          <p:spPr>
            <a:xfrm>
              <a:off x="747234" y="1964074"/>
              <a:ext cx="3114964" cy="369332"/>
            </a:xfrm>
            <a:prstGeom prst="rect">
              <a:avLst/>
            </a:prstGeom>
            <a:noFill/>
          </p:spPr>
          <p:txBody>
            <a:bodyPr wrap="square" rtlCol="0">
              <a:spAutoFit/>
            </a:bodyPr>
            <a:lstStyle/>
            <a:p>
              <a:endParaRPr lang="LID4096" dirty="0"/>
            </a:p>
          </p:txBody>
        </p:sp>
        <p:sp>
          <p:nvSpPr>
            <p:cNvPr id="10" name="TextBox 9">
              <a:extLst>
                <a:ext uri="{FF2B5EF4-FFF2-40B4-BE49-F238E27FC236}">
                  <a16:creationId xmlns:a16="http://schemas.microsoft.com/office/drawing/2014/main" id="{17A34E1A-CD41-0A03-00D1-AC15D5DA13B7}"/>
                </a:ext>
              </a:extLst>
            </p:cNvPr>
            <p:cNvSpPr txBox="1"/>
            <p:nvPr/>
          </p:nvSpPr>
          <p:spPr>
            <a:xfrm>
              <a:off x="-3143864" y="6134552"/>
              <a:ext cx="3592704" cy="400110"/>
            </a:xfrm>
            <a:prstGeom prst="rect">
              <a:avLst/>
            </a:prstGeom>
            <a:noFill/>
          </p:spPr>
          <p:txBody>
            <a:bodyPr wrap="square" rtlCol="0">
              <a:spAutoFit/>
            </a:bodyPr>
            <a:lstStyle/>
            <a:p>
              <a:pPr algn="ctr"/>
              <a:r>
                <a:rPr lang="en-US" sz="1000" dirty="0"/>
                <a:t>Source: Climate Watch, the World Resources Institute (2020)</a:t>
              </a:r>
            </a:p>
            <a:p>
              <a:pPr algn="ctr"/>
              <a:r>
                <a:rPr lang="en-US" sz="1000" dirty="0"/>
                <a:t>Licensed under CC-BY by the author Hannah Ritchie (2020)</a:t>
              </a:r>
              <a:endParaRPr lang="LID4096" sz="1000" dirty="0"/>
            </a:p>
          </p:txBody>
        </p:sp>
      </p:grpSp>
      <p:grpSp>
        <p:nvGrpSpPr>
          <p:cNvPr id="36" name="Group 35">
            <a:extLst>
              <a:ext uri="{FF2B5EF4-FFF2-40B4-BE49-F238E27FC236}">
                <a16:creationId xmlns:a16="http://schemas.microsoft.com/office/drawing/2014/main" id="{BB5C0AEE-8F15-2473-0B3A-80A4BABFD30F}"/>
              </a:ext>
            </a:extLst>
          </p:cNvPr>
          <p:cNvGrpSpPr/>
          <p:nvPr/>
        </p:nvGrpSpPr>
        <p:grpSpPr>
          <a:xfrm>
            <a:off x="-556845" y="1691250"/>
            <a:ext cx="6075819" cy="3912816"/>
            <a:chOff x="3660889" y="1827011"/>
            <a:chExt cx="5284991" cy="3324891"/>
          </a:xfrm>
        </p:grpSpPr>
        <p:graphicFrame>
          <p:nvGraphicFramePr>
            <p:cNvPr id="29" name="Chart 28">
              <a:extLst>
                <a:ext uri="{FF2B5EF4-FFF2-40B4-BE49-F238E27FC236}">
                  <a16:creationId xmlns:a16="http://schemas.microsoft.com/office/drawing/2014/main" id="{1D6F67B8-1AE9-C225-BA02-82B96BF1F4C4}"/>
                </a:ext>
              </a:extLst>
            </p:cNvPr>
            <p:cNvGraphicFramePr/>
            <p:nvPr>
              <p:extLst>
                <p:ext uri="{D42A27DB-BD31-4B8C-83A1-F6EECF244321}">
                  <p14:modId xmlns:p14="http://schemas.microsoft.com/office/powerpoint/2010/main" val="2808286615"/>
                </p:ext>
              </p:extLst>
            </p:nvPr>
          </p:nvGraphicFramePr>
          <p:xfrm>
            <a:off x="3660889" y="1827011"/>
            <a:ext cx="5284991" cy="3324891"/>
          </p:xfrm>
          <a:graphic>
            <a:graphicData uri="http://schemas.openxmlformats.org/drawingml/2006/chart">
              <c:chart xmlns:c="http://schemas.openxmlformats.org/drawingml/2006/chart" xmlns:r="http://schemas.openxmlformats.org/officeDocument/2006/relationships" r:id="rId3"/>
            </a:graphicData>
          </a:graphic>
        </p:graphicFrame>
        <p:sp>
          <p:nvSpPr>
            <p:cNvPr id="26" name="TextBox 25">
              <a:extLst>
                <a:ext uri="{FF2B5EF4-FFF2-40B4-BE49-F238E27FC236}">
                  <a16:creationId xmlns:a16="http://schemas.microsoft.com/office/drawing/2014/main" id="{40552E0C-0373-B7D2-373C-DE7C7F2CE0CB}"/>
                </a:ext>
              </a:extLst>
            </p:cNvPr>
            <p:cNvSpPr txBox="1"/>
            <p:nvPr/>
          </p:nvSpPr>
          <p:spPr>
            <a:xfrm>
              <a:off x="5653252" y="3888316"/>
              <a:ext cx="1508760" cy="555827"/>
            </a:xfrm>
            <a:prstGeom prst="rect">
              <a:avLst/>
            </a:prstGeom>
            <a:noFill/>
          </p:spPr>
          <p:txBody>
            <a:bodyPr wrap="square" rtlCol="0">
              <a:spAutoFit/>
            </a:bodyPr>
            <a:lstStyle/>
            <a:p>
              <a:pPr algn="ctr"/>
              <a:r>
                <a:rPr lang="en-US" sz="1200" dirty="0">
                  <a:solidFill>
                    <a:schemeClr val="bg1"/>
                  </a:solidFill>
                </a:rPr>
                <a:t>Heat generation</a:t>
              </a:r>
            </a:p>
            <a:p>
              <a:pPr algn="ctr"/>
              <a:r>
                <a:rPr lang="en-US" sz="1200" dirty="0">
                  <a:solidFill>
                    <a:schemeClr val="bg1"/>
                  </a:solidFill>
                </a:rPr>
                <a:t>Electricity generation</a:t>
              </a:r>
            </a:p>
            <a:p>
              <a:pPr algn="ctr"/>
              <a:r>
                <a:rPr lang="en-US" sz="1200" dirty="0">
                  <a:solidFill>
                    <a:schemeClr val="bg1"/>
                  </a:solidFill>
                </a:rPr>
                <a:t>Transport</a:t>
              </a:r>
              <a:endParaRPr lang="LID4096" sz="1200" dirty="0">
                <a:solidFill>
                  <a:schemeClr val="bg1"/>
                </a:solidFill>
              </a:endParaRPr>
            </a:p>
          </p:txBody>
        </p:sp>
        <p:sp>
          <p:nvSpPr>
            <p:cNvPr id="30" name="TextBox 1">
              <a:extLst>
                <a:ext uri="{FF2B5EF4-FFF2-40B4-BE49-F238E27FC236}">
                  <a16:creationId xmlns:a16="http://schemas.microsoft.com/office/drawing/2014/main" id="{164DAC60-B11F-1326-8EAA-D24EFFFAFCEA}"/>
                </a:ext>
              </a:extLst>
            </p:cNvPr>
            <p:cNvSpPr txBox="1"/>
            <p:nvPr/>
          </p:nvSpPr>
          <p:spPr>
            <a:xfrm>
              <a:off x="5111806" y="2548785"/>
              <a:ext cx="1192893" cy="7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50" dirty="0">
                  <a:solidFill>
                    <a:schemeClr val="bg1"/>
                  </a:solidFill>
                </a:rPr>
                <a:t>Agriculture, Forestry &amp; Land use</a:t>
              </a:r>
            </a:p>
            <a:p>
              <a:pPr algn="ctr"/>
              <a:r>
                <a:rPr lang="en-US" sz="1000" dirty="0">
                  <a:solidFill>
                    <a:schemeClr val="bg1"/>
                  </a:solidFill>
                </a:rPr>
                <a:t>18.4%</a:t>
              </a:r>
              <a:endParaRPr lang="LID4096" sz="1000" dirty="0">
                <a:solidFill>
                  <a:schemeClr val="bg1"/>
                </a:solidFill>
              </a:endParaRPr>
            </a:p>
          </p:txBody>
        </p:sp>
        <p:sp>
          <p:nvSpPr>
            <p:cNvPr id="31" name="TextBox 1">
              <a:extLst>
                <a:ext uri="{FF2B5EF4-FFF2-40B4-BE49-F238E27FC236}">
                  <a16:creationId xmlns:a16="http://schemas.microsoft.com/office/drawing/2014/main" id="{164DAC60-B11F-1326-8EAA-D24EFFFAFCEA}"/>
                </a:ext>
              </a:extLst>
            </p:cNvPr>
            <p:cNvSpPr txBox="1"/>
            <p:nvPr/>
          </p:nvSpPr>
          <p:spPr>
            <a:xfrm rot="1332269">
              <a:off x="4390583" y="2906823"/>
              <a:ext cx="1207374" cy="7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chemeClr val="bg1"/>
                  </a:solidFill>
                </a:rPr>
                <a:t>Waste</a:t>
              </a:r>
            </a:p>
          </p:txBody>
        </p:sp>
        <p:sp>
          <p:nvSpPr>
            <p:cNvPr id="35" name="TextBox 1">
              <a:extLst>
                <a:ext uri="{FF2B5EF4-FFF2-40B4-BE49-F238E27FC236}">
                  <a16:creationId xmlns:a16="http://schemas.microsoft.com/office/drawing/2014/main" id="{8C190A7B-0927-BF0B-D0D5-0A261E70E568}"/>
                </a:ext>
              </a:extLst>
            </p:cNvPr>
            <p:cNvSpPr txBox="1"/>
            <p:nvPr/>
          </p:nvSpPr>
          <p:spPr>
            <a:xfrm rot="354234">
              <a:off x="4431821" y="3249894"/>
              <a:ext cx="1207374" cy="745066"/>
            </a:xfrm>
            <a:prstGeom prst="rect">
              <a:avLst/>
            </a:prstGeom>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algn="ctr"/>
              <a:r>
                <a:rPr lang="en-US" sz="1000" dirty="0">
                  <a:solidFill>
                    <a:schemeClr val="bg1"/>
                  </a:solidFill>
                </a:rPr>
                <a:t>Industry</a:t>
              </a:r>
            </a:p>
          </p:txBody>
        </p:sp>
      </p:grpSp>
      <p:sp>
        <p:nvSpPr>
          <p:cNvPr id="33" name="TextBox 32">
            <a:extLst>
              <a:ext uri="{FF2B5EF4-FFF2-40B4-BE49-F238E27FC236}">
                <a16:creationId xmlns:a16="http://schemas.microsoft.com/office/drawing/2014/main" id="{30E130AF-E8CD-8F08-843D-B227BCBD33C2}"/>
              </a:ext>
            </a:extLst>
          </p:cNvPr>
          <p:cNvSpPr txBox="1"/>
          <p:nvPr/>
        </p:nvSpPr>
        <p:spPr>
          <a:xfrm rot="662044">
            <a:off x="-2045868" y="3125266"/>
            <a:ext cx="6153150" cy="246221"/>
          </a:xfrm>
          <a:prstGeom prst="rect">
            <a:avLst/>
          </a:prstGeom>
          <a:noFill/>
        </p:spPr>
        <p:txBody>
          <a:bodyPr wrap="square">
            <a:spAutoFit/>
          </a:bodyPr>
          <a:lstStyle/>
          <a:p>
            <a:pPr algn="ctr"/>
            <a:r>
              <a:rPr lang="en-US" sz="1000" dirty="0">
                <a:solidFill>
                  <a:schemeClr val="bg1"/>
                </a:solidFill>
              </a:rPr>
              <a:t>3.2%</a:t>
            </a:r>
            <a:endParaRPr lang="LID4096" sz="1000" dirty="0">
              <a:solidFill>
                <a:schemeClr val="bg1"/>
              </a:solidFill>
            </a:endParaRPr>
          </a:p>
        </p:txBody>
      </p:sp>
      <p:sp>
        <p:nvSpPr>
          <p:cNvPr id="34" name="TextBox 33">
            <a:extLst>
              <a:ext uri="{FF2B5EF4-FFF2-40B4-BE49-F238E27FC236}">
                <a16:creationId xmlns:a16="http://schemas.microsoft.com/office/drawing/2014/main" id="{9710EE7E-54DD-285A-6912-B9483B64458A}"/>
              </a:ext>
            </a:extLst>
          </p:cNvPr>
          <p:cNvSpPr txBox="1"/>
          <p:nvPr/>
        </p:nvSpPr>
        <p:spPr>
          <a:xfrm rot="21424979">
            <a:off x="-2099485" y="3518837"/>
            <a:ext cx="6153150" cy="246221"/>
          </a:xfrm>
          <a:prstGeom prst="rect">
            <a:avLst/>
          </a:prstGeom>
          <a:noFill/>
        </p:spPr>
        <p:txBody>
          <a:bodyPr wrap="square">
            <a:spAutoFit/>
          </a:bodyPr>
          <a:lstStyle/>
          <a:p>
            <a:pPr algn="ctr"/>
            <a:r>
              <a:rPr lang="en-US" sz="1000" dirty="0">
                <a:solidFill>
                  <a:schemeClr val="bg1"/>
                </a:solidFill>
              </a:rPr>
              <a:t>5.2%</a:t>
            </a:r>
            <a:endParaRPr lang="LID4096" sz="1000" dirty="0">
              <a:solidFill>
                <a:schemeClr val="bg1"/>
              </a:solidFill>
            </a:endParaRPr>
          </a:p>
        </p:txBody>
      </p:sp>
      <p:sp>
        <p:nvSpPr>
          <p:cNvPr id="40" name="Arrow: Right 39">
            <a:extLst>
              <a:ext uri="{FF2B5EF4-FFF2-40B4-BE49-F238E27FC236}">
                <a16:creationId xmlns:a16="http://schemas.microsoft.com/office/drawing/2014/main" id="{FC54C96F-4031-721D-2523-63A65BFD7140}"/>
              </a:ext>
            </a:extLst>
          </p:cNvPr>
          <p:cNvSpPr/>
          <p:nvPr/>
        </p:nvSpPr>
        <p:spPr>
          <a:xfrm>
            <a:off x="3838633" y="4457899"/>
            <a:ext cx="1166702" cy="459316"/>
          </a:xfrm>
          <a:prstGeom prst="rightArrow">
            <a:avLst/>
          </a:prstGeom>
          <a:solidFill>
            <a:srgbClr val="BF1A4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p:nvGrpSpPr>
          <p:cNvPr id="43" name="Group 42">
            <a:extLst>
              <a:ext uri="{FF2B5EF4-FFF2-40B4-BE49-F238E27FC236}">
                <a16:creationId xmlns:a16="http://schemas.microsoft.com/office/drawing/2014/main" id="{161C09EB-681A-1E93-9AAB-2B6BD0F87126}"/>
              </a:ext>
            </a:extLst>
          </p:cNvPr>
          <p:cNvGrpSpPr/>
          <p:nvPr/>
        </p:nvGrpSpPr>
        <p:grpSpPr>
          <a:xfrm>
            <a:off x="5005335" y="4208364"/>
            <a:ext cx="2765475" cy="958386"/>
            <a:chOff x="4361628" y="2134398"/>
            <a:chExt cx="2765475" cy="958386"/>
          </a:xfrm>
        </p:grpSpPr>
        <p:sp>
          <p:nvSpPr>
            <p:cNvPr id="41" name="Rectangle: Rounded Corners 40">
              <a:extLst>
                <a:ext uri="{FF2B5EF4-FFF2-40B4-BE49-F238E27FC236}">
                  <a16:creationId xmlns:a16="http://schemas.microsoft.com/office/drawing/2014/main" id="{7479697A-10F8-82A6-62A1-15ACEDD3A2FC}"/>
                </a:ext>
              </a:extLst>
            </p:cNvPr>
            <p:cNvSpPr/>
            <p:nvPr/>
          </p:nvSpPr>
          <p:spPr>
            <a:xfrm>
              <a:off x="4422296" y="2134398"/>
              <a:ext cx="2704807" cy="958386"/>
            </a:xfrm>
            <a:prstGeom prst="roundRect">
              <a:avLst/>
            </a:prstGeom>
            <a:solidFill>
              <a:schemeClr val="tx2">
                <a:lumMod val="10000"/>
                <a:lumOff val="90000"/>
                <a:alpha val="5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2" name="TextBox 41">
              <a:extLst>
                <a:ext uri="{FF2B5EF4-FFF2-40B4-BE49-F238E27FC236}">
                  <a16:creationId xmlns:a16="http://schemas.microsoft.com/office/drawing/2014/main" id="{D42EEB25-F7E1-A3CF-5188-2BA86E620049}"/>
                </a:ext>
              </a:extLst>
            </p:cNvPr>
            <p:cNvSpPr txBox="1"/>
            <p:nvPr/>
          </p:nvSpPr>
          <p:spPr>
            <a:xfrm>
              <a:off x="4361628" y="2191707"/>
              <a:ext cx="2762053" cy="830997"/>
            </a:xfrm>
            <a:prstGeom prst="rect">
              <a:avLst/>
            </a:prstGeom>
            <a:noFill/>
          </p:spPr>
          <p:txBody>
            <a:bodyPr wrap="square" rtlCol="0">
              <a:spAutoFit/>
            </a:bodyPr>
            <a:lstStyle/>
            <a:p>
              <a:pPr algn="ctr"/>
              <a:r>
                <a:rPr lang="en-US" sz="1600" dirty="0"/>
                <a:t>The energy sector mainly relies on the exploitation of </a:t>
              </a:r>
              <a:r>
                <a:rPr lang="en-US" sz="1600" dirty="0">
                  <a:solidFill>
                    <a:srgbClr val="BF1A49"/>
                  </a:solidFill>
                </a:rPr>
                <a:t>fossil fuels</a:t>
              </a:r>
              <a:endParaRPr lang="LID4096" sz="1600" dirty="0">
                <a:solidFill>
                  <a:srgbClr val="BF1A49"/>
                </a:solidFill>
              </a:endParaRPr>
            </a:p>
          </p:txBody>
        </p:sp>
      </p:grpSp>
      <p:sp>
        <p:nvSpPr>
          <p:cNvPr id="45" name="TextBox 44">
            <a:extLst>
              <a:ext uri="{FF2B5EF4-FFF2-40B4-BE49-F238E27FC236}">
                <a16:creationId xmlns:a16="http://schemas.microsoft.com/office/drawing/2014/main" id="{954C5F68-4144-47C1-AFE8-2C1ABB46A9E2}"/>
              </a:ext>
            </a:extLst>
          </p:cNvPr>
          <p:cNvSpPr txBox="1"/>
          <p:nvPr/>
        </p:nvSpPr>
        <p:spPr>
          <a:xfrm>
            <a:off x="7981953" y="2194510"/>
            <a:ext cx="3614971" cy="830997"/>
          </a:xfrm>
          <a:prstGeom prst="rect">
            <a:avLst/>
          </a:prstGeom>
          <a:noFill/>
        </p:spPr>
        <p:txBody>
          <a:bodyPr wrap="square" rtlCol="0">
            <a:spAutoFit/>
          </a:bodyPr>
          <a:lstStyle/>
          <a:p>
            <a:pPr algn="ctr"/>
            <a:r>
              <a:rPr lang="en-US" sz="1600" dirty="0"/>
              <a:t>The world population is consistently growing alongside the worldwide energy demand</a:t>
            </a:r>
            <a:endParaRPr lang="LID4096" sz="1600" dirty="0"/>
          </a:p>
        </p:txBody>
      </p:sp>
      <p:sp>
        <p:nvSpPr>
          <p:cNvPr id="47" name="Arrow: Right 46">
            <a:extLst>
              <a:ext uri="{FF2B5EF4-FFF2-40B4-BE49-F238E27FC236}">
                <a16:creationId xmlns:a16="http://schemas.microsoft.com/office/drawing/2014/main" id="{A2826AF6-62E7-A4D4-DC8C-75CDF6239C7F}"/>
              </a:ext>
            </a:extLst>
          </p:cNvPr>
          <p:cNvSpPr/>
          <p:nvPr/>
        </p:nvSpPr>
        <p:spPr>
          <a:xfrm rot="5400000">
            <a:off x="9553092" y="3033621"/>
            <a:ext cx="403860" cy="459316"/>
          </a:xfrm>
          <a:prstGeom prst="rightArrow">
            <a:avLst/>
          </a:prstGeom>
          <a:solidFill>
            <a:schemeClr val="accent6">
              <a:lumMod val="20000"/>
              <a:lumOff val="80000"/>
              <a:alpha val="4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48" name="TextBox 47">
            <a:extLst>
              <a:ext uri="{FF2B5EF4-FFF2-40B4-BE49-F238E27FC236}">
                <a16:creationId xmlns:a16="http://schemas.microsoft.com/office/drawing/2014/main" id="{07CBFC98-01AD-FB3C-F6E5-3470251B0B90}"/>
              </a:ext>
            </a:extLst>
          </p:cNvPr>
          <p:cNvSpPr txBox="1"/>
          <p:nvPr/>
        </p:nvSpPr>
        <p:spPr>
          <a:xfrm>
            <a:off x="8332442" y="3963160"/>
            <a:ext cx="2856835" cy="1200329"/>
          </a:xfrm>
          <a:prstGeom prst="rect">
            <a:avLst/>
          </a:prstGeom>
          <a:noFill/>
        </p:spPr>
        <p:txBody>
          <a:bodyPr wrap="square" rtlCol="0">
            <a:spAutoFit/>
          </a:bodyPr>
          <a:lstStyle/>
          <a:p>
            <a:pPr algn="ctr"/>
            <a:r>
              <a:rPr lang="en-US" b="1" dirty="0"/>
              <a:t>Development of strategies to promote the decarbonization of the energy system</a:t>
            </a:r>
            <a:endParaRPr lang="LID4096" b="1" dirty="0"/>
          </a:p>
        </p:txBody>
      </p:sp>
      <p:pic>
        <p:nvPicPr>
          <p:cNvPr id="52" name="Picture 51">
            <a:extLst>
              <a:ext uri="{FF2B5EF4-FFF2-40B4-BE49-F238E27FC236}">
                <a16:creationId xmlns:a16="http://schemas.microsoft.com/office/drawing/2014/main" id="{F08EC4EE-22D1-D059-8D95-02B9FF7E03F0}"/>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9500" b="90000" l="4167" r="94667">
                        <a14:foregroundMark x1="9500" y1="80000" x2="9167" y2="77333"/>
                        <a14:foregroundMark x1="6167" y1="78500" x2="5333" y2="86000"/>
                        <a14:foregroundMark x1="90167" y1="12167" x2="90667" y2="45167"/>
                        <a14:foregroundMark x1="93500" y1="23500" x2="94667" y2="42167"/>
                        <a14:foregroundMark x1="94667" y1="42167" x2="92833" y2="47667"/>
                        <a14:foregroundMark x1="76333" y1="11667" x2="77167" y2="12000"/>
                        <a14:foregroundMark x1="72167" y1="9500" x2="72167" y2="10000"/>
                        <a14:foregroundMark x1="12833" y1="83833" x2="11000" y2="85167"/>
                        <a14:foregroundMark x1="4667" y1="85833" x2="7500" y2="88667"/>
                        <a14:foregroundMark x1="4167" y1="84500" x2="4667" y2="86833"/>
                        <a14:foregroundMark x1="64667" y1="9833" x2="66500" y2="10000"/>
                        <a14:foregroundMark x1="60000" y1="10667" x2="61333" y2="12000"/>
                        <a14:foregroundMark x1="77333" y1="10500" x2="75000" y2="9667"/>
                      </a14:backgroundRemoval>
                    </a14:imgEffect>
                  </a14:imgLayer>
                </a14:imgProps>
              </a:ext>
            </a:extLst>
          </a:blip>
          <a:stretch>
            <a:fillRect/>
          </a:stretch>
        </p:blipFill>
        <p:spPr>
          <a:xfrm>
            <a:off x="7506518" y="963464"/>
            <a:ext cx="1708803" cy="1708803"/>
          </a:xfrm>
          <a:prstGeom prst="rect">
            <a:avLst/>
          </a:prstGeom>
        </p:spPr>
      </p:pic>
      <p:pic>
        <p:nvPicPr>
          <p:cNvPr id="53" name="Picture 52">
            <a:extLst>
              <a:ext uri="{FF2B5EF4-FFF2-40B4-BE49-F238E27FC236}">
                <a16:creationId xmlns:a16="http://schemas.microsoft.com/office/drawing/2014/main" id="{16DE9ED0-FC30-93AD-4A86-F19BC0FCA8F0}"/>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10000" b="90000" l="10000" r="90000"/>
                    </a14:imgEffect>
                  </a14:imgLayer>
                </a14:imgProps>
              </a:ext>
            </a:extLst>
          </a:blip>
          <a:stretch>
            <a:fillRect/>
          </a:stretch>
        </p:blipFill>
        <p:spPr>
          <a:xfrm>
            <a:off x="9094653" y="1169609"/>
            <a:ext cx="763076" cy="1215485"/>
          </a:xfrm>
          <a:prstGeom prst="rect">
            <a:avLst/>
          </a:prstGeom>
        </p:spPr>
      </p:pic>
      <p:pic>
        <p:nvPicPr>
          <p:cNvPr id="54" name="Picture 53">
            <a:extLst>
              <a:ext uri="{FF2B5EF4-FFF2-40B4-BE49-F238E27FC236}">
                <a16:creationId xmlns:a16="http://schemas.microsoft.com/office/drawing/2014/main" id="{94EEE3E5-9EF4-845A-8FB5-686938F7298F}"/>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8684" b="90000" l="10000" r="90000">
                        <a14:foregroundMark x1="45167" y1="8947" x2="45917" y2="8778"/>
                        <a14:foregroundMark x1="46346" y1="8603" x2="47000" y2="8947"/>
                        <a14:foregroundMark x1="46384" y1="8696" x2="47167" y2="8421"/>
                        <a14:foregroundMark x1="45667" y1="8947" x2="45945" y2="8849"/>
                        <a14:foregroundMark x1="60333" y1="25263" x2="60333" y2="25263"/>
                        <a14:backgroundMark x1="47333" y1="8158" x2="47333" y2="8158"/>
                        <a14:backgroundMark x1="46833" y1="7895" x2="46833" y2="7895"/>
                        <a14:backgroundMark x1="46167" y1="8158" x2="45667" y2="8158"/>
                        <a14:backgroundMark x1="41833" y1="27632" x2="42500" y2="26842"/>
                        <a14:backgroundMark x1="66000" y1="55526" x2="65500" y2="56316"/>
                      </a14:backgroundRemoval>
                    </a14:imgEffect>
                  </a14:imgLayer>
                </a14:imgProps>
              </a:ext>
            </a:extLst>
          </a:blip>
          <a:stretch>
            <a:fillRect/>
          </a:stretch>
        </p:blipFill>
        <p:spPr>
          <a:xfrm>
            <a:off x="5226150" y="3074310"/>
            <a:ext cx="2336561" cy="1479822"/>
          </a:xfrm>
          <a:prstGeom prst="rect">
            <a:avLst/>
          </a:prstGeom>
        </p:spPr>
      </p:pic>
      <p:sp>
        <p:nvSpPr>
          <p:cNvPr id="55" name="Title 1">
            <a:extLst>
              <a:ext uri="{FF2B5EF4-FFF2-40B4-BE49-F238E27FC236}">
                <a16:creationId xmlns:a16="http://schemas.microsoft.com/office/drawing/2014/main" id="{EFDE2E65-17B1-9AB4-9469-020B6381F4FF}"/>
              </a:ext>
            </a:extLst>
          </p:cNvPr>
          <p:cNvSpPr>
            <a:spLocks noGrp="1"/>
          </p:cNvSpPr>
          <p:nvPr>
            <p:ph type="title"/>
          </p:nvPr>
        </p:nvSpPr>
        <p:spPr>
          <a:xfrm>
            <a:off x="838200" y="365126"/>
            <a:ext cx="10515600" cy="662650"/>
          </a:xfrm>
        </p:spPr>
        <p:txBody>
          <a:bodyPr>
            <a:normAutofit/>
          </a:bodyPr>
          <a:lstStyle/>
          <a:p>
            <a:r>
              <a:rPr lang="en-US" sz="3200" b="1" dirty="0"/>
              <a:t>The emission challenge and energy transition</a:t>
            </a:r>
            <a:endParaRPr lang="LID4096" sz="3200" b="1" dirty="0"/>
          </a:p>
        </p:txBody>
      </p:sp>
    </p:spTree>
    <p:extLst>
      <p:ext uri="{BB962C8B-B14F-4D97-AF65-F5344CB8AC3E}">
        <p14:creationId xmlns:p14="http://schemas.microsoft.com/office/powerpoint/2010/main" val="3277889182"/>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Chart 2">
            <a:extLst>
              <a:ext uri="{FF2B5EF4-FFF2-40B4-BE49-F238E27FC236}">
                <a16:creationId xmlns:a16="http://schemas.microsoft.com/office/drawing/2014/main" id="{31B67A99-195A-4604-8ADD-80503C36A201}"/>
              </a:ext>
            </a:extLst>
          </p:cNvPr>
          <p:cNvGraphicFramePr/>
          <p:nvPr>
            <p:extLst>
              <p:ext uri="{D42A27DB-BD31-4B8C-83A1-F6EECF244321}">
                <p14:modId xmlns:p14="http://schemas.microsoft.com/office/powerpoint/2010/main" val="576891950"/>
              </p:ext>
            </p:extLst>
          </p:nvPr>
        </p:nvGraphicFramePr>
        <p:xfrm>
          <a:off x="1074954" y="2204661"/>
          <a:ext cx="3600000" cy="2520000"/>
        </p:xfrm>
        <a:graphic>
          <a:graphicData uri="http://schemas.openxmlformats.org/drawingml/2006/chart">
            <c:chart xmlns:c="http://schemas.openxmlformats.org/drawingml/2006/chart" xmlns:r="http://schemas.openxmlformats.org/officeDocument/2006/relationships" r:id="rId2"/>
          </a:graphicData>
        </a:graphic>
      </p:graphicFrame>
      <p:sp>
        <p:nvSpPr>
          <p:cNvPr id="5" name="Title 5">
            <a:extLst>
              <a:ext uri="{FF2B5EF4-FFF2-40B4-BE49-F238E27FC236}">
                <a16:creationId xmlns:a16="http://schemas.microsoft.com/office/drawing/2014/main" id="{5A689128-244B-E854-FFE1-5B07AD86BFA4}"/>
              </a:ext>
            </a:extLst>
          </p:cNvPr>
          <p:cNvSpPr txBox="1">
            <a:spLocks/>
          </p:cNvSpPr>
          <p:nvPr/>
        </p:nvSpPr>
        <p:spPr>
          <a:xfrm>
            <a:off x="838200" y="356944"/>
            <a:ext cx="5397983"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3200" b="1" dirty="0">
                <a:solidFill>
                  <a:schemeClr val="tx1"/>
                </a:solidFill>
                <a:latin typeface="+mj-lt"/>
                <a:cs typeface="Calibri Light" panose="020F0302020204030204" pitchFamily="34" charset="0"/>
              </a:rPr>
              <a:t>Economic assessment</a:t>
            </a:r>
          </a:p>
        </p:txBody>
      </p:sp>
      <p:sp>
        <p:nvSpPr>
          <p:cNvPr id="7" name="Title 5">
            <a:extLst>
              <a:ext uri="{FF2B5EF4-FFF2-40B4-BE49-F238E27FC236}">
                <a16:creationId xmlns:a16="http://schemas.microsoft.com/office/drawing/2014/main" id="{062FD637-E3BE-2575-CDA8-217C3386C537}"/>
              </a:ext>
            </a:extLst>
          </p:cNvPr>
          <p:cNvSpPr txBox="1">
            <a:spLocks/>
          </p:cNvSpPr>
          <p:nvPr/>
        </p:nvSpPr>
        <p:spPr>
          <a:xfrm>
            <a:off x="-647700" y="804424"/>
            <a:ext cx="8982075" cy="685669"/>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lang="en-US" sz="7200" kern="1200">
                <a:solidFill>
                  <a:schemeClr val="accent2">
                    <a:lumMod val="50000"/>
                  </a:schemeClr>
                </a:solidFill>
                <a:latin typeface="+mn-lt"/>
                <a:ea typeface="+mn-ea"/>
                <a:cs typeface="+mn-cs"/>
              </a:defRPr>
            </a:lvl1pPr>
          </a:lstStyle>
          <a:p>
            <a:pPr algn="ctr"/>
            <a:r>
              <a:rPr lang="en-US" sz="2400" b="1" i="1" dirty="0">
                <a:solidFill>
                  <a:schemeClr val="tx1"/>
                </a:solidFill>
                <a:latin typeface="+mj-lt"/>
                <a:cs typeface="Calibri Light" panose="020F0302020204030204" pitchFamily="34" charset="0"/>
              </a:rPr>
              <a:t>Sensitivity analysis and forecasting</a:t>
            </a:r>
          </a:p>
        </p:txBody>
      </p:sp>
      <p:sp>
        <p:nvSpPr>
          <p:cNvPr id="8" name="Rectangle: Rounded Corners 7">
            <a:extLst>
              <a:ext uri="{FF2B5EF4-FFF2-40B4-BE49-F238E27FC236}">
                <a16:creationId xmlns:a16="http://schemas.microsoft.com/office/drawing/2014/main" id="{3319E6C0-EDC3-00D4-410F-0750A24C1E53}"/>
              </a:ext>
            </a:extLst>
          </p:cNvPr>
          <p:cNvSpPr/>
          <p:nvPr/>
        </p:nvSpPr>
        <p:spPr>
          <a:xfrm>
            <a:off x="5726223" y="1516753"/>
            <a:ext cx="5997678" cy="5122171"/>
          </a:xfrm>
          <a:prstGeom prst="roundRect">
            <a:avLst/>
          </a:prstGeom>
          <a:solidFill>
            <a:schemeClr val="bg2">
              <a:lumMod val="9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aphicFrame>
        <p:nvGraphicFramePr>
          <p:cNvPr id="9" name="Chart 8">
            <a:extLst>
              <a:ext uri="{FF2B5EF4-FFF2-40B4-BE49-F238E27FC236}">
                <a16:creationId xmlns:a16="http://schemas.microsoft.com/office/drawing/2014/main" id="{2A88AB2C-3159-7A85-6A3A-81FFF0904F56}"/>
              </a:ext>
            </a:extLst>
          </p:cNvPr>
          <p:cNvGraphicFramePr>
            <a:graphicFrameLocks/>
          </p:cNvGraphicFramePr>
          <p:nvPr>
            <p:extLst>
              <p:ext uri="{D42A27DB-BD31-4B8C-83A1-F6EECF244321}">
                <p14:modId xmlns:p14="http://schemas.microsoft.com/office/powerpoint/2010/main" val="805641540"/>
              </p:ext>
            </p:extLst>
          </p:nvPr>
        </p:nvGraphicFramePr>
        <p:xfrm>
          <a:off x="5873793" y="1621399"/>
          <a:ext cx="2851269" cy="2130284"/>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10" name="Table 6">
            <a:extLst>
              <a:ext uri="{FF2B5EF4-FFF2-40B4-BE49-F238E27FC236}">
                <a16:creationId xmlns:a16="http://schemas.microsoft.com/office/drawing/2014/main" id="{EF8DABBF-D543-E77C-8202-54CBFDA1324C}"/>
              </a:ext>
            </a:extLst>
          </p:cNvPr>
          <p:cNvGraphicFramePr>
            <a:graphicFrameLocks noGrp="1"/>
          </p:cNvGraphicFramePr>
          <p:nvPr>
            <p:extLst>
              <p:ext uri="{D42A27DB-BD31-4B8C-83A1-F6EECF244321}">
                <p14:modId xmlns:p14="http://schemas.microsoft.com/office/powerpoint/2010/main" val="141680634"/>
              </p:ext>
            </p:extLst>
          </p:nvPr>
        </p:nvGraphicFramePr>
        <p:xfrm>
          <a:off x="8538830" y="2066087"/>
          <a:ext cx="2851269" cy="1094468"/>
        </p:xfrm>
        <a:graphic>
          <a:graphicData uri="http://schemas.openxmlformats.org/drawingml/2006/table">
            <a:tbl>
              <a:tblPr firstRow="1" bandRow="1">
                <a:tableStyleId>{5C22544A-7EE6-4342-B048-85BDC9FD1C3A}</a:tableStyleId>
              </a:tblPr>
              <a:tblGrid>
                <a:gridCol w="533389">
                  <a:extLst>
                    <a:ext uri="{9D8B030D-6E8A-4147-A177-3AD203B41FA5}">
                      <a16:colId xmlns:a16="http://schemas.microsoft.com/office/drawing/2014/main" val="3005062796"/>
                    </a:ext>
                  </a:extLst>
                </a:gridCol>
                <a:gridCol w="1270318">
                  <a:extLst>
                    <a:ext uri="{9D8B030D-6E8A-4147-A177-3AD203B41FA5}">
                      <a16:colId xmlns:a16="http://schemas.microsoft.com/office/drawing/2014/main" val="1394170025"/>
                    </a:ext>
                  </a:extLst>
                </a:gridCol>
                <a:gridCol w="1047562">
                  <a:extLst>
                    <a:ext uri="{9D8B030D-6E8A-4147-A177-3AD203B41FA5}">
                      <a16:colId xmlns:a16="http://schemas.microsoft.com/office/drawing/2014/main" val="2660768206"/>
                    </a:ext>
                  </a:extLst>
                </a:gridCol>
              </a:tblGrid>
              <a:tr h="273617">
                <a:tc>
                  <a:txBody>
                    <a:bodyPr/>
                    <a:lstStyle/>
                    <a:p>
                      <a:r>
                        <a:rPr lang="en-US" sz="1100" dirty="0">
                          <a:latin typeface="Calibri Light" panose="020F0302020204030204" pitchFamily="34" charset="0"/>
                          <a:cs typeface="Calibri Light" panose="020F0302020204030204" pitchFamily="34" charset="0"/>
                        </a:rPr>
                        <a:t>Year</a:t>
                      </a:r>
                      <a:endParaRPr lang="LID4096" sz="1100" dirty="0">
                        <a:latin typeface="Calibri Light" panose="020F0302020204030204" pitchFamily="34" charset="0"/>
                        <a:cs typeface="Calibri Light" panose="020F030202020403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100" dirty="0">
                          <a:latin typeface="Calibri Light" panose="020F0302020204030204" pitchFamily="34" charset="0"/>
                          <a:cs typeface="Calibri Light" panose="020F0302020204030204" pitchFamily="34" charset="0"/>
                        </a:rPr>
                        <a:t>Cost of NH</a:t>
                      </a:r>
                      <a:r>
                        <a:rPr lang="en-US" sz="1100" baseline="-25000" dirty="0">
                          <a:latin typeface="Calibri Light" panose="020F0302020204030204" pitchFamily="34" charset="0"/>
                          <a:cs typeface="Calibri Light" panose="020F0302020204030204" pitchFamily="34" charset="0"/>
                        </a:rPr>
                        <a:t>3</a:t>
                      </a:r>
                      <a:r>
                        <a:rPr lang="en-US" sz="1100" baseline="0" dirty="0">
                          <a:latin typeface="Calibri Light" panose="020F0302020204030204" pitchFamily="34" charset="0"/>
                          <a:cs typeface="Calibri Light" panose="020F0302020204030204" pitchFamily="34" charset="0"/>
                        </a:rPr>
                        <a:t> [€/ton]</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COH [€/kg]</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1619958394"/>
                  </a:ext>
                </a:extLst>
              </a:tr>
              <a:tr h="273617">
                <a:tc>
                  <a:txBody>
                    <a:bodyPr/>
                    <a:lstStyle/>
                    <a:p>
                      <a:r>
                        <a:rPr lang="en-US" sz="1100" dirty="0">
                          <a:latin typeface="Calibri Light" panose="020F0302020204030204" pitchFamily="34" charset="0"/>
                          <a:cs typeface="Calibri Light" panose="020F0302020204030204" pitchFamily="34" charset="0"/>
                        </a:rPr>
                        <a:t>2020</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853.92</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6.95</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4273459559"/>
                  </a:ext>
                </a:extLst>
              </a:tr>
              <a:tr h="273617">
                <a:tc>
                  <a:txBody>
                    <a:bodyPr/>
                    <a:lstStyle/>
                    <a:p>
                      <a:r>
                        <a:rPr lang="en-US" sz="1100" dirty="0">
                          <a:latin typeface="Calibri Light" panose="020F0302020204030204" pitchFamily="34" charset="0"/>
                          <a:cs typeface="Calibri Light" panose="020F0302020204030204" pitchFamily="34" charset="0"/>
                        </a:rPr>
                        <a:t>2030</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377.07</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3.60</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623544026"/>
                  </a:ext>
                </a:extLst>
              </a:tr>
              <a:tr h="273617">
                <a:tc>
                  <a:txBody>
                    <a:bodyPr/>
                    <a:lstStyle/>
                    <a:p>
                      <a:r>
                        <a:rPr lang="en-US" sz="1100" dirty="0">
                          <a:latin typeface="Calibri Light" panose="020F0302020204030204" pitchFamily="34" charset="0"/>
                          <a:cs typeface="Calibri Light" panose="020F0302020204030204" pitchFamily="34" charset="0"/>
                        </a:rPr>
                        <a:t>2050</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277.30</a:t>
                      </a:r>
                      <a:endParaRPr lang="LID4096" sz="1100" dirty="0">
                        <a:latin typeface="Calibri Light" panose="020F0302020204030204" pitchFamily="34" charset="0"/>
                        <a:cs typeface="Calibri Light" panose="020F0302020204030204" pitchFamily="34" charset="0"/>
                      </a:endParaRPr>
                    </a:p>
                  </a:txBody>
                  <a:tcPr/>
                </a:tc>
                <a:tc>
                  <a:txBody>
                    <a:bodyPr/>
                    <a:lstStyle/>
                    <a:p>
                      <a:r>
                        <a:rPr lang="en-US" sz="1100" dirty="0">
                          <a:latin typeface="Calibri Light" panose="020F0302020204030204" pitchFamily="34" charset="0"/>
                          <a:cs typeface="Calibri Light" panose="020F0302020204030204" pitchFamily="34" charset="0"/>
                        </a:rPr>
                        <a:t>2.90</a:t>
                      </a:r>
                      <a:endParaRPr lang="LID4096" sz="1100" dirty="0">
                        <a:latin typeface="Calibri Light" panose="020F0302020204030204" pitchFamily="34" charset="0"/>
                        <a:cs typeface="Calibri Light" panose="020F0302020204030204" pitchFamily="34" charset="0"/>
                      </a:endParaRPr>
                    </a:p>
                  </a:txBody>
                  <a:tcPr/>
                </a:tc>
                <a:extLst>
                  <a:ext uri="{0D108BD9-81ED-4DB2-BD59-A6C34878D82A}">
                    <a16:rowId xmlns:a16="http://schemas.microsoft.com/office/drawing/2014/main" val="2840970071"/>
                  </a:ext>
                </a:extLst>
              </a:tr>
            </a:tbl>
          </a:graphicData>
        </a:graphic>
      </p:graphicFrame>
      <p:graphicFrame>
        <p:nvGraphicFramePr>
          <p:cNvPr id="4" name="Chart 3">
            <a:extLst>
              <a:ext uri="{FF2B5EF4-FFF2-40B4-BE49-F238E27FC236}">
                <a16:creationId xmlns:a16="http://schemas.microsoft.com/office/drawing/2014/main" id="{DAFB6640-0B5A-4470-BF77-1194A854628D}"/>
              </a:ext>
            </a:extLst>
          </p:cNvPr>
          <p:cNvGraphicFramePr/>
          <p:nvPr>
            <p:extLst>
              <p:ext uri="{D42A27DB-BD31-4B8C-83A1-F6EECF244321}">
                <p14:modId xmlns:p14="http://schemas.microsoft.com/office/powerpoint/2010/main" val="2123789465"/>
              </p:ext>
            </p:extLst>
          </p:nvPr>
        </p:nvGraphicFramePr>
        <p:xfrm>
          <a:off x="7010787" y="4088501"/>
          <a:ext cx="3600000" cy="2520000"/>
        </p:xfrm>
        <a:graphic>
          <a:graphicData uri="http://schemas.openxmlformats.org/drawingml/2006/chart">
            <c:chart xmlns:c="http://schemas.openxmlformats.org/drawingml/2006/chart" xmlns:r="http://schemas.openxmlformats.org/officeDocument/2006/relationships" r:id="rId4"/>
          </a:graphicData>
        </a:graphic>
      </p:graphicFrame>
      <p:sp>
        <p:nvSpPr>
          <p:cNvPr id="11" name="TextBox 10">
            <a:extLst>
              <a:ext uri="{FF2B5EF4-FFF2-40B4-BE49-F238E27FC236}">
                <a16:creationId xmlns:a16="http://schemas.microsoft.com/office/drawing/2014/main" id="{78C257E4-EF6A-AED5-165E-59FF7B2C035F}"/>
              </a:ext>
            </a:extLst>
          </p:cNvPr>
          <p:cNvSpPr txBox="1"/>
          <p:nvPr/>
        </p:nvSpPr>
        <p:spPr>
          <a:xfrm>
            <a:off x="6236183" y="3730095"/>
            <a:ext cx="2397335" cy="369332"/>
          </a:xfrm>
          <a:prstGeom prst="rect">
            <a:avLst/>
          </a:prstGeom>
          <a:noFill/>
        </p:spPr>
        <p:txBody>
          <a:bodyPr wrap="square">
            <a:spAutoFit/>
          </a:bodyPr>
          <a:lstStyle/>
          <a:p>
            <a:pPr algn="ctr"/>
            <a:r>
              <a:rPr lang="LID4096" sz="900" dirty="0">
                <a:latin typeface="Calibri Light" panose="020F0302020204030204" pitchFamily="34" charset="0"/>
                <a:cs typeface="Calibri Light" panose="020F0302020204030204" pitchFamily="34" charset="0"/>
              </a:rPr>
              <a:t>https://www.iea.org/reports/global-hydrogen-review-2021/executive-summary</a:t>
            </a:r>
          </a:p>
        </p:txBody>
      </p:sp>
    </p:spTree>
    <p:extLst>
      <p:ext uri="{BB962C8B-B14F-4D97-AF65-F5344CB8AC3E}">
        <p14:creationId xmlns:p14="http://schemas.microsoft.com/office/powerpoint/2010/main" val="966614947"/>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39225C3F-48D0-F3DE-3892-7AF733F9F785}"/>
              </a:ext>
            </a:extLst>
          </p:cNvPr>
          <p:cNvSpPr txBox="1">
            <a:spLocks/>
          </p:cNvSpPr>
          <p:nvPr/>
        </p:nvSpPr>
        <p:spPr>
          <a:xfrm>
            <a:off x="838200" y="365126"/>
            <a:ext cx="10515600" cy="662650"/>
          </a:xfrm>
          <a:prstGeom prst="rect">
            <a:avLst/>
          </a:prstGeom>
        </p:spPr>
        <p:txBody>
          <a:bodyPr vert="horz" lIns="91440" tIns="45720" rIns="91440" bIns="45720" rtlCol="0" anchor="ctr">
            <a:normAutofit fontScale="97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Conclusions</a:t>
            </a:r>
            <a:endParaRPr lang="LID4096" sz="3200" b="1" dirty="0"/>
          </a:p>
        </p:txBody>
      </p:sp>
      <p:grpSp>
        <p:nvGrpSpPr>
          <p:cNvPr id="2" name="Group 1">
            <a:extLst>
              <a:ext uri="{FF2B5EF4-FFF2-40B4-BE49-F238E27FC236}">
                <a16:creationId xmlns:a16="http://schemas.microsoft.com/office/drawing/2014/main" id="{AC92170E-3652-A3C7-5B35-659324909EDB}"/>
              </a:ext>
            </a:extLst>
          </p:cNvPr>
          <p:cNvGrpSpPr/>
          <p:nvPr/>
        </p:nvGrpSpPr>
        <p:grpSpPr>
          <a:xfrm>
            <a:off x="694278" y="5538918"/>
            <a:ext cx="10894142" cy="473688"/>
            <a:chOff x="694278" y="5538918"/>
            <a:chExt cx="10894142" cy="473688"/>
          </a:xfrm>
        </p:grpSpPr>
        <p:sp>
          <p:nvSpPr>
            <p:cNvPr id="82" name="Rectangle: Rounded Corners 81">
              <a:extLst>
                <a:ext uri="{FF2B5EF4-FFF2-40B4-BE49-F238E27FC236}">
                  <a16:creationId xmlns:a16="http://schemas.microsoft.com/office/drawing/2014/main" id="{0D3DEDE8-FEC1-8C35-B6F8-AA1BA0A79A7B}"/>
                </a:ext>
              </a:extLst>
            </p:cNvPr>
            <p:cNvSpPr/>
            <p:nvPr/>
          </p:nvSpPr>
          <p:spPr>
            <a:xfrm>
              <a:off x="694278" y="5538918"/>
              <a:ext cx="10894142" cy="47368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8" name="TextBox 17">
              <a:extLst>
                <a:ext uri="{FF2B5EF4-FFF2-40B4-BE49-F238E27FC236}">
                  <a16:creationId xmlns:a16="http://schemas.microsoft.com/office/drawing/2014/main" id="{98A43477-8536-28ED-7F1F-A6A29F68B84F}"/>
                </a:ext>
              </a:extLst>
            </p:cNvPr>
            <p:cNvSpPr txBox="1"/>
            <p:nvPr/>
          </p:nvSpPr>
          <p:spPr>
            <a:xfrm>
              <a:off x="694278" y="5590083"/>
              <a:ext cx="10894142" cy="369332"/>
            </a:xfrm>
            <a:prstGeom prst="rect">
              <a:avLst/>
            </a:prstGeom>
            <a:noFill/>
          </p:spPr>
          <p:txBody>
            <a:bodyPr wrap="square">
              <a:spAutoFit/>
            </a:bodyPr>
            <a:lstStyle/>
            <a:p>
              <a:r>
                <a:rPr lang="en-US" sz="1800" dirty="0">
                  <a:cs typeface="Calibri Light" panose="020F0302020204030204" pitchFamily="34" charset="0"/>
                </a:rPr>
                <a:t>The MR technology holds significant potential in advancing the decarbonization of the current energy system.</a:t>
              </a:r>
            </a:p>
          </p:txBody>
        </p:sp>
      </p:grpSp>
      <p:grpSp>
        <p:nvGrpSpPr>
          <p:cNvPr id="41" name="Group 40">
            <a:extLst>
              <a:ext uri="{FF2B5EF4-FFF2-40B4-BE49-F238E27FC236}">
                <a16:creationId xmlns:a16="http://schemas.microsoft.com/office/drawing/2014/main" id="{B00891DF-9734-2164-10CB-9FB53441FE2B}"/>
              </a:ext>
            </a:extLst>
          </p:cNvPr>
          <p:cNvGrpSpPr/>
          <p:nvPr/>
        </p:nvGrpSpPr>
        <p:grpSpPr>
          <a:xfrm>
            <a:off x="7845923" y="824494"/>
            <a:ext cx="3742497" cy="3785652"/>
            <a:chOff x="6418962" y="3522792"/>
            <a:chExt cx="3124731" cy="2773858"/>
          </a:xfrm>
        </p:grpSpPr>
        <p:sp>
          <p:nvSpPr>
            <p:cNvPr id="43" name="Trapezoid 42">
              <a:extLst>
                <a:ext uri="{FF2B5EF4-FFF2-40B4-BE49-F238E27FC236}">
                  <a16:creationId xmlns:a16="http://schemas.microsoft.com/office/drawing/2014/main" id="{879D057C-A890-9032-3C01-6E63F059C93A}"/>
                </a:ext>
              </a:extLst>
            </p:cNvPr>
            <p:cNvSpPr/>
            <p:nvPr/>
          </p:nvSpPr>
          <p:spPr>
            <a:xfrm>
              <a:off x="7546457" y="4406216"/>
              <a:ext cx="605787" cy="78590"/>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45" name="Group 44">
              <a:extLst>
                <a:ext uri="{FF2B5EF4-FFF2-40B4-BE49-F238E27FC236}">
                  <a16:creationId xmlns:a16="http://schemas.microsoft.com/office/drawing/2014/main" id="{738BA03D-1D0D-8DC7-DD68-736449D5240A}"/>
                </a:ext>
              </a:extLst>
            </p:cNvPr>
            <p:cNvGrpSpPr/>
            <p:nvPr/>
          </p:nvGrpSpPr>
          <p:grpSpPr>
            <a:xfrm>
              <a:off x="7107964" y="3977800"/>
              <a:ext cx="878206" cy="1821671"/>
              <a:chOff x="2891026" y="2345609"/>
              <a:chExt cx="572813" cy="1144096"/>
            </a:xfrm>
          </p:grpSpPr>
          <p:sp>
            <p:nvSpPr>
              <p:cNvPr id="70" name="Rectangle: Rounded Corners 69">
                <a:extLst>
                  <a:ext uri="{FF2B5EF4-FFF2-40B4-BE49-F238E27FC236}">
                    <a16:creationId xmlns:a16="http://schemas.microsoft.com/office/drawing/2014/main" id="{16AA461D-9A8E-2C5B-43E1-DADD5278A1D2}"/>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grpSp>
            <p:nvGrpSpPr>
              <p:cNvPr id="71" name="Group 70">
                <a:extLst>
                  <a:ext uri="{FF2B5EF4-FFF2-40B4-BE49-F238E27FC236}">
                    <a16:creationId xmlns:a16="http://schemas.microsoft.com/office/drawing/2014/main" id="{318DC8DF-7E9A-D911-710F-FD1D92A8FA43}"/>
                  </a:ext>
                </a:extLst>
              </p:cNvPr>
              <p:cNvGrpSpPr/>
              <p:nvPr/>
            </p:nvGrpSpPr>
            <p:grpSpPr>
              <a:xfrm>
                <a:off x="2891026" y="2345609"/>
                <a:ext cx="572813" cy="1144096"/>
                <a:chOff x="1593589" y="1999110"/>
                <a:chExt cx="1452866" cy="3222958"/>
              </a:xfrm>
            </p:grpSpPr>
            <p:sp>
              <p:nvSpPr>
                <p:cNvPr id="72" name="Trapezoid 71">
                  <a:extLst>
                    <a:ext uri="{FF2B5EF4-FFF2-40B4-BE49-F238E27FC236}">
                      <a16:creationId xmlns:a16="http://schemas.microsoft.com/office/drawing/2014/main" id="{67818B48-62BC-D2B5-93E4-C49F959668BC}"/>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3" name="Trapezoid 72">
                  <a:extLst>
                    <a:ext uri="{FF2B5EF4-FFF2-40B4-BE49-F238E27FC236}">
                      <a16:creationId xmlns:a16="http://schemas.microsoft.com/office/drawing/2014/main" id="{5CB6DD7F-198E-0754-BB86-45E2F4CF4946}"/>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4" name="Rectangle: Rounded Corners 73">
                  <a:extLst>
                    <a:ext uri="{FF2B5EF4-FFF2-40B4-BE49-F238E27FC236}">
                      <a16:creationId xmlns:a16="http://schemas.microsoft.com/office/drawing/2014/main" id="{3B2977D1-818C-B005-5624-907F494E93AC}"/>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75" name="Rectangle 74">
                  <a:extLst>
                    <a:ext uri="{FF2B5EF4-FFF2-40B4-BE49-F238E27FC236}">
                      <a16:creationId xmlns:a16="http://schemas.microsoft.com/office/drawing/2014/main" id="{CFF66DC0-8A0D-3F4F-8237-8877B2A07FD7}"/>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6" name="Rectangle 75">
                  <a:extLst>
                    <a:ext uri="{FF2B5EF4-FFF2-40B4-BE49-F238E27FC236}">
                      <a16:creationId xmlns:a16="http://schemas.microsoft.com/office/drawing/2014/main" id="{60B4C76D-0D83-09BC-DAB1-1F9C21DCDDCC}"/>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7" name="Trapezoid 76">
                  <a:extLst>
                    <a:ext uri="{FF2B5EF4-FFF2-40B4-BE49-F238E27FC236}">
                      <a16:creationId xmlns:a16="http://schemas.microsoft.com/office/drawing/2014/main" id="{8CA48540-C2CB-5FCD-476E-A27357CB33E9}"/>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78" name="Trapezoid 77">
                  <a:extLst>
                    <a:ext uri="{FF2B5EF4-FFF2-40B4-BE49-F238E27FC236}">
                      <a16:creationId xmlns:a16="http://schemas.microsoft.com/office/drawing/2014/main" id="{00B92F66-0647-7940-2DE0-409101D41370}"/>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79" name="Picture 78">
                  <a:extLst>
                    <a:ext uri="{FF2B5EF4-FFF2-40B4-BE49-F238E27FC236}">
                      <a16:creationId xmlns:a16="http://schemas.microsoft.com/office/drawing/2014/main" id="{70B3EB61-A74C-92B8-458A-791D54D5CB0B}"/>
                    </a:ext>
                  </a:extLst>
                </p:cNvPr>
                <p:cNvPicPr>
                  <a:picLocks noChangeAspect="1"/>
                </p:cNvPicPr>
                <p:nvPr/>
              </p:nvPicPr>
              <p:blipFill rotWithShape="1">
                <a:blip r:embed="rId3">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sp>
          <p:nvSpPr>
            <p:cNvPr id="46" name="Trapezoid 45">
              <a:extLst>
                <a:ext uri="{FF2B5EF4-FFF2-40B4-BE49-F238E27FC236}">
                  <a16:creationId xmlns:a16="http://schemas.microsoft.com/office/drawing/2014/main" id="{9FBB3CFF-8EC3-FA0A-392E-3DF3FCD7268D}"/>
                </a:ext>
              </a:extLst>
            </p:cNvPr>
            <p:cNvSpPr/>
            <p:nvPr/>
          </p:nvSpPr>
          <p:spPr>
            <a:xfrm rot="16200000">
              <a:off x="7025866" y="4883711"/>
              <a:ext cx="754944"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7" name="Trapezoid 46">
              <a:extLst>
                <a:ext uri="{FF2B5EF4-FFF2-40B4-BE49-F238E27FC236}">
                  <a16:creationId xmlns:a16="http://schemas.microsoft.com/office/drawing/2014/main" id="{BC976E93-A2B9-E476-25FD-D920F497DB45}"/>
                </a:ext>
              </a:extLst>
            </p:cNvPr>
            <p:cNvSpPr/>
            <p:nvPr/>
          </p:nvSpPr>
          <p:spPr>
            <a:xfrm rot="16200000">
              <a:off x="7107491" y="4886916"/>
              <a:ext cx="82974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8" name="Trapezoid 47">
              <a:extLst>
                <a:ext uri="{FF2B5EF4-FFF2-40B4-BE49-F238E27FC236}">
                  <a16:creationId xmlns:a16="http://schemas.microsoft.com/office/drawing/2014/main" id="{4F460C02-3944-01E4-0CF7-B6181F7E4C1B}"/>
                </a:ext>
              </a:extLst>
            </p:cNvPr>
            <p:cNvSpPr/>
            <p:nvPr/>
          </p:nvSpPr>
          <p:spPr>
            <a:xfrm rot="16200000">
              <a:off x="7185660" y="4890786"/>
              <a:ext cx="921670" cy="45720"/>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0" name="Trapezoid 49">
              <a:extLst>
                <a:ext uri="{FF2B5EF4-FFF2-40B4-BE49-F238E27FC236}">
                  <a16:creationId xmlns:a16="http://schemas.microsoft.com/office/drawing/2014/main" id="{A25C6D31-6811-3DF0-A0E9-D2B8DCF138C2}"/>
                </a:ext>
              </a:extLst>
            </p:cNvPr>
            <p:cNvSpPr/>
            <p:nvPr/>
          </p:nvSpPr>
          <p:spPr>
            <a:xfrm rot="16200000">
              <a:off x="7273314" y="4888312"/>
              <a:ext cx="992160"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52" name="Trapezoid 51">
              <a:extLst>
                <a:ext uri="{FF2B5EF4-FFF2-40B4-BE49-F238E27FC236}">
                  <a16:creationId xmlns:a16="http://schemas.microsoft.com/office/drawing/2014/main" id="{CE8C18AD-AAEA-83CB-23B7-8CB41AE9BF73}"/>
                </a:ext>
              </a:extLst>
            </p:cNvPr>
            <p:cNvSpPr/>
            <p:nvPr/>
          </p:nvSpPr>
          <p:spPr>
            <a:xfrm rot="16200000">
              <a:off x="7364763" y="4888072"/>
              <a:ext cx="107841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54" name="Connector: Elbow 53">
              <a:extLst>
                <a:ext uri="{FF2B5EF4-FFF2-40B4-BE49-F238E27FC236}">
                  <a16:creationId xmlns:a16="http://schemas.microsoft.com/office/drawing/2014/main" id="{B8209F39-4DB5-639D-123B-58A74BFA2F9C}"/>
                </a:ext>
              </a:extLst>
            </p:cNvPr>
            <p:cNvCxnSpPr>
              <a:cxnSpLocks/>
            </p:cNvCxnSpPr>
            <p:nvPr/>
          </p:nvCxnSpPr>
          <p:spPr>
            <a:xfrm flipV="1">
              <a:off x="6878343" y="5818988"/>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6" name="TextBox 55">
              <a:extLst>
                <a:ext uri="{FF2B5EF4-FFF2-40B4-BE49-F238E27FC236}">
                  <a16:creationId xmlns:a16="http://schemas.microsoft.com/office/drawing/2014/main" id="{2BA9ECE9-E317-53BC-F777-2E448C95421C}"/>
                </a:ext>
              </a:extLst>
            </p:cNvPr>
            <p:cNvSpPr txBox="1"/>
            <p:nvPr/>
          </p:nvSpPr>
          <p:spPr>
            <a:xfrm>
              <a:off x="6418962" y="6024755"/>
              <a:ext cx="511630"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endParaRPr lang="LID4096" sz="1400" dirty="0">
                <a:latin typeface="Calibri Light" panose="020F0302020204030204" pitchFamily="34" charset="0"/>
                <a:cs typeface="Calibri Light" panose="020F0302020204030204" pitchFamily="34" charset="0"/>
              </a:endParaRPr>
            </a:p>
          </p:txBody>
        </p:sp>
        <p:cxnSp>
          <p:nvCxnSpPr>
            <p:cNvPr id="58" name="Connector: Elbow 57">
              <a:extLst>
                <a:ext uri="{FF2B5EF4-FFF2-40B4-BE49-F238E27FC236}">
                  <a16:creationId xmlns:a16="http://schemas.microsoft.com/office/drawing/2014/main" id="{385494DC-2B4B-C45F-8C43-F1218E8FC734}"/>
                </a:ext>
              </a:extLst>
            </p:cNvPr>
            <p:cNvCxnSpPr>
              <a:cxnSpLocks/>
              <a:stCxn id="72" idx="3"/>
            </p:cNvCxnSpPr>
            <p:nvPr/>
          </p:nvCxnSpPr>
          <p:spPr>
            <a:xfrm rot="5400000" flipH="1" flipV="1">
              <a:off x="8430765" y="2881111"/>
              <a:ext cx="212386" cy="19809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0" name="TextBox 59">
              <a:extLst>
                <a:ext uri="{FF2B5EF4-FFF2-40B4-BE49-F238E27FC236}">
                  <a16:creationId xmlns:a16="http://schemas.microsoft.com/office/drawing/2014/main" id="{E8CE2AFF-F0C9-C37D-4BBD-97EE59646AB8}"/>
                </a:ext>
              </a:extLst>
            </p:cNvPr>
            <p:cNvSpPr txBox="1"/>
            <p:nvPr/>
          </p:nvSpPr>
          <p:spPr>
            <a:xfrm>
              <a:off x="8224430" y="3522792"/>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Permeate: H</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cxnSp>
          <p:nvCxnSpPr>
            <p:cNvPr id="62" name="Straight Arrow Connector 61">
              <a:extLst>
                <a:ext uri="{FF2B5EF4-FFF2-40B4-BE49-F238E27FC236}">
                  <a16:creationId xmlns:a16="http://schemas.microsoft.com/office/drawing/2014/main" id="{C48FD4E4-5718-EABA-F0D7-F4A114A674D8}"/>
                </a:ext>
              </a:extLst>
            </p:cNvPr>
            <p:cNvCxnSpPr>
              <a:cxnSpLocks/>
              <a:stCxn id="43" idx="3"/>
            </p:cNvCxnSpPr>
            <p:nvPr/>
          </p:nvCxnSpPr>
          <p:spPr>
            <a:xfrm>
              <a:off x="8152244" y="4445511"/>
              <a:ext cx="1391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2232CB9C-AB1E-3A64-43E8-04A4157B4957}"/>
                </a:ext>
              </a:extLst>
            </p:cNvPr>
            <p:cNvSpPr txBox="1"/>
            <p:nvPr/>
          </p:nvSpPr>
          <p:spPr>
            <a:xfrm>
              <a:off x="8217464" y="4201433"/>
              <a:ext cx="1232793" cy="225517"/>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Retentate: N</a:t>
              </a:r>
              <a:r>
                <a:rPr lang="en-US" sz="1400" baseline="-25000" dirty="0">
                  <a:latin typeface="Calibri Light" panose="020F0302020204030204" pitchFamily="34" charset="0"/>
                  <a:cs typeface="Calibri Light" panose="020F0302020204030204" pitchFamily="34" charset="0"/>
                </a:rPr>
                <a:t>2 </a:t>
              </a:r>
              <a:endParaRPr lang="LID4096" sz="1400" dirty="0">
                <a:latin typeface="Calibri Light" panose="020F0302020204030204" pitchFamily="34" charset="0"/>
                <a:cs typeface="Calibri Light" panose="020F0302020204030204" pitchFamily="34" charset="0"/>
              </a:endParaRPr>
            </a:p>
          </p:txBody>
        </p:sp>
      </p:grpSp>
      <p:pic>
        <p:nvPicPr>
          <p:cNvPr id="80" name="Picture 2">
            <a:extLst>
              <a:ext uri="{FF2B5EF4-FFF2-40B4-BE49-F238E27FC236}">
                <a16:creationId xmlns:a16="http://schemas.microsoft.com/office/drawing/2014/main" id="{4CFEED6B-0F62-9CD5-9BE0-4EECD8AA634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1634" y="4166160"/>
            <a:ext cx="1118103" cy="787203"/>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81" name="Picture 6" descr="Hydrogen - American Chemical Society">
            <a:extLst>
              <a:ext uri="{FF2B5EF4-FFF2-40B4-BE49-F238E27FC236}">
                <a16:creationId xmlns:a16="http://schemas.microsoft.com/office/drawing/2014/main" id="{2AAF27F9-4145-30FA-5041-010808694E0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855622" y="550123"/>
            <a:ext cx="1846607" cy="1248294"/>
          </a:xfrm>
          <a:prstGeom prst="rect">
            <a:avLst/>
          </a:prstGeom>
          <a:noFill/>
          <a:effectLst/>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0FF4A5E7-9749-EB1C-62CC-8DAECF32BDCF}"/>
              </a:ext>
            </a:extLst>
          </p:cNvPr>
          <p:cNvSpPr txBox="1"/>
          <p:nvPr/>
        </p:nvSpPr>
        <p:spPr>
          <a:xfrm>
            <a:off x="793161" y="1270225"/>
            <a:ext cx="7751901" cy="2816156"/>
          </a:xfrm>
          <a:prstGeom prst="rect">
            <a:avLst/>
          </a:prstGeom>
          <a:noFill/>
        </p:spPr>
        <p:txBody>
          <a:bodyPr wrap="square" rtlCol="0">
            <a:spAutoFit/>
          </a:bodyPr>
          <a:lstStyle/>
          <a:p>
            <a:r>
              <a:rPr lang="en-US" b="1" dirty="0">
                <a:cs typeface="Calibri Light" panose="020F0302020204030204" pitchFamily="34" charset="0"/>
              </a:rPr>
              <a:t>In a membrane reactor for H</a:t>
            </a:r>
            <a:r>
              <a:rPr lang="en-US" b="1" baseline="-25000" dirty="0">
                <a:cs typeface="Calibri Light" panose="020F0302020204030204" pitchFamily="34" charset="0"/>
              </a:rPr>
              <a:t>2</a:t>
            </a:r>
            <a:r>
              <a:rPr lang="en-US" b="1" dirty="0">
                <a:cs typeface="Calibri Light" panose="020F0302020204030204" pitchFamily="34" charset="0"/>
              </a:rPr>
              <a:t> production from NH</a:t>
            </a:r>
            <a:r>
              <a:rPr lang="en-US" b="1" baseline="-25000" dirty="0">
                <a:cs typeface="Calibri Light" panose="020F0302020204030204" pitchFamily="34" charset="0"/>
              </a:rPr>
              <a:t>3</a:t>
            </a:r>
            <a:r>
              <a:rPr lang="en-US" b="1" dirty="0">
                <a:cs typeface="Calibri Light" panose="020F0302020204030204" pitchFamily="34" charset="0"/>
              </a:rPr>
              <a:t>:</a:t>
            </a:r>
          </a:p>
          <a:p>
            <a:endParaRPr lang="en-US" dirty="0">
              <a:cs typeface="Calibri Light" panose="020F0302020204030204" pitchFamily="34" charset="0"/>
            </a:endParaRPr>
          </a:p>
          <a:p>
            <a:pPr marL="342900" indent="-342900">
              <a:spcAft>
                <a:spcPts val="600"/>
              </a:spcAft>
              <a:buFont typeface="Wingdings" panose="05000000000000000000" pitchFamily="2" charset="2"/>
              <a:buChar char="q"/>
            </a:pPr>
            <a:r>
              <a:rPr lang="en-US" dirty="0">
                <a:cs typeface="Calibri Light" panose="020F0302020204030204" pitchFamily="34" charset="0"/>
              </a:rPr>
              <a:t>Higher efficiency and compactness compared to a conventional system are achieved</a:t>
            </a:r>
          </a:p>
          <a:p>
            <a:pPr marL="342900" indent="-342900">
              <a:spcAft>
                <a:spcPts val="600"/>
              </a:spcAft>
              <a:buFont typeface="Wingdings" panose="05000000000000000000" pitchFamily="2" charset="2"/>
              <a:buChar char="q"/>
            </a:pPr>
            <a:r>
              <a:rPr lang="en-US" dirty="0">
                <a:cs typeface="Calibri Light" panose="020F0302020204030204" pitchFamily="34" charset="0"/>
              </a:rPr>
              <a:t>Optimization is possible by tuning the membrane separation performance, the membrane area and the operating conditions</a:t>
            </a:r>
          </a:p>
          <a:p>
            <a:pPr marL="342900" indent="-342900">
              <a:spcAft>
                <a:spcPts val="600"/>
              </a:spcAft>
              <a:buFont typeface="Wingdings" panose="05000000000000000000" pitchFamily="2" charset="2"/>
              <a:buChar char="q"/>
            </a:pPr>
            <a:r>
              <a:rPr lang="en-US" dirty="0">
                <a:cs typeface="Calibri Light" panose="020F0302020204030204" pitchFamily="34" charset="0"/>
              </a:rPr>
              <a:t>Fuel cell-grade H</a:t>
            </a:r>
            <a:r>
              <a:rPr lang="en-US" baseline="-25000" dirty="0">
                <a:cs typeface="Calibri Light" panose="020F0302020204030204" pitchFamily="34" charset="0"/>
              </a:rPr>
              <a:t>2</a:t>
            </a:r>
            <a:r>
              <a:rPr lang="en-US" dirty="0">
                <a:cs typeface="Calibri Light" panose="020F0302020204030204" pitchFamily="34" charset="0"/>
              </a:rPr>
              <a:t> production is possible with the addition of a relatively inexpensive sorption unit downstream of the reactor.</a:t>
            </a:r>
          </a:p>
          <a:p>
            <a:pPr marL="342900" indent="-342900">
              <a:buFont typeface="Wingdings" panose="05000000000000000000" pitchFamily="2" charset="2"/>
              <a:buChar char="q"/>
            </a:pPr>
            <a:endParaRPr lang="en-US" dirty="0">
              <a:cs typeface="Calibri Light" panose="020F0302020204030204" pitchFamily="34" charset="0"/>
            </a:endParaRPr>
          </a:p>
        </p:txBody>
      </p:sp>
      <p:sp>
        <p:nvSpPr>
          <p:cNvPr id="6" name="TextBox 5">
            <a:extLst>
              <a:ext uri="{FF2B5EF4-FFF2-40B4-BE49-F238E27FC236}">
                <a16:creationId xmlns:a16="http://schemas.microsoft.com/office/drawing/2014/main" id="{7184BA2F-D15C-A3CA-DC47-87B841F8ABE6}"/>
              </a:ext>
            </a:extLst>
          </p:cNvPr>
          <p:cNvSpPr txBox="1"/>
          <p:nvPr/>
        </p:nvSpPr>
        <p:spPr>
          <a:xfrm>
            <a:off x="793161" y="4098096"/>
            <a:ext cx="6644148" cy="923330"/>
          </a:xfrm>
          <a:prstGeom prst="rect">
            <a:avLst/>
          </a:prstGeom>
          <a:noFill/>
        </p:spPr>
        <p:txBody>
          <a:bodyPr wrap="square">
            <a:spAutoFit/>
          </a:bodyPr>
          <a:lstStyle/>
          <a:p>
            <a:r>
              <a:rPr lang="en-US" sz="1800" dirty="0">
                <a:cs typeface="Calibri Light" panose="020F0302020204030204" pitchFamily="34" charset="0"/>
              </a:rPr>
              <a:t>From an economic point of view, the recovery of H</a:t>
            </a:r>
            <a:r>
              <a:rPr lang="en-US" sz="1800" baseline="-25000" dirty="0">
                <a:cs typeface="Calibri Light" panose="020F0302020204030204" pitchFamily="34" charset="0"/>
              </a:rPr>
              <a:t>2</a:t>
            </a:r>
            <a:r>
              <a:rPr lang="en-US" sz="1800" dirty="0">
                <a:cs typeface="Calibri Light" panose="020F0302020204030204" pitchFamily="34" charset="0"/>
              </a:rPr>
              <a:t> from green NH</a:t>
            </a:r>
            <a:r>
              <a:rPr lang="en-US" sz="1800" baseline="-25000" dirty="0">
                <a:cs typeface="Calibri Light" panose="020F0302020204030204" pitchFamily="34" charset="0"/>
              </a:rPr>
              <a:t>3</a:t>
            </a:r>
            <a:r>
              <a:rPr lang="en-US" sz="1800" dirty="0">
                <a:cs typeface="Calibri Light" panose="020F0302020204030204" pitchFamily="34" charset="0"/>
              </a:rPr>
              <a:t> using MRs can be achieved at lower costs compared to the benchmark technology.</a:t>
            </a:r>
          </a:p>
        </p:txBody>
      </p:sp>
      <p:pic>
        <p:nvPicPr>
          <p:cNvPr id="7" name="Picture 14" descr="Plaatjes, gifs en animaties van schatkisten | Smiley emoji, Animated smiley  faces, Animated emoticons">
            <a:extLst>
              <a:ext uri="{FF2B5EF4-FFF2-40B4-BE49-F238E27FC236}">
                <a16:creationId xmlns:a16="http://schemas.microsoft.com/office/drawing/2014/main" id="{3D0528DB-5EBA-02C9-E381-D74D716EE6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977285" y="3484137"/>
            <a:ext cx="1511413" cy="1511413"/>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21954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TextBox 25">
            <a:extLst>
              <a:ext uri="{FF2B5EF4-FFF2-40B4-BE49-F238E27FC236}">
                <a16:creationId xmlns:a16="http://schemas.microsoft.com/office/drawing/2014/main" id="{659100C2-7ADF-5596-01A8-9A6832C75177}"/>
              </a:ext>
            </a:extLst>
          </p:cNvPr>
          <p:cNvSpPr txBox="1"/>
          <p:nvPr/>
        </p:nvSpPr>
        <p:spPr>
          <a:xfrm>
            <a:off x="2251251" y="2038024"/>
            <a:ext cx="7689497" cy="646331"/>
          </a:xfrm>
          <a:prstGeom prst="rect">
            <a:avLst/>
          </a:prstGeom>
          <a:noFill/>
        </p:spPr>
        <p:txBody>
          <a:bodyPr wrap="square" rtlCol="0">
            <a:spAutoFit/>
          </a:bodyPr>
          <a:lstStyle/>
          <a:p>
            <a:pPr algn="ctr"/>
            <a:r>
              <a:rPr lang="en-US" sz="3600" b="1" dirty="0">
                <a:solidFill>
                  <a:schemeClr val="bg1"/>
                </a:solidFill>
                <a:latin typeface="+mj-lt"/>
                <a:cs typeface="Calibri" panose="020F0502020204030204" pitchFamily="34" charset="0"/>
              </a:rPr>
              <a:t>Thank you for your attention</a:t>
            </a:r>
            <a:endParaRPr lang="LID4096" sz="3600" b="1" dirty="0">
              <a:solidFill>
                <a:schemeClr val="bg1"/>
              </a:solidFill>
              <a:latin typeface="+mj-lt"/>
              <a:cs typeface="Calibri" panose="020F0502020204030204" pitchFamily="34" charset="0"/>
            </a:endParaRPr>
          </a:p>
        </p:txBody>
      </p:sp>
      <p:pic>
        <p:nvPicPr>
          <p:cNvPr id="30" name="Picture 29">
            <a:extLst>
              <a:ext uri="{FF2B5EF4-FFF2-40B4-BE49-F238E27FC236}">
                <a16:creationId xmlns:a16="http://schemas.microsoft.com/office/drawing/2014/main" id="{17F5B62E-DE77-B68A-85CB-CD46A2AACF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20257" y="5742878"/>
            <a:ext cx="3256068" cy="888269"/>
          </a:xfrm>
          <a:prstGeom prst="rect">
            <a:avLst/>
          </a:prstGeom>
        </p:spPr>
      </p:pic>
      <p:pic>
        <p:nvPicPr>
          <p:cNvPr id="9" name="Picture 8">
            <a:extLst>
              <a:ext uri="{FF2B5EF4-FFF2-40B4-BE49-F238E27FC236}">
                <a16:creationId xmlns:a16="http://schemas.microsoft.com/office/drawing/2014/main" id="{6594389C-A0C6-8A82-5E17-D092732BCDCB}"/>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6410" b="89744" l="9966" r="89691">
                        <a14:foregroundMark x1="25086" y1="53205" x2="25086" y2="53205"/>
                        <a14:foregroundMark x1="60825" y1="6410" x2="60825" y2="6410"/>
                        <a14:foregroundMark x1="35395" y1="39744" x2="35395" y2="39744"/>
                        <a14:foregroundMark x1="36426" y1="33333" x2="36082" y2="41667"/>
                        <a14:foregroundMark x1="35052" y1="34615" x2="35052" y2="34615"/>
                        <a14:foregroundMark x1="34364" y1="34615" x2="34364" y2="34615"/>
                      </a14:backgroundRemoval>
                    </a14:imgEffect>
                  </a14:imgLayer>
                </a14:imgProps>
              </a:ext>
            </a:extLst>
          </a:blip>
          <a:stretch>
            <a:fillRect/>
          </a:stretch>
        </p:blipFill>
        <p:spPr>
          <a:xfrm>
            <a:off x="828649" y="1951075"/>
            <a:ext cx="1052063" cy="563992"/>
          </a:xfrm>
          <a:prstGeom prst="rect">
            <a:avLst/>
          </a:prstGeom>
        </p:spPr>
      </p:pic>
      <p:pic>
        <p:nvPicPr>
          <p:cNvPr id="11" name="Picture 10">
            <a:extLst>
              <a:ext uri="{FF2B5EF4-FFF2-40B4-BE49-F238E27FC236}">
                <a16:creationId xmlns:a16="http://schemas.microsoft.com/office/drawing/2014/main" id="{B151473F-1011-F844-AEF6-6BD515A82BF7}"/>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6410" b="89744" l="9966" r="89691">
                        <a14:foregroundMark x1="25086" y1="53205" x2="25086" y2="53205"/>
                        <a14:foregroundMark x1="60825" y1="6410" x2="60825" y2="6410"/>
                        <a14:foregroundMark x1="35395" y1="39744" x2="35395" y2="39744"/>
                        <a14:foregroundMark x1="36426" y1="33333" x2="36082" y2="41667"/>
                        <a14:foregroundMark x1="35052" y1="34615" x2="35052" y2="34615"/>
                        <a14:foregroundMark x1="34364" y1="34615" x2="34364" y2="34615"/>
                      </a14:backgroundRemoval>
                    </a14:imgEffect>
                  </a14:imgLayer>
                </a14:imgProps>
              </a:ext>
            </a:extLst>
          </a:blip>
          <a:stretch>
            <a:fillRect/>
          </a:stretch>
        </p:blipFill>
        <p:spPr>
          <a:xfrm>
            <a:off x="5782247" y="4819976"/>
            <a:ext cx="1052063" cy="563992"/>
          </a:xfrm>
          <a:prstGeom prst="rect">
            <a:avLst/>
          </a:prstGeom>
        </p:spPr>
      </p:pic>
      <p:pic>
        <p:nvPicPr>
          <p:cNvPr id="13" name="Picture 12">
            <a:extLst>
              <a:ext uri="{FF2B5EF4-FFF2-40B4-BE49-F238E27FC236}">
                <a16:creationId xmlns:a16="http://schemas.microsoft.com/office/drawing/2014/main" id="{D23D6440-25AB-3101-DD01-E0F763659443}"/>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6410" b="89744" l="9966" r="89691">
                        <a14:foregroundMark x1="25086" y1="53205" x2="25086" y2="53205"/>
                        <a14:foregroundMark x1="60825" y1="6410" x2="60825" y2="6410"/>
                        <a14:foregroundMark x1="35395" y1="39744" x2="35395" y2="39744"/>
                        <a14:foregroundMark x1="36426" y1="33333" x2="36082" y2="41667"/>
                        <a14:foregroundMark x1="35052" y1="34615" x2="35052" y2="34615"/>
                        <a14:foregroundMark x1="34364" y1="34615" x2="34364" y2="34615"/>
                      </a14:backgroundRemoval>
                    </a14:imgEffect>
                  </a14:imgLayer>
                </a14:imgProps>
              </a:ext>
            </a:extLst>
          </a:blip>
          <a:stretch>
            <a:fillRect/>
          </a:stretch>
        </p:blipFill>
        <p:spPr>
          <a:xfrm>
            <a:off x="6727448" y="357708"/>
            <a:ext cx="1052063" cy="563992"/>
          </a:xfrm>
          <a:prstGeom prst="rect">
            <a:avLst/>
          </a:prstGeom>
        </p:spPr>
      </p:pic>
      <p:pic>
        <p:nvPicPr>
          <p:cNvPr id="15" name="Picture 14">
            <a:extLst>
              <a:ext uri="{FF2B5EF4-FFF2-40B4-BE49-F238E27FC236}">
                <a16:creationId xmlns:a16="http://schemas.microsoft.com/office/drawing/2014/main" id="{BB9FFA36-AA2B-3924-DEAD-E5688E6B3B85}"/>
              </a:ext>
            </a:extLst>
          </p:cNvPr>
          <p:cNvPicPr>
            <a:picLocks noChangeAspect="1"/>
          </p:cNvPicPr>
          <p:nvPr/>
        </p:nvPicPr>
        <p:blipFill>
          <a:blip r:embed="rId3">
            <a:alphaModFix amt="20000"/>
            <a:extLst>
              <a:ext uri="{BEBA8EAE-BF5A-486C-A8C5-ECC9F3942E4B}">
                <a14:imgProps xmlns:a14="http://schemas.microsoft.com/office/drawing/2010/main">
                  <a14:imgLayer r:embed="rId4">
                    <a14:imgEffect>
                      <a14:backgroundRemoval t="6410" b="89744" l="9966" r="89691">
                        <a14:foregroundMark x1="25086" y1="53205" x2="25086" y2="53205"/>
                        <a14:foregroundMark x1="60825" y1="6410" x2="60825" y2="6410"/>
                        <a14:foregroundMark x1="35395" y1="39744" x2="35395" y2="39744"/>
                        <a14:foregroundMark x1="36426" y1="33333" x2="36082" y2="41667"/>
                        <a14:foregroundMark x1="35052" y1="34615" x2="35052" y2="34615"/>
                        <a14:foregroundMark x1="34364" y1="34615" x2="34364" y2="34615"/>
                      </a14:backgroundRemoval>
                    </a14:imgEffect>
                  </a14:imgLayer>
                </a14:imgProps>
              </a:ext>
            </a:extLst>
          </a:blip>
          <a:stretch>
            <a:fillRect/>
          </a:stretch>
        </p:blipFill>
        <p:spPr>
          <a:xfrm>
            <a:off x="10064557" y="4963871"/>
            <a:ext cx="1052063" cy="563992"/>
          </a:xfrm>
          <a:prstGeom prst="rect">
            <a:avLst/>
          </a:prstGeom>
        </p:spPr>
      </p:pic>
      <p:pic>
        <p:nvPicPr>
          <p:cNvPr id="17" name="Picture 16">
            <a:extLst>
              <a:ext uri="{FF2B5EF4-FFF2-40B4-BE49-F238E27FC236}">
                <a16:creationId xmlns:a16="http://schemas.microsoft.com/office/drawing/2014/main" id="{42C85403-8FC5-2F5F-122A-3717307BE0E8}"/>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foregroundMark x1="46000" y1="89831" x2="46000" y2="89831"/>
                      </a14:backgroundRemoval>
                    </a14:imgEffect>
                  </a14:imgLayer>
                </a14:imgProps>
              </a:ext>
            </a:extLst>
          </a:blip>
          <a:stretch>
            <a:fillRect/>
          </a:stretch>
        </p:blipFill>
        <p:spPr>
          <a:xfrm>
            <a:off x="2739648" y="511784"/>
            <a:ext cx="691143" cy="611662"/>
          </a:xfrm>
          <a:prstGeom prst="rect">
            <a:avLst/>
          </a:prstGeom>
        </p:spPr>
      </p:pic>
      <p:pic>
        <p:nvPicPr>
          <p:cNvPr id="18" name="Picture 17">
            <a:extLst>
              <a:ext uri="{FF2B5EF4-FFF2-40B4-BE49-F238E27FC236}">
                <a16:creationId xmlns:a16="http://schemas.microsoft.com/office/drawing/2014/main" id="{31FDF58B-78DD-B224-4728-CB73D5413BAE}"/>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foregroundMark x1="46000" y1="89831" x2="46000" y2="89831"/>
                      </a14:backgroundRemoval>
                    </a14:imgEffect>
                  </a14:imgLayer>
                </a14:imgProps>
              </a:ext>
            </a:extLst>
          </a:blip>
          <a:stretch>
            <a:fillRect/>
          </a:stretch>
        </p:blipFill>
        <p:spPr>
          <a:xfrm>
            <a:off x="10146175" y="3099334"/>
            <a:ext cx="691143" cy="611662"/>
          </a:xfrm>
          <a:prstGeom prst="rect">
            <a:avLst/>
          </a:prstGeom>
        </p:spPr>
      </p:pic>
      <p:pic>
        <p:nvPicPr>
          <p:cNvPr id="19" name="Picture 18">
            <a:extLst>
              <a:ext uri="{FF2B5EF4-FFF2-40B4-BE49-F238E27FC236}">
                <a16:creationId xmlns:a16="http://schemas.microsoft.com/office/drawing/2014/main" id="{B2AFC065-DF53-8661-E8EB-D87F61A7CA40}"/>
              </a:ext>
            </a:extLst>
          </p:cNvPr>
          <p:cNvPicPr>
            <a:picLocks noChangeAspect="1"/>
          </p:cNvPicPr>
          <p:nvPr/>
        </p:nvPicPr>
        <p:blipFill>
          <a:blip r:embed="rId5">
            <a:alphaModFix amt="20000"/>
            <a:extLst>
              <a:ext uri="{BEBA8EAE-BF5A-486C-A8C5-ECC9F3942E4B}">
                <a14:imgProps xmlns:a14="http://schemas.microsoft.com/office/drawing/2010/main">
                  <a14:imgLayer r:embed="rId6">
                    <a14:imgEffect>
                      <a14:backgroundRemoval t="10000" b="90000" l="10000" r="90000">
                        <a14:foregroundMark x1="46000" y1="89831" x2="46000" y2="89831"/>
                      </a14:backgroundRemoval>
                    </a14:imgEffect>
                  </a14:imgLayer>
                </a14:imgProps>
              </a:ext>
            </a:extLst>
          </a:blip>
          <a:stretch>
            <a:fillRect/>
          </a:stretch>
        </p:blipFill>
        <p:spPr>
          <a:xfrm>
            <a:off x="3616881" y="5527863"/>
            <a:ext cx="691143" cy="611662"/>
          </a:xfrm>
          <a:prstGeom prst="rect">
            <a:avLst/>
          </a:prstGeom>
        </p:spPr>
      </p:pic>
      <p:pic>
        <p:nvPicPr>
          <p:cNvPr id="21" name="Picture 20">
            <a:extLst>
              <a:ext uri="{FF2B5EF4-FFF2-40B4-BE49-F238E27FC236}">
                <a16:creationId xmlns:a16="http://schemas.microsoft.com/office/drawing/2014/main" id="{9A091ED1-C2A1-8B3B-297F-5EAE88E6288F}"/>
              </a:ext>
            </a:extLst>
          </p:cNvPr>
          <p:cNvPicPr>
            <a:picLocks noChangeAspect="1"/>
          </p:cNvPicPr>
          <p:nvPr/>
        </p:nvPicPr>
        <p:blipFill>
          <a:blip r:embed="rId7">
            <a:alphaModFix amt="20000"/>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5607110">
            <a:off x="10341456" y="532627"/>
            <a:ext cx="713869" cy="713869"/>
          </a:xfrm>
          <a:prstGeom prst="rect">
            <a:avLst/>
          </a:prstGeom>
        </p:spPr>
      </p:pic>
      <p:pic>
        <p:nvPicPr>
          <p:cNvPr id="22" name="Picture 21">
            <a:extLst>
              <a:ext uri="{FF2B5EF4-FFF2-40B4-BE49-F238E27FC236}">
                <a16:creationId xmlns:a16="http://schemas.microsoft.com/office/drawing/2014/main" id="{2EDB3D7C-E8CA-C66D-52F4-A970F0FB1D7C}"/>
              </a:ext>
            </a:extLst>
          </p:cNvPr>
          <p:cNvPicPr>
            <a:picLocks noChangeAspect="1"/>
          </p:cNvPicPr>
          <p:nvPr/>
        </p:nvPicPr>
        <p:blipFill>
          <a:blip r:embed="rId7">
            <a:alphaModFix amt="20000"/>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5607110">
            <a:off x="7604800" y="5404812"/>
            <a:ext cx="713869" cy="713869"/>
          </a:xfrm>
          <a:prstGeom prst="rect">
            <a:avLst/>
          </a:prstGeom>
        </p:spPr>
      </p:pic>
      <p:pic>
        <p:nvPicPr>
          <p:cNvPr id="23" name="Picture 22">
            <a:extLst>
              <a:ext uri="{FF2B5EF4-FFF2-40B4-BE49-F238E27FC236}">
                <a16:creationId xmlns:a16="http://schemas.microsoft.com/office/drawing/2014/main" id="{DE4D599F-9BC7-5124-2048-E13E27528321}"/>
              </a:ext>
            </a:extLst>
          </p:cNvPr>
          <p:cNvPicPr>
            <a:picLocks noChangeAspect="1"/>
          </p:cNvPicPr>
          <p:nvPr/>
        </p:nvPicPr>
        <p:blipFill>
          <a:blip r:embed="rId7">
            <a:alphaModFix amt="20000"/>
            <a:extLst>
              <a:ext uri="{BEBA8EAE-BF5A-486C-A8C5-ECC9F3942E4B}">
                <a14:imgProps xmlns:a14="http://schemas.microsoft.com/office/drawing/2010/main">
                  <a14:imgLayer r:embed="rId8">
                    <a14:imgEffect>
                      <a14:backgroundRemoval t="10000" b="90000" l="10000" r="90000"/>
                    </a14:imgEffect>
                  </a14:imgLayer>
                </a14:imgProps>
              </a:ext>
            </a:extLst>
          </a:blip>
          <a:stretch>
            <a:fillRect/>
          </a:stretch>
        </p:blipFill>
        <p:spPr>
          <a:xfrm rot="5607110">
            <a:off x="2621334" y="3205706"/>
            <a:ext cx="713869" cy="713869"/>
          </a:xfrm>
          <a:prstGeom prst="rect">
            <a:avLst/>
          </a:prstGeom>
        </p:spPr>
      </p:pic>
      <p:pic>
        <p:nvPicPr>
          <p:cNvPr id="5" name="Picture 4">
            <a:extLst>
              <a:ext uri="{FF2B5EF4-FFF2-40B4-BE49-F238E27FC236}">
                <a16:creationId xmlns:a16="http://schemas.microsoft.com/office/drawing/2014/main" id="{A7FF7B22-9237-F284-2C70-5699C672F608}"/>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864279" y="6082758"/>
            <a:ext cx="755558" cy="506529"/>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60A4BDC2-3BBD-6416-B460-7BF519FBC633}"/>
              </a:ext>
            </a:extLst>
          </p:cNvPr>
          <p:cNvPicPr>
            <a:picLocks noChangeAspect="1" noChangeArrowheads="1"/>
          </p:cNvPicPr>
          <p:nvPr/>
        </p:nvPicPr>
        <p:blipFill>
          <a:blip r:embed="rId10">
            <a:extLst>
              <a:ext uri="{BEBA8EAE-BF5A-486C-A8C5-ECC9F3942E4B}">
                <a14:imgProps xmlns:a14="http://schemas.microsoft.com/office/drawing/2010/main">
                  <a14:imgLayer r:embed="rId11">
                    <a14:imgEffect>
                      <a14:backgroundRemoval t="9942" b="89474" l="5388" r="92510">
                        <a14:foregroundMark x1="9067" y1="43860" x2="9067" y2="43860"/>
                        <a14:foregroundMark x1="9067" y1="37135" x2="9067" y2="37135"/>
                        <a14:foregroundMark x1="5388" y1="38889" x2="5388" y2="38889"/>
                        <a14:foregroundMark x1="28778" y1="56140" x2="28778" y2="56140"/>
                        <a14:foregroundMark x1="25230" y1="45614" x2="25230" y2="45614"/>
                        <a14:foregroundMark x1="35742" y1="56140" x2="35742" y2="56140"/>
                        <a14:foregroundMark x1="46255" y1="57018" x2="46255" y2="57018"/>
                        <a14:foregroundMark x1="57162" y1="56433" x2="57162" y2="56433"/>
                        <a14:foregroundMark x1="67017" y1="57895" x2="67017" y2="57895"/>
                        <a14:foregroundMark x1="76216" y1="59649" x2="76216" y2="59649"/>
                        <a14:foregroundMark x1="86071" y1="57310" x2="86071" y2="57310"/>
                        <a14:foregroundMark x1="75164" y1="51462" x2="75164" y2="51462"/>
                        <a14:foregroundMark x1="92510" y1="52047" x2="92510" y2="52047"/>
                        <a14:backgroundMark x1="24967" y1="53216" x2="24967" y2="53216"/>
                        <a14:backgroundMark x1="68463" y1="52924" x2="68463" y2="52924"/>
                        <a14:backgroundMark x1="76610" y1="60526" x2="76610" y2="60526"/>
                        <a14:backgroundMark x1="76478" y1="59649" x2="76478" y2="59649"/>
                        <a14:backgroundMark x1="76216" y1="59649" x2="76216" y2="59649"/>
                      </a14:backgroundRemoval>
                    </a14:imgEffect>
                  </a14:imgLayer>
                </a14:imgProps>
              </a:ext>
              <a:ext uri="{28A0092B-C50C-407E-A947-70E740481C1C}">
                <a14:useLocalDpi xmlns:a14="http://schemas.microsoft.com/office/drawing/2010/main" val="0"/>
              </a:ext>
            </a:extLst>
          </a:blip>
          <a:srcRect/>
          <a:stretch>
            <a:fillRect/>
          </a:stretch>
        </p:blipFill>
        <p:spPr bwMode="auto">
          <a:xfrm>
            <a:off x="144924" y="5735989"/>
            <a:ext cx="2670326" cy="12000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12189069"/>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88343-D568-B23A-3E05-5363F34F5EF4}"/>
              </a:ext>
            </a:extLst>
          </p:cNvPr>
          <p:cNvSpPr>
            <a:spLocks noGrp="1"/>
          </p:cNvSpPr>
          <p:nvPr>
            <p:ph type="title"/>
          </p:nvPr>
        </p:nvSpPr>
        <p:spPr>
          <a:xfrm>
            <a:off x="838200" y="365126"/>
            <a:ext cx="10515600" cy="662650"/>
          </a:xfrm>
        </p:spPr>
        <p:txBody>
          <a:bodyPr>
            <a:normAutofit/>
          </a:bodyPr>
          <a:lstStyle/>
          <a:p>
            <a:r>
              <a:rPr lang="en-US" sz="3200" b="1" dirty="0"/>
              <a:t>Why ammonia?</a:t>
            </a:r>
            <a:endParaRPr lang="LID4096" sz="3200" b="1" dirty="0"/>
          </a:p>
        </p:txBody>
      </p:sp>
      <p:sp>
        <p:nvSpPr>
          <p:cNvPr id="17" name="TextBox 16">
            <a:extLst>
              <a:ext uri="{FF2B5EF4-FFF2-40B4-BE49-F238E27FC236}">
                <a16:creationId xmlns:a16="http://schemas.microsoft.com/office/drawing/2014/main" id="{05EC9120-53C2-5E8F-3539-AE0FCE8FA300}"/>
              </a:ext>
            </a:extLst>
          </p:cNvPr>
          <p:cNvSpPr txBox="1"/>
          <p:nvPr/>
        </p:nvSpPr>
        <p:spPr>
          <a:xfrm>
            <a:off x="3171609" y="1869894"/>
            <a:ext cx="2856835" cy="923330"/>
          </a:xfrm>
          <a:prstGeom prst="rect">
            <a:avLst/>
          </a:prstGeom>
          <a:noFill/>
        </p:spPr>
        <p:txBody>
          <a:bodyPr wrap="square" rtlCol="0">
            <a:spAutoFit/>
          </a:bodyPr>
          <a:lstStyle/>
          <a:p>
            <a:pPr algn="ctr"/>
            <a:r>
              <a:rPr lang="en-US" b="1" dirty="0"/>
              <a:t>Energy storage in </a:t>
            </a:r>
            <a:r>
              <a:rPr lang="en-US" b="1"/>
              <a:t>the form </a:t>
            </a:r>
            <a:r>
              <a:rPr lang="en-US" b="1" dirty="0"/>
              <a:t>of dispatchable energy carriers</a:t>
            </a:r>
            <a:endParaRPr lang="LID4096" b="1" dirty="0"/>
          </a:p>
        </p:txBody>
      </p:sp>
      <p:sp>
        <p:nvSpPr>
          <p:cNvPr id="19" name="Arrow: Right 18">
            <a:extLst>
              <a:ext uri="{FF2B5EF4-FFF2-40B4-BE49-F238E27FC236}">
                <a16:creationId xmlns:a16="http://schemas.microsoft.com/office/drawing/2014/main" id="{D5FC6E36-DAE3-E5A1-9D28-005A8721DCE8}"/>
              </a:ext>
            </a:extLst>
          </p:cNvPr>
          <p:cNvSpPr/>
          <p:nvPr/>
        </p:nvSpPr>
        <p:spPr>
          <a:xfrm>
            <a:off x="2755994" y="1995299"/>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0" name="Arrow: Right 19">
            <a:extLst>
              <a:ext uri="{FF2B5EF4-FFF2-40B4-BE49-F238E27FC236}">
                <a16:creationId xmlns:a16="http://schemas.microsoft.com/office/drawing/2014/main" id="{5D104DE7-A2D1-D1B9-57BE-910DE54A13EC}"/>
              </a:ext>
            </a:extLst>
          </p:cNvPr>
          <p:cNvSpPr/>
          <p:nvPr/>
        </p:nvSpPr>
        <p:spPr>
          <a:xfrm rot="5400000">
            <a:off x="4295821" y="3076818"/>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156" name="Group 2155">
            <a:extLst>
              <a:ext uri="{FF2B5EF4-FFF2-40B4-BE49-F238E27FC236}">
                <a16:creationId xmlns:a16="http://schemas.microsoft.com/office/drawing/2014/main" id="{8FE91DEB-D5BE-7F79-1076-AF747B1399DD}"/>
              </a:ext>
            </a:extLst>
          </p:cNvPr>
          <p:cNvGrpSpPr/>
          <p:nvPr/>
        </p:nvGrpSpPr>
        <p:grpSpPr>
          <a:xfrm>
            <a:off x="7083304" y="4252251"/>
            <a:ext cx="3352186" cy="1693070"/>
            <a:chOff x="7466619" y="4526671"/>
            <a:chExt cx="3352186" cy="1693070"/>
          </a:xfrm>
        </p:grpSpPr>
        <p:sp>
          <p:nvSpPr>
            <p:cNvPr id="2155" name="Rectangle: Rounded Corners 2154">
              <a:extLst>
                <a:ext uri="{FF2B5EF4-FFF2-40B4-BE49-F238E27FC236}">
                  <a16:creationId xmlns:a16="http://schemas.microsoft.com/office/drawing/2014/main" id="{2996E260-E4C5-2210-A4F0-652FA74FFEA9}"/>
                </a:ext>
              </a:extLst>
            </p:cNvPr>
            <p:cNvSpPr/>
            <p:nvPr/>
          </p:nvSpPr>
          <p:spPr>
            <a:xfrm>
              <a:off x="7495571" y="4533804"/>
              <a:ext cx="3248630" cy="1685937"/>
            </a:xfrm>
            <a:prstGeom prst="roundRect">
              <a:avLst/>
            </a:prstGeom>
            <a:solidFill>
              <a:schemeClr val="accent4">
                <a:lumMod val="20000"/>
                <a:lumOff val="80000"/>
                <a:alpha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059" name="TextBox 2058">
              <a:extLst>
                <a:ext uri="{FF2B5EF4-FFF2-40B4-BE49-F238E27FC236}">
                  <a16:creationId xmlns:a16="http://schemas.microsoft.com/office/drawing/2014/main" id="{012CC42E-7A8B-C1C7-9A40-546C34A6120D}"/>
                </a:ext>
              </a:extLst>
            </p:cNvPr>
            <p:cNvSpPr txBox="1"/>
            <p:nvPr/>
          </p:nvSpPr>
          <p:spPr>
            <a:xfrm>
              <a:off x="7466619" y="4526671"/>
              <a:ext cx="3352186" cy="1677382"/>
            </a:xfrm>
            <a:prstGeom prst="rect">
              <a:avLst/>
            </a:prstGeom>
            <a:noFill/>
          </p:spPr>
          <p:txBody>
            <a:bodyPr wrap="square">
              <a:spAutoFit/>
            </a:bodyPr>
            <a:lstStyle/>
            <a:p>
              <a:pPr algn="ctr"/>
              <a:r>
                <a:rPr lang="en-US" dirty="0">
                  <a:cs typeface="Calibri Light" panose="020F0302020204030204" pitchFamily="34" charset="0"/>
                </a:rPr>
                <a:t>H</a:t>
              </a:r>
              <a:r>
                <a:rPr lang="en-US" baseline="-25000" dirty="0">
                  <a:cs typeface="Calibri Light" panose="020F0302020204030204" pitchFamily="34" charset="0"/>
                </a:rPr>
                <a:t>2</a:t>
              </a:r>
              <a:r>
                <a:rPr lang="en-US" dirty="0">
                  <a:cs typeface="Calibri Light" panose="020F0302020204030204" pitchFamily="34" charset="0"/>
                </a:rPr>
                <a:t> storage in </a:t>
              </a:r>
            </a:p>
            <a:p>
              <a:pPr algn="ctr"/>
              <a:r>
                <a:rPr lang="en-US" b="1" dirty="0">
                  <a:cs typeface="Calibri Light" panose="020F0302020204030204" pitchFamily="34" charset="0"/>
                </a:rPr>
                <a:t>liquid carrier compounds</a:t>
              </a:r>
            </a:p>
            <a:p>
              <a:pPr algn="ctr"/>
              <a:endParaRPr lang="en-US" sz="1050" b="1" dirty="0">
                <a:cs typeface="Calibri Light" panose="020F0302020204030204" pitchFamily="34" charset="0"/>
              </a:endParaRPr>
            </a:p>
            <a:p>
              <a:pPr marL="342900" indent="-342900">
                <a:buFont typeface="Wingdings" panose="05000000000000000000" pitchFamily="2" charset="2"/>
                <a:buChar char="ü"/>
              </a:pPr>
              <a:r>
                <a:rPr lang="en-US" sz="1400" dirty="0">
                  <a:cs typeface="Calibri Light" panose="020F0302020204030204" pitchFamily="34" charset="0"/>
                </a:rPr>
                <a:t>Easy transport over long distances</a:t>
              </a:r>
            </a:p>
            <a:p>
              <a:pPr marL="342900" indent="-342900">
                <a:buFont typeface="Wingdings" panose="05000000000000000000" pitchFamily="2" charset="2"/>
                <a:buChar char="ü"/>
              </a:pPr>
              <a:r>
                <a:rPr lang="en-US" sz="1400" dirty="0">
                  <a:cs typeface="Calibri Light" panose="020F0302020204030204" pitchFamily="34" charset="0"/>
                </a:rPr>
                <a:t>Easy storage for long time</a:t>
              </a:r>
            </a:p>
            <a:p>
              <a:pPr marL="342900" indent="-342900">
                <a:buFont typeface="Wingdings" panose="05000000000000000000" pitchFamily="2" charset="2"/>
                <a:buChar char="ü"/>
              </a:pPr>
              <a:r>
                <a:rPr lang="en-US" sz="1400" dirty="0">
                  <a:cs typeface="Calibri Light" panose="020F0302020204030204" pitchFamily="34" charset="0"/>
                </a:rPr>
                <a:t>Possible in-situ decomposition to produce H</a:t>
              </a:r>
              <a:r>
                <a:rPr lang="en-US" sz="1400" baseline="-25000" dirty="0">
                  <a:cs typeface="Calibri Light" panose="020F0302020204030204" pitchFamily="34" charset="0"/>
                </a:rPr>
                <a:t>2 </a:t>
              </a:r>
              <a:r>
                <a:rPr lang="en-US" sz="1400" dirty="0">
                  <a:cs typeface="Calibri Light" panose="020F0302020204030204" pitchFamily="34" charset="0"/>
                </a:rPr>
                <a:t>when required</a:t>
              </a:r>
            </a:p>
          </p:txBody>
        </p:sp>
      </p:grpSp>
      <p:grpSp>
        <p:nvGrpSpPr>
          <p:cNvPr id="2192" name="Group 2191">
            <a:extLst>
              <a:ext uri="{FF2B5EF4-FFF2-40B4-BE49-F238E27FC236}">
                <a16:creationId xmlns:a16="http://schemas.microsoft.com/office/drawing/2014/main" id="{D13BCB89-EEC8-1F34-2A5E-62CE0F61831A}"/>
              </a:ext>
            </a:extLst>
          </p:cNvPr>
          <p:cNvGrpSpPr/>
          <p:nvPr/>
        </p:nvGrpSpPr>
        <p:grpSpPr>
          <a:xfrm>
            <a:off x="6734534" y="1942692"/>
            <a:ext cx="4619265" cy="2213744"/>
            <a:chOff x="6734534" y="1942692"/>
            <a:chExt cx="4619265" cy="2213744"/>
          </a:xfrm>
        </p:grpSpPr>
        <p:grpSp>
          <p:nvGrpSpPr>
            <p:cNvPr id="2189" name="Group 2188">
              <a:extLst>
                <a:ext uri="{FF2B5EF4-FFF2-40B4-BE49-F238E27FC236}">
                  <a16:creationId xmlns:a16="http://schemas.microsoft.com/office/drawing/2014/main" id="{488B722E-054B-E6ED-308C-B7627C1918A6}"/>
                </a:ext>
              </a:extLst>
            </p:cNvPr>
            <p:cNvGrpSpPr/>
            <p:nvPr/>
          </p:nvGrpSpPr>
          <p:grpSpPr>
            <a:xfrm>
              <a:off x="6734534" y="1942692"/>
              <a:ext cx="4619265" cy="2062282"/>
              <a:chOff x="6734534" y="1942692"/>
              <a:chExt cx="4619265" cy="2062282"/>
            </a:xfrm>
          </p:grpSpPr>
          <p:sp>
            <p:nvSpPr>
              <p:cNvPr id="2067" name="Rectangle: Rounded Corners 2066">
                <a:extLst>
                  <a:ext uri="{FF2B5EF4-FFF2-40B4-BE49-F238E27FC236}">
                    <a16:creationId xmlns:a16="http://schemas.microsoft.com/office/drawing/2014/main" id="{82701F9B-2B94-4ADE-3333-592DB37A240B}"/>
                  </a:ext>
                </a:extLst>
              </p:cNvPr>
              <p:cNvSpPr/>
              <p:nvPr/>
            </p:nvSpPr>
            <p:spPr>
              <a:xfrm>
                <a:off x="6734534" y="1958380"/>
                <a:ext cx="4619265" cy="1992817"/>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ln>
                    <a:solidFill>
                      <a:schemeClr val="bg1"/>
                    </a:solidFill>
                  </a:ln>
                </a:endParaRPr>
              </a:p>
            </p:txBody>
          </p:sp>
          <p:pic>
            <p:nvPicPr>
              <p:cNvPr id="2061" name="Picture 2">
                <a:extLst>
                  <a:ext uri="{FF2B5EF4-FFF2-40B4-BE49-F238E27FC236}">
                    <a16:creationId xmlns:a16="http://schemas.microsoft.com/office/drawing/2014/main" id="{2E9357B8-9A8D-0430-9A19-150D323FB0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852588" y="2029567"/>
                <a:ext cx="989105" cy="747969"/>
              </a:xfrm>
              <a:prstGeom prst="rect">
                <a:avLst/>
              </a:prstGeom>
              <a:noFill/>
              <a:effectLst/>
              <a:extLst>
                <a:ext uri="{909E8E84-426E-40DD-AFC4-6F175D3DCCD1}">
                  <a14:hiddenFill xmlns:a14="http://schemas.microsoft.com/office/drawing/2010/main">
                    <a:solidFill>
                      <a:srgbClr val="FFFFFF"/>
                    </a:solidFill>
                  </a14:hiddenFill>
                </a:ext>
              </a:extLst>
            </p:spPr>
          </p:pic>
          <p:sp>
            <p:nvSpPr>
              <p:cNvPr id="2063" name="TextBox 2062">
                <a:extLst>
                  <a:ext uri="{FF2B5EF4-FFF2-40B4-BE49-F238E27FC236}">
                    <a16:creationId xmlns:a16="http://schemas.microsoft.com/office/drawing/2014/main" id="{DE42BC03-63DF-EFF5-A503-8D319479335D}"/>
                  </a:ext>
                </a:extLst>
              </p:cNvPr>
              <p:cNvSpPr txBox="1"/>
              <p:nvPr/>
            </p:nvSpPr>
            <p:spPr>
              <a:xfrm>
                <a:off x="7874834" y="1942692"/>
                <a:ext cx="1717247" cy="769441"/>
              </a:xfrm>
              <a:prstGeom prst="rect">
                <a:avLst/>
              </a:prstGeom>
              <a:noFill/>
            </p:spPr>
            <p:txBody>
              <a:bodyPr wrap="square" rtlCol="0">
                <a:spAutoFit/>
              </a:bodyPr>
              <a:lstStyle/>
              <a:p>
                <a:r>
                  <a:rPr lang="en-US" sz="4400" b="1" dirty="0">
                    <a:solidFill>
                      <a:schemeClr val="bg1"/>
                    </a:solidFill>
                    <a:effectLst>
                      <a:outerShdw blurRad="50800" dist="38100" dir="2700000" algn="tl" rotWithShape="0">
                        <a:prstClr val="black">
                          <a:alpha val="40000"/>
                        </a:prstClr>
                      </a:outerShdw>
                    </a:effectLst>
                  </a:rPr>
                  <a:t>NH</a:t>
                </a:r>
                <a:r>
                  <a:rPr lang="en-US" sz="4400" b="1" baseline="-25000" dirty="0">
                    <a:solidFill>
                      <a:schemeClr val="bg1"/>
                    </a:solidFill>
                    <a:effectLst>
                      <a:outerShdw blurRad="50800" dist="38100" dir="2700000" algn="tl" rotWithShape="0">
                        <a:prstClr val="black">
                          <a:alpha val="40000"/>
                        </a:prstClr>
                      </a:outerShdw>
                    </a:effectLst>
                  </a:rPr>
                  <a:t>3</a:t>
                </a:r>
                <a:endParaRPr lang="LID4096" sz="4400" b="1" dirty="0">
                  <a:solidFill>
                    <a:schemeClr val="bg1"/>
                  </a:solidFill>
                  <a:effectLst>
                    <a:outerShdw blurRad="50800" dist="38100" dir="2700000" algn="tl" rotWithShape="0">
                      <a:prstClr val="black">
                        <a:alpha val="40000"/>
                      </a:prstClr>
                    </a:outerShdw>
                  </a:effectLst>
                </a:endParaRPr>
              </a:p>
            </p:txBody>
          </p:sp>
          <p:pic>
            <p:nvPicPr>
              <p:cNvPr id="2068" name="Picture 16" descr="400+ Carbon Free Stock Illustrations, Royalty-Free Vector Graphics &amp; Clip  Art - iStock | Carbon free energy, Carbon free city, Carbon free world">
                <a:extLst>
                  <a:ext uri="{FF2B5EF4-FFF2-40B4-BE49-F238E27FC236}">
                    <a16:creationId xmlns:a16="http://schemas.microsoft.com/office/drawing/2014/main" id="{B351A841-0396-8B10-99CE-BAE9DD97A7A4}"/>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backgroundRemoval t="9967" b="89869" l="6373" r="89869">
                            <a14:foregroundMark x1="33007" y1="39379" x2="33007" y2="39379"/>
                            <a14:foregroundMark x1="37418" y1="46242" x2="37418" y2="46242"/>
                            <a14:foregroundMark x1="49183" y1="37092" x2="49183" y2="37092"/>
                            <a14:foregroundMark x1="63725" y1="36275" x2="63725" y2="36275"/>
                            <a14:foregroundMark x1="50000" y1="65196" x2="50000" y2="65196"/>
                            <a14:foregroundMark x1="58333" y1="59314" x2="58333" y2="59314"/>
                            <a14:foregroundMark x1="62582" y1="57680" x2="62582" y2="57680"/>
                            <a14:foregroundMark x1="68791" y1="50490" x2="68791" y2="50490"/>
                            <a14:foregroundMark x1="6373" y1="63725" x2="6373" y2="63725"/>
                            <a14:foregroundMark x1="49346" y1="66340" x2="49346" y2="66340"/>
                            <a14:backgroundMark x1="58333" y1="61111" x2="58333" y2="61111"/>
                            <a14:backgroundMark x1="50654" y1="65196" x2="50654" y2="65196"/>
                            <a14:backgroundMark x1="50654" y1="65033" x2="50654" y2="65033"/>
                            <a14:backgroundMark x1="50490" y1="65523" x2="50490" y2="65523"/>
                            <a14:backgroundMark x1="50163" y1="65196" x2="50163" y2="65196"/>
                          </a14:backgroundRemoval>
                        </a14:imgEffect>
                      </a14:imgLayer>
                    </a14:imgProps>
                  </a:ext>
                  <a:ext uri="{28A0092B-C50C-407E-A947-70E740481C1C}">
                    <a14:useLocalDpi xmlns:a14="http://schemas.microsoft.com/office/drawing/2010/main" val="0"/>
                  </a:ext>
                </a:extLst>
              </a:blip>
              <a:srcRect/>
              <a:stretch>
                <a:fillRect/>
              </a:stretch>
            </p:blipFill>
            <p:spPr bwMode="auto">
              <a:xfrm rot="1404561">
                <a:off x="10075212" y="2140562"/>
                <a:ext cx="1078075" cy="1078075"/>
              </a:xfrm>
              <a:prstGeom prst="rect">
                <a:avLst/>
              </a:prstGeom>
              <a:noFill/>
              <a:extLst>
                <a:ext uri="{909E8E84-426E-40DD-AFC4-6F175D3DCCD1}">
                  <a14:hiddenFill xmlns:a14="http://schemas.microsoft.com/office/drawing/2010/main">
                    <a:solidFill>
                      <a:srgbClr val="FFFFFF"/>
                    </a:solidFill>
                  </a14:hiddenFill>
                </a:ext>
              </a:extLst>
            </p:spPr>
          </p:pic>
          <p:pic>
            <p:nvPicPr>
              <p:cNvPr id="2069" name="Picture 2" descr="Truck - Free transport icons">
                <a:extLst>
                  <a:ext uri="{FF2B5EF4-FFF2-40B4-BE49-F238E27FC236}">
                    <a16:creationId xmlns:a16="http://schemas.microsoft.com/office/drawing/2014/main" id="{338A9A93-5CD2-6222-E506-5BD177E97F9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387672" y="3262758"/>
                <a:ext cx="670847" cy="742216"/>
              </a:xfrm>
              <a:prstGeom prst="rect">
                <a:avLst/>
              </a:prstGeom>
              <a:noFill/>
              <a:extLst>
                <a:ext uri="{909E8E84-426E-40DD-AFC4-6F175D3DCCD1}">
                  <a14:hiddenFill xmlns:a14="http://schemas.microsoft.com/office/drawing/2010/main">
                    <a:solidFill>
                      <a:srgbClr val="FFFFFF"/>
                    </a:solidFill>
                  </a14:hiddenFill>
                </a:ext>
              </a:extLst>
            </p:spPr>
          </p:pic>
          <p:sp>
            <p:nvSpPr>
              <p:cNvPr id="2157" name="TextBox 2156">
                <a:extLst>
                  <a:ext uri="{FF2B5EF4-FFF2-40B4-BE49-F238E27FC236}">
                    <a16:creationId xmlns:a16="http://schemas.microsoft.com/office/drawing/2014/main" id="{55750E38-CAA5-4CE9-FE42-22B95B3F3868}"/>
                  </a:ext>
                </a:extLst>
              </p:cNvPr>
              <p:cNvSpPr txBox="1"/>
              <p:nvPr/>
            </p:nvSpPr>
            <p:spPr>
              <a:xfrm>
                <a:off x="6795468" y="2793224"/>
                <a:ext cx="3202119"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Existing infrastructure for transport</a:t>
                </a:r>
              </a:p>
              <a:p>
                <a:pPr marL="285750" indent="-285750">
                  <a:buFont typeface="Wingdings" panose="05000000000000000000" pitchFamily="2" charset="2"/>
                  <a:buChar char="ü"/>
                </a:pPr>
                <a:r>
                  <a:rPr lang="en-US" sz="1400" dirty="0"/>
                  <a:t>Existing infrastructure for storage</a:t>
                </a:r>
              </a:p>
              <a:p>
                <a:pPr marL="285750" indent="-285750">
                  <a:buFont typeface="Wingdings" panose="05000000000000000000" pitchFamily="2" charset="2"/>
                  <a:buChar char="ü"/>
                </a:pPr>
                <a:r>
                  <a:rPr lang="en-US" sz="1400" dirty="0"/>
                  <a:t>Carbon free</a:t>
                </a:r>
                <a:endParaRPr lang="LID4096" sz="1400" dirty="0"/>
              </a:p>
            </p:txBody>
          </p:sp>
        </p:grpSp>
        <p:pic>
          <p:nvPicPr>
            <p:cNvPr id="2092" name="Picture 18" descr="Oil Storage Tank Single Icon Cartoon Stock Vector (Royalty Free) 655912606  | Shutterstock">
              <a:extLst>
                <a:ext uri="{FF2B5EF4-FFF2-40B4-BE49-F238E27FC236}">
                  <a16:creationId xmlns:a16="http://schemas.microsoft.com/office/drawing/2014/main" id="{27BC1B1A-1D5E-78B8-61CB-281BCE184988}"/>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10138059" y="2918366"/>
              <a:ext cx="1149635" cy="1238070"/>
            </a:xfrm>
            <a:prstGeom prst="rect">
              <a:avLst/>
            </a:prstGeom>
            <a:noFill/>
            <a:extLst>
              <a:ext uri="{909E8E84-426E-40DD-AFC4-6F175D3DCCD1}">
                <a14:hiddenFill xmlns:a14="http://schemas.microsoft.com/office/drawing/2010/main">
                  <a:solidFill>
                    <a:srgbClr val="FFFFFF"/>
                  </a:solidFill>
                </a14:hiddenFill>
              </a:ext>
            </a:extLst>
          </p:spPr>
        </p:pic>
      </p:grpSp>
      <p:sp>
        <p:nvSpPr>
          <p:cNvPr id="2097" name="Arrow: Right 2096">
            <a:extLst>
              <a:ext uri="{FF2B5EF4-FFF2-40B4-BE49-F238E27FC236}">
                <a16:creationId xmlns:a16="http://schemas.microsoft.com/office/drawing/2014/main" id="{5FF76AB5-3055-B734-B780-06EFB62BC154}"/>
              </a:ext>
            </a:extLst>
          </p:cNvPr>
          <p:cNvSpPr/>
          <p:nvPr/>
        </p:nvSpPr>
        <p:spPr>
          <a:xfrm rot="16200000">
            <a:off x="9611847" y="3952845"/>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191" name="Group 2190">
            <a:extLst>
              <a:ext uri="{FF2B5EF4-FFF2-40B4-BE49-F238E27FC236}">
                <a16:creationId xmlns:a16="http://schemas.microsoft.com/office/drawing/2014/main" id="{87F023CF-E2FB-A766-2EAB-C7D9B0AB9395}"/>
              </a:ext>
            </a:extLst>
          </p:cNvPr>
          <p:cNvGrpSpPr/>
          <p:nvPr/>
        </p:nvGrpSpPr>
        <p:grpSpPr>
          <a:xfrm>
            <a:off x="8324362" y="625995"/>
            <a:ext cx="2856835" cy="945570"/>
            <a:chOff x="8385358" y="519577"/>
            <a:chExt cx="2856835" cy="945570"/>
          </a:xfrm>
        </p:grpSpPr>
        <p:sp>
          <p:nvSpPr>
            <p:cNvPr id="2094" name="TextBox 2093">
              <a:extLst>
                <a:ext uri="{FF2B5EF4-FFF2-40B4-BE49-F238E27FC236}">
                  <a16:creationId xmlns:a16="http://schemas.microsoft.com/office/drawing/2014/main" id="{1A824209-735B-7BCA-C857-CE812EAEA1FE}"/>
                </a:ext>
              </a:extLst>
            </p:cNvPr>
            <p:cNvSpPr txBox="1"/>
            <p:nvPr/>
          </p:nvSpPr>
          <p:spPr>
            <a:xfrm>
              <a:off x="8385358" y="519577"/>
              <a:ext cx="2856835" cy="646331"/>
            </a:xfrm>
            <a:prstGeom prst="rect">
              <a:avLst/>
            </a:prstGeom>
            <a:noFill/>
          </p:spPr>
          <p:txBody>
            <a:bodyPr wrap="square" rtlCol="0">
              <a:spAutoFit/>
            </a:bodyPr>
            <a:lstStyle/>
            <a:p>
              <a:pPr algn="ctr"/>
              <a:r>
                <a:rPr lang="en-US" b="1" dirty="0"/>
                <a:t>Suitable for carbon sensitive applications</a:t>
              </a:r>
              <a:endParaRPr lang="LID4096" b="1" dirty="0"/>
            </a:p>
          </p:txBody>
        </p:sp>
        <p:sp>
          <p:nvSpPr>
            <p:cNvPr id="2100" name="TextBox 2099">
              <a:extLst>
                <a:ext uri="{FF2B5EF4-FFF2-40B4-BE49-F238E27FC236}">
                  <a16:creationId xmlns:a16="http://schemas.microsoft.com/office/drawing/2014/main" id="{EBC99DD1-C743-A4CD-5F6B-57B3249AF93C}"/>
                </a:ext>
              </a:extLst>
            </p:cNvPr>
            <p:cNvSpPr txBox="1"/>
            <p:nvPr/>
          </p:nvSpPr>
          <p:spPr>
            <a:xfrm>
              <a:off x="9051776" y="1095815"/>
              <a:ext cx="1524000" cy="369332"/>
            </a:xfrm>
            <a:prstGeom prst="rect">
              <a:avLst/>
            </a:prstGeom>
            <a:noFill/>
          </p:spPr>
          <p:txBody>
            <a:bodyPr wrap="square" rtlCol="0">
              <a:spAutoFit/>
            </a:bodyPr>
            <a:lstStyle/>
            <a:p>
              <a:r>
                <a:rPr lang="en-US" dirty="0"/>
                <a:t>PEM fuel cell</a:t>
              </a:r>
              <a:endParaRPr lang="LID4096" dirty="0"/>
            </a:p>
          </p:txBody>
        </p:sp>
      </p:grpSp>
      <p:grpSp>
        <p:nvGrpSpPr>
          <p:cNvPr id="2185" name="Group 2184">
            <a:extLst>
              <a:ext uri="{FF2B5EF4-FFF2-40B4-BE49-F238E27FC236}">
                <a16:creationId xmlns:a16="http://schemas.microsoft.com/office/drawing/2014/main" id="{C1053592-E7E3-0062-303E-D29BA50B944B}"/>
              </a:ext>
            </a:extLst>
          </p:cNvPr>
          <p:cNvGrpSpPr/>
          <p:nvPr/>
        </p:nvGrpSpPr>
        <p:grpSpPr>
          <a:xfrm>
            <a:off x="94520" y="1364472"/>
            <a:ext cx="2654286" cy="2945379"/>
            <a:chOff x="94520" y="1364472"/>
            <a:chExt cx="2654286" cy="2945379"/>
          </a:xfrm>
        </p:grpSpPr>
        <p:grpSp>
          <p:nvGrpSpPr>
            <p:cNvPr id="2184" name="Group 2183">
              <a:extLst>
                <a:ext uri="{FF2B5EF4-FFF2-40B4-BE49-F238E27FC236}">
                  <a16:creationId xmlns:a16="http://schemas.microsoft.com/office/drawing/2014/main" id="{01EF33CD-6E4E-3996-1B8D-28A1F4B7FBF9}"/>
                </a:ext>
              </a:extLst>
            </p:cNvPr>
            <p:cNvGrpSpPr/>
            <p:nvPr/>
          </p:nvGrpSpPr>
          <p:grpSpPr>
            <a:xfrm>
              <a:off x="190500" y="1364472"/>
              <a:ext cx="2558306" cy="2546045"/>
              <a:chOff x="190500" y="1364472"/>
              <a:chExt cx="2558306" cy="2546045"/>
            </a:xfrm>
          </p:grpSpPr>
          <p:grpSp>
            <p:nvGrpSpPr>
              <p:cNvPr id="2121" name="Group 2120">
                <a:extLst>
                  <a:ext uri="{FF2B5EF4-FFF2-40B4-BE49-F238E27FC236}">
                    <a16:creationId xmlns:a16="http://schemas.microsoft.com/office/drawing/2014/main" id="{4310DC4E-C723-23AB-E3D5-F39221428D6E}"/>
                  </a:ext>
                </a:extLst>
              </p:cNvPr>
              <p:cNvGrpSpPr/>
              <p:nvPr/>
            </p:nvGrpSpPr>
            <p:grpSpPr>
              <a:xfrm>
                <a:off x="190500" y="1364472"/>
                <a:ext cx="2558306" cy="2546045"/>
                <a:chOff x="190500" y="1364472"/>
                <a:chExt cx="2558306" cy="2546045"/>
              </a:xfrm>
            </p:grpSpPr>
            <p:sp>
              <p:nvSpPr>
                <p:cNvPr id="2120" name="Rectangle: Rounded Corners 2119">
                  <a:extLst>
                    <a:ext uri="{FF2B5EF4-FFF2-40B4-BE49-F238E27FC236}">
                      <a16:creationId xmlns:a16="http://schemas.microsoft.com/office/drawing/2014/main" id="{A1DE9FF6-35BC-A67D-8AD6-7FCA2353E94B}"/>
                    </a:ext>
                  </a:extLst>
                </p:cNvPr>
                <p:cNvSpPr/>
                <p:nvPr/>
              </p:nvSpPr>
              <p:spPr>
                <a:xfrm>
                  <a:off x="190500" y="1364472"/>
                  <a:ext cx="2558306" cy="2546045"/>
                </a:xfrm>
                <a:prstGeom prst="roundRect">
                  <a:avLst/>
                </a:prstGeom>
                <a:solidFill>
                  <a:srgbClr val="BDD87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pic>
              <p:nvPicPr>
                <p:cNvPr id="2056" name="Picture 8" descr="Renewable energy solar wind city Royalty Free Vector Image">
                  <a:extLst>
                    <a:ext uri="{FF2B5EF4-FFF2-40B4-BE49-F238E27FC236}">
                      <a16:creationId xmlns:a16="http://schemas.microsoft.com/office/drawing/2014/main" id="{8AF2F97D-4324-97DB-350A-7C1F83F3C600}"/>
                    </a:ext>
                  </a:extLst>
                </p:cNvPr>
                <p:cNvPicPr>
                  <a:picLocks noChangeAspect="1" noChangeArrowheads="1"/>
                </p:cNvPicPr>
                <p:nvPr/>
              </p:nvPicPr>
              <p:blipFill rotWithShape="1">
                <a:blip r:embed="rId9">
                  <a:extLst>
                    <a:ext uri="{28A0092B-C50C-407E-A947-70E740481C1C}">
                      <a14:useLocalDpi xmlns:a14="http://schemas.microsoft.com/office/drawing/2010/main" val="0"/>
                    </a:ext>
                  </a:extLst>
                </a:blip>
                <a:srcRect l="10288" t="9769" r="9148" b="17755"/>
                <a:stretch/>
              </p:blipFill>
              <p:spPr bwMode="auto">
                <a:xfrm>
                  <a:off x="308705" y="1605532"/>
                  <a:ext cx="2361784" cy="2294672"/>
                </a:xfrm>
                <a:prstGeom prst="ellipse">
                  <a:avLst/>
                </a:prstGeom>
                <a:noFill/>
                <a:extLst>
                  <a:ext uri="{909E8E84-426E-40DD-AFC4-6F175D3DCCD1}">
                    <a14:hiddenFill xmlns:a14="http://schemas.microsoft.com/office/drawing/2010/main">
                      <a:solidFill>
                        <a:srgbClr val="FFFFFF"/>
                      </a:solidFill>
                    </a14:hiddenFill>
                  </a:ext>
                </a:extLst>
              </p:spPr>
            </p:pic>
          </p:grpSp>
          <p:sp>
            <p:nvSpPr>
              <p:cNvPr id="2122" name="TextBox 2121">
                <a:extLst>
                  <a:ext uri="{FF2B5EF4-FFF2-40B4-BE49-F238E27FC236}">
                    <a16:creationId xmlns:a16="http://schemas.microsoft.com/office/drawing/2014/main" id="{9DBB42E5-D62D-1765-5CB9-76755ACE42A5}"/>
                  </a:ext>
                </a:extLst>
              </p:cNvPr>
              <p:cNvSpPr txBox="1"/>
              <p:nvPr/>
            </p:nvSpPr>
            <p:spPr>
              <a:xfrm>
                <a:off x="366049" y="1470591"/>
                <a:ext cx="2382757" cy="353943"/>
              </a:xfrm>
              <a:prstGeom prst="rect">
                <a:avLst/>
              </a:prstGeom>
              <a:noFill/>
            </p:spPr>
            <p:txBody>
              <a:bodyPr wrap="square" rtlCol="0">
                <a:spAutoFit/>
              </a:bodyPr>
              <a:lstStyle/>
              <a:p>
                <a:r>
                  <a:rPr lang="en-US" sz="1700" dirty="0"/>
                  <a:t>RENEWABLE ENERGY</a:t>
                </a:r>
                <a:endParaRPr lang="LID4096" sz="1700" dirty="0"/>
              </a:p>
            </p:txBody>
          </p:sp>
        </p:grpSp>
        <p:sp>
          <p:nvSpPr>
            <p:cNvPr id="2151" name="Oval 2150">
              <a:extLst>
                <a:ext uri="{FF2B5EF4-FFF2-40B4-BE49-F238E27FC236}">
                  <a16:creationId xmlns:a16="http://schemas.microsoft.com/office/drawing/2014/main" id="{58722641-7A26-0AD2-781A-DF5FFFCC0639}"/>
                </a:ext>
              </a:extLst>
            </p:cNvPr>
            <p:cNvSpPr/>
            <p:nvPr/>
          </p:nvSpPr>
          <p:spPr>
            <a:xfrm>
              <a:off x="94520" y="3675592"/>
              <a:ext cx="1785223" cy="634259"/>
            </a:xfrm>
            <a:prstGeom prst="ellipse">
              <a:avLst/>
            </a:prstGeom>
            <a:solidFill>
              <a:schemeClr val="accent4">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Intermittency</a:t>
              </a:r>
              <a:endParaRPr lang="LID4096" sz="1400" dirty="0">
                <a:solidFill>
                  <a:schemeClr val="tx1"/>
                </a:solidFill>
              </a:endParaRPr>
            </a:p>
          </p:txBody>
        </p:sp>
      </p:grpSp>
      <p:grpSp>
        <p:nvGrpSpPr>
          <p:cNvPr id="2187" name="Group 2186">
            <a:extLst>
              <a:ext uri="{FF2B5EF4-FFF2-40B4-BE49-F238E27FC236}">
                <a16:creationId xmlns:a16="http://schemas.microsoft.com/office/drawing/2014/main" id="{2FCBBDA1-ECD2-DE14-8917-F133C18E86AB}"/>
              </a:ext>
            </a:extLst>
          </p:cNvPr>
          <p:cNvGrpSpPr/>
          <p:nvPr/>
        </p:nvGrpSpPr>
        <p:grpSpPr>
          <a:xfrm>
            <a:off x="1879745" y="3612380"/>
            <a:ext cx="5236012" cy="3166539"/>
            <a:chOff x="1890783" y="3635717"/>
            <a:chExt cx="5236012" cy="3166539"/>
          </a:xfrm>
        </p:grpSpPr>
        <p:sp>
          <p:nvSpPr>
            <p:cNvPr id="2127" name="Rectangle: Rounded Corners 2126">
              <a:extLst>
                <a:ext uri="{FF2B5EF4-FFF2-40B4-BE49-F238E27FC236}">
                  <a16:creationId xmlns:a16="http://schemas.microsoft.com/office/drawing/2014/main" id="{2509ABD1-8B51-7A32-7342-BE85CEEA4D39}"/>
                </a:ext>
              </a:extLst>
            </p:cNvPr>
            <p:cNvSpPr/>
            <p:nvPr/>
          </p:nvSpPr>
          <p:spPr>
            <a:xfrm>
              <a:off x="2645496" y="3727423"/>
              <a:ext cx="3823993" cy="2546046"/>
            </a:xfrm>
            <a:prstGeom prst="roundRect">
              <a:avLst/>
            </a:prstGeom>
            <a:solidFill>
              <a:schemeClr val="bg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4" name="TextBox 23">
              <a:extLst>
                <a:ext uri="{FF2B5EF4-FFF2-40B4-BE49-F238E27FC236}">
                  <a16:creationId xmlns:a16="http://schemas.microsoft.com/office/drawing/2014/main" id="{1C1F11F9-C7F6-B37B-5754-0C216AD3D8A6}"/>
                </a:ext>
              </a:extLst>
            </p:cNvPr>
            <p:cNvSpPr txBox="1"/>
            <p:nvPr/>
          </p:nvSpPr>
          <p:spPr>
            <a:xfrm>
              <a:off x="2862035" y="3635717"/>
              <a:ext cx="1425021" cy="769441"/>
            </a:xfrm>
            <a:prstGeom prst="rect">
              <a:avLst/>
            </a:prstGeom>
            <a:noFill/>
          </p:spPr>
          <p:txBody>
            <a:bodyPr wrap="square" rtlCol="0">
              <a:spAutoFit/>
            </a:bodyPr>
            <a:lstStyle/>
            <a:p>
              <a:r>
                <a:rPr lang="en-US" sz="4400" b="1" dirty="0">
                  <a:effectLst>
                    <a:outerShdw blurRad="50800" dist="38100" dir="2700000" algn="tl" rotWithShape="0">
                      <a:prstClr val="black">
                        <a:alpha val="40000"/>
                      </a:prstClr>
                    </a:outerShdw>
                  </a:effectLst>
                </a:rPr>
                <a:t>H</a:t>
              </a:r>
              <a:r>
                <a:rPr lang="en-US" sz="4400" b="1" baseline="-25000" dirty="0">
                  <a:effectLst>
                    <a:outerShdw blurRad="50800" dist="38100" dir="2700000" algn="tl" rotWithShape="0">
                      <a:prstClr val="black">
                        <a:alpha val="40000"/>
                      </a:prstClr>
                    </a:outerShdw>
                  </a:effectLst>
                </a:rPr>
                <a:t>2</a:t>
              </a:r>
              <a:endParaRPr lang="LID4096" sz="4400" b="1" dirty="0">
                <a:effectLst>
                  <a:outerShdw blurRad="50800" dist="38100" dir="2700000" algn="tl" rotWithShape="0">
                    <a:prstClr val="black">
                      <a:alpha val="40000"/>
                    </a:prstClr>
                  </a:outerShdw>
                </a:effectLst>
              </a:endParaRPr>
            </a:p>
          </p:txBody>
        </p:sp>
        <p:grpSp>
          <p:nvGrpSpPr>
            <p:cNvPr id="2186" name="Group 2185">
              <a:extLst>
                <a:ext uri="{FF2B5EF4-FFF2-40B4-BE49-F238E27FC236}">
                  <a16:creationId xmlns:a16="http://schemas.microsoft.com/office/drawing/2014/main" id="{36885DBB-F996-1582-DE46-A56C3168D326}"/>
                </a:ext>
              </a:extLst>
            </p:cNvPr>
            <p:cNvGrpSpPr/>
            <p:nvPr/>
          </p:nvGrpSpPr>
          <p:grpSpPr>
            <a:xfrm>
              <a:off x="1890783" y="3835771"/>
              <a:ext cx="5236012" cy="2966485"/>
              <a:chOff x="1890783" y="3835771"/>
              <a:chExt cx="5236012" cy="2966485"/>
            </a:xfrm>
          </p:grpSpPr>
          <p:pic>
            <p:nvPicPr>
              <p:cNvPr id="27" name="Picture 26">
                <a:extLst>
                  <a:ext uri="{FF2B5EF4-FFF2-40B4-BE49-F238E27FC236}">
                    <a16:creationId xmlns:a16="http://schemas.microsoft.com/office/drawing/2014/main" id="{471FE724-46BC-FE29-F31A-5C6A303C1E75}"/>
                  </a:ext>
                </a:extLst>
              </p:cNvPr>
              <p:cNvPicPr>
                <a:picLocks noChangeAspect="1"/>
              </p:cNvPicPr>
              <p:nvPr/>
            </p:nvPicPr>
            <p:blipFill rotWithShape="1">
              <a:blip r:embed="rId10"/>
              <a:srcRect t="34068" b="11992"/>
              <a:stretch/>
            </p:blipFill>
            <p:spPr>
              <a:xfrm>
                <a:off x="2875874" y="4387968"/>
                <a:ext cx="3243756" cy="1116285"/>
              </a:xfrm>
              <a:prstGeom prst="roundRect">
                <a:avLst/>
              </a:prstGeom>
            </p:spPr>
          </p:pic>
          <p:cxnSp>
            <p:nvCxnSpPr>
              <p:cNvPr id="31" name="Connector: Curved 30">
                <a:extLst>
                  <a:ext uri="{FF2B5EF4-FFF2-40B4-BE49-F238E27FC236}">
                    <a16:creationId xmlns:a16="http://schemas.microsoft.com/office/drawing/2014/main" id="{2CA454C2-0FFB-A0D5-CF98-4953AE3EA63B}"/>
                  </a:ext>
                </a:extLst>
              </p:cNvPr>
              <p:cNvCxnSpPr>
                <a:cxnSpLocks/>
                <a:endCxn id="27" idx="1"/>
              </p:cNvCxnSpPr>
              <p:nvPr/>
            </p:nvCxnSpPr>
            <p:spPr>
              <a:xfrm rot="16200000" flipH="1">
                <a:off x="1876739" y="3946975"/>
                <a:ext cx="1013179" cy="985091"/>
              </a:xfrm>
              <a:prstGeom prst="curvedConnector2">
                <a:avLst/>
              </a:prstGeom>
              <a:ln>
                <a:tailEnd type="triangle"/>
              </a:ln>
            </p:spPr>
            <p:style>
              <a:lnRef idx="2">
                <a:schemeClr val="dk1"/>
              </a:lnRef>
              <a:fillRef idx="0">
                <a:schemeClr val="dk1"/>
              </a:fillRef>
              <a:effectRef idx="1">
                <a:schemeClr val="dk1"/>
              </a:effectRef>
              <a:fontRef idx="minor">
                <a:schemeClr val="tx1"/>
              </a:fontRef>
            </p:style>
          </p:cxnSp>
          <p:sp>
            <p:nvSpPr>
              <p:cNvPr id="2134" name="TextBox 2133">
                <a:extLst>
                  <a:ext uri="{FF2B5EF4-FFF2-40B4-BE49-F238E27FC236}">
                    <a16:creationId xmlns:a16="http://schemas.microsoft.com/office/drawing/2014/main" id="{53DA94BD-6480-9C65-9EDF-48BA4169D74B}"/>
                  </a:ext>
                </a:extLst>
              </p:cNvPr>
              <p:cNvSpPr txBox="1"/>
              <p:nvPr/>
            </p:nvSpPr>
            <p:spPr>
              <a:xfrm>
                <a:off x="3723531" y="3835771"/>
                <a:ext cx="2328492" cy="369332"/>
              </a:xfrm>
              <a:prstGeom prst="rect">
                <a:avLst/>
              </a:prstGeom>
              <a:noFill/>
            </p:spPr>
            <p:txBody>
              <a:bodyPr wrap="square" rtlCol="0">
                <a:spAutoFit/>
              </a:bodyPr>
              <a:lstStyle/>
              <a:p>
                <a:r>
                  <a:rPr lang="en-US" dirty="0"/>
                  <a:t>Ideal energy carrier</a:t>
                </a:r>
                <a:endParaRPr lang="LID4096" dirty="0"/>
              </a:p>
            </p:txBody>
          </p:sp>
          <p:sp>
            <p:nvSpPr>
              <p:cNvPr id="2146" name="TextBox 2145">
                <a:extLst>
                  <a:ext uri="{FF2B5EF4-FFF2-40B4-BE49-F238E27FC236}">
                    <a16:creationId xmlns:a16="http://schemas.microsoft.com/office/drawing/2014/main" id="{5A198436-4D2B-4A3E-FA3C-B063E359596C}"/>
                  </a:ext>
                </a:extLst>
              </p:cNvPr>
              <p:cNvSpPr txBox="1"/>
              <p:nvPr/>
            </p:nvSpPr>
            <p:spPr>
              <a:xfrm>
                <a:off x="2899995" y="5518542"/>
                <a:ext cx="3280005" cy="738664"/>
              </a:xfrm>
              <a:prstGeom prst="rect">
                <a:avLst/>
              </a:prstGeom>
              <a:noFill/>
            </p:spPr>
            <p:txBody>
              <a:bodyPr wrap="square" rtlCol="0">
                <a:spAutoFit/>
              </a:bodyPr>
              <a:lstStyle/>
              <a:p>
                <a:pPr marL="285750" indent="-285750">
                  <a:buFont typeface="Wingdings" panose="05000000000000000000" pitchFamily="2" charset="2"/>
                  <a:buChar char="ü"/>
                </a:pPr>
                <a:r>
                  <a:rPr lang="en-US" sz="1400" dirty="0"/>
                  <a:t>Carbon free</a:t>
                </a:r>
              </a:p>
              <a:p>
                <a:pPr marL="285750" indent="-285750">
                  <a:buFont typeface="Wingdings" panose="05000000000000000000" pitchFamily="2" charset="2"/>
                  <a:buChar char="Ø"/>
                </a:pPr>
                <a:r>
                  <a:rPr lang="en-US" sz="1400" dirty="0">
                    <a:solidFill>
                      <a:srgbClr val="C00000"/>
                    </a:solidFill>
                  </a:rPr>
                  <a:t>Low volumetric energy density</a:t>
                </a:r>
              </a:p>
              <a:p>
                <a:pPr marL="285750" indent="-285750">
                  <a:buFont typeface="Wingdings" panose="05000000000000000000" pitchFamily="2" charset="2"/>
                  <a:buChar char="Ø"/>
                </a:pPr>
                <a:r>
                  <a:rPr lang="en-US" sz="1400" dirty="0">
                    <a:solidFill>
                      <a:srgbClr val="C00000"/>
                    </a:solidFill>
                  </a:rPr>
                  <a:t>Low boiling point</a:t>
                </a:r>
                <a:endParaRPr lang="LID4096" sz="1400" dirty="0">
                  <a:solidFill>
                    <a:srgbClr val="C00000"/>
                  </a:solidFill>
                </a:endParaRPr>
              </a:p>
            </p:txBody>
          </p:sp>
          <p:sp>
            <p:nvSpPr>
              <p:cNvPr id="2149" name="Oval 2148">
                <a:extLst>
                  <a:ext uri="{FF2B5EF4-FFF2-40B4-BE49-F238E27FC236}">
                    <a16:creationId xmlns:a16="http://schemas.microsoft.com/office/drawing/2014/main" id="{EE704C95-D99A-6C8E-4DA3-143F0C4E446C}"/>
                  </a:ext>
                </a:extLst>
              </p:cNvPr>
              <p:cNvSpPr/>
              <p:nvPr/>
            </p:nvSpPr>
            <p:spPr>
              <a:xfrm>
                <a:off x="5573218" y="5995595"/>
                <a:ext cx="1553577" cy="806661"/>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rPr>
                  <a:t>Challenging storage and handling</a:t>
                </a:r>
                <a:endParaRPr lang="LID4096" sz="1400" dirty="0">
                  <a:solidFill>
                    <a:schemeClr val="tx1"/>
                  </a:solidFill>
                </a:endParaRPr>
              </a:p>
            </p:txBody>
          </p:sp>
        </p:grpSp>
      </p:grpSp>
      <p:sp>
        <p:nvSpPr>
          <p:cNvPr id="2188" name="Arrow: Right 2187">
            <a:extLst>
              <a:ext uri="{FF2B5EF4-FFF2-40B4-BE49-F238E27FC236}">
                <a16:creationId xmlns:a16="http://schemas.microsoft.com/office/drawing/2014/main" id="{7C87309D-ECA4-A8FC-1320-2CA9D2D02D1F}"/>
              </a:ext>
            </a:extLst>
          </p:cNvPr>
          <p:cNvSpPr/>
          <p:nvPr/>
        </p:nvSpPr>
        <p:spPr>
          <a:xfrm>
            <a:off x="6448728" y="4761443"/>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190" name="Arrow: Right 2189">
            <a:extLst>
              <a:ext uri="{FF2B5EF4-FFF2-40B4-BE49-F238E27FC236}">
                <a16:creationId xmlns:a16="http://schemas.microsoft.com/office/drawing/2014/main" id="{36588722-4646-E448-8095-B20C7D64EB46}"/>
              </a:ext>
            </a:extLst>
          </p:cNvPr>
          <p:cNvSpPr/>
          <p:nvPr/>
        </p:nvSpPr>
        <p:spPr>
          <a:xfrm rot="16200000">
            <a:off x="9550850" y="1591744"/>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Tree>
    <p:extLst>
      <p:ext uri="{BB962C8B-B14F-4D97-AF65-F5344CB8AC3E}">
        <p14:creationId xmlns:p14="http://schemas.microsoft.com/office/powerpoint/2010/main" val="2761142396"/>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 name="Title 1">
            <a:extLst>
              <a:ext uri="{FF2B5EF4-FFF2-40B4-BE49-F238E27FC236}">
                <a16:creationId xmlns:a16="http://schemas.microsoft.com/office/drawing/2014/main" id="{FCE3274A-6E23-7FD8-E959-97CF2D172152}"/>
              </a:ext>
            </a:extLst>
          </p:cNvPr>
          <p:cNvSpPr>
            <a:spLocks noGrp="1"/>
          </p:cNvSpPr>
          <p:nvPr>
            <p:ph type="title"/>
          </p:nvPr>
        </p:nvSpPr>
        <p:spPr>
          <a:xfrm>
            <a:off x="838200" y="365126"/>
            <a:ext cx="10515600" cy="662650"/>
          </a:xfrm>
        </p:spPr>
        <p:txBody>
          <a:bodyPr>
            <a:normAutofit/>
          </a:bodyPr>
          <a:lstStyle/>
          <a:p>
            <a:r>
              <a:rPr lang="en-US" sz="3200" b="1" dirty="0"/>
              <a:t>Ammonia decomposition</a:t>
            </a:r>
            <a:endParaRPr lang="LID4096" sz="3200" b="1" dirty="0"/>
          </a:p>
        </p:txBody>
      </p:sp>
      <p:grpSp>
        <p:nvGrpSpPr>
          <p:cNvPr id="68" name="Group 67">
            <a:extLst>
              <a:ext uri="{FF2B5EF4-FFF2-40B4-BE49-F238E27FC236}">
                <a16:creationId xmlns:a16="http://schemas.microsoft.com/office/drawing/2014/main" id="{9A0D7457-1B08-80D6-2ED0-E9A33C878176}"/>
              </a:ext>
            </a:extLst>
          </p:cNvPr>
          <p:cNvGrpSpPr/>
          <p:nvPr/>
        </p:nvGrpSpPr>
        <p:grpSpPr>
          <a:xfrm>
            <a:off x="4243176" y="2265423"/>
            <a:ext cx="4918072" cy="2876882"/>
            <a:chOff x="821649" y="1872722"/>
            <a:chExt cx="5037219" cy="2876882"/>
          </a:xfrm>
        </p:grpSpPr>
        <mc:AlternateContent xmlns:mc="http://schemas.openxmlformats.org/markup-compatibility/2006" xmlns:a14="http://schemas.microsoft.com/office/drawing/2010/main">
          <mc:Choice Requires="a14">
            <p:graphicFrame>
              <p:nvGraphicFramePr>
                <p:cNvPr id="2" name="Chart 1">
                  <a:extLst>
                    <a:ext uri="{FF2B5EF4-FFF2-40B4-BE49-F238E27FC236}">
                      <a16:creationId xmlns:a16="http://schemas.microsoft.com/office/drawing/2014/main" id="{26F1AD2F-47C9-0373-2BB9-9C054A234A66}"/>
                    </a:ext>
                  </a:extLst>
                </p:cNvPr>
                <p:cNvGraphicFramePr/>
                <p:nvPr/>
              </p:nvGraphicFramePr>
              <p:xfrm>
                <a:off x="821649" y="2108395"/>
                <a:ext cx="3577873" cy="2641209"/>
              </p:xfrm>
              <a:graphic>
                <a:graphicData uri="http://schemas.openxmlformats.org/drawingml/2006/chart">
                  <c:chart xmlns:c="http://schemas.openxmlformats.org/drawingml/2006/chart" xmlns:r="http://schemas.openxmlformats.org/officeDocument/2006/relationships" r:id="rId2"/>
                </a:graphicData>
              </a:graphic>
            </p:graphicFrame>
          </mc:Choice>
          <mc:Fallback xmlns="">
            <p:graphicFrame>
              <p:nvGraphicFramePr>
                <p:cNvPr id="2" name="Chart 1">
                  <a:extLst>
                    <a:ext uri="{FF2B5EF4-FFF2-40B4-BE49-F238E27FC236}">
                      <a16:creationId xmlns:a16="http://schemas.microsoft.com/office/drawing/2014/main" id="{26F1AD2F-47C9-0373-2BB9-9C054A234A66}"/>
                    </a:ext>
                  </a:extLst>
                </p:cNvPr>
                <p:cNvGraphicFramePr/>
                <p:nvPr>
                  <p:extLst>
                    <p:ext uri="{D42A27DB-BD31-4B8C-83A1-F6EECF244321}">
                      <p14:modId xmlns:p14="http://schemas.microsoft.com/office/powerpoint/2010/main" val="4166889770"/>
                    </p:ext>
                  </p:extLst>
                </p:nvPr>
              </p:nvGraphicFramePr>
              <p:xfrm>
                <a:off x="821649" y="2108395"/>
                <a:ext cx="3577873" cy="2641209"/>
              </p:xfrm>
              <a:graphic>
                <a:graphicData uri="http://schemas.openxmlformats.org/drawingml/2006/chart">
                  <c:chart xmlns:c="http://schemas.openxmlformats.org/drawingml/2006/chart" xmlns:r="http://schemas.openxmlformats.org/officeDocument/2006/relationships" r:id="rId3"/>
                </a:graphicData>
              </a:graphic>
            </p:graphicFrame>
          </mc:Fallback>
        </mc:AlternateContent>
        <p:grpSp>
          <p:nvGrpSpPr>
            <p:cNvPr id="63" name="Group 62">
              <a:extLst>
                <a:ext uri="{FF2B5EF4-FFF2-40B4-BE49-F238E27FC236}">
                  <a16:creationId xmlns:a16="http://schemas.microsoft.com/office/drawing/2014/main" id="{A2F2537B-BB59-CED7-D412-705344F32B44}"/>
                </a:ext>
              </a:extLst>
            </p:cNvPr>
            <p:cNvGrpSpPr/>
            <p:nvPr/>
          </p:nvGrpSpPr>
          <p:grpSpPr>
            <a:xfrm>
              <a:off x="1583433" y="1872722"/>
              <a:ext cx="4275435" cy="574227"/>
              <a:chOff x="1749698" y="1973918"/>
              <a:chExt cx="4275435" cy="574227"/>
            </a:xfrm>
          </p:grpSpPr>
          <mc:AlternateContent xmlns:mc="http://schemas.openxmlformats.org/markup-compatibility/2006" xmlns:a14="http://schemas.microsoft.com/office/drawing/2010/main">
            <mc:Choice Requires="a14">
              <p:sp>
                <p:nvSpPr>
                  <p:cNvPr id="58" name="Content Placeholder 2">
                    <a:extLst>
                      <a:ext uri="{FF2B5EF4-FFF2-40B4-BE49-F238E27FC236}">
                        <a16:creationId xmlns:a16="http://schemas.microsoft.com/office/drawing/2014/main" id="{8602219E-4FB8-F652-81C7-47A4894D8137}"/>
                      </a:ext>
                    </a:extLst>
                  </p:cNvPr>
                  <p:cNvSpPr txBox="1">
                    <a:spLocks/>
                  </p:cNvSpPr>
                  <p:nvPr/>
                </p:nvSpPr>
                <p:spPr>
                  <a:xfrm>
                    <a:off x="2346947" y="2008763"/>
                    <a:ext cx="305413" cy="539382"/>
                  </a:xfrm>
                  <a:prstGeom prst="roundRect">
                    <a:avLst/>
                  </a:prstGeom>
                  <a:noFill/>
                  <a:ln w="19050">
                    <a:noFill/>
                  </a:ln>
                </p:spPr>
                <p:txBody>
                  <a:bodyPr vert="horz" lIns="0" tIns="0" rIns="0" bIns="0" rtlCol="0">
                    <a:noAutofit/>
                  </a:bodyPr>
                  <a:lstStyle>
                    <a:lvl1pPr marL="0" indent="0" algn="l" defTabSz="685783" rtl="0" eaLnBrk="1" latinLnBrk="0" hangingPunct="1">
                      <a:lnSpc>
                        <a:spcPct val="100000"/>
                      </a:lnSpc>
                      <a:spcBef>
                        <a:spcPts val="0"/>
                      </a:spcBef>
                      <a:buFont typeface="Arial" panose="020B0604020202020204" pitchFamily="34" charset="0"/>
                      <a:buNone/>
                      <a:defRPr sz="1951" kern="1200">
                        <a:solidFill>
                          <a:schemeClr val="tx1"/>
                        </a:solidFill>
                        <a:latin typeface="+mn-lt"/>
                        <a:ea typeface="+mn-ea"/>
                        <a:cs typeface="+mn-cs"/>
                      </a:defRPr>
                    </a:lvl1pPr>
                    <a:lvl2pPr marL="0" indent="0" algn="l" defTabSz="685783" rtl="0" eaLnBrk="1" latinLnBrk="0" hangingPunct="1">
                      <a:lnSpc>
                        <a:spcPct val="100000"/>
                      </a:lnSpc>
                      <a:spcBef>
                        <a:spcPts val="0"/>
                      </a:spcBef>
                      <a:buFont typeface="Arial" panose="020B0604020202020204" pitchFamily="34" charset="0"/>
                      <a:buNone/>
                      <a:defRPr sz="1651" kern="1200">
                        <a:solidFill>
                          <a:schemeClr val="tx1"/>
                        </a:solidFill>
                        <a:latin typeface="+mn-lt"/>
                        <a:ea typeface="+mn-ea"/>
                        <a:cs typeface="+mn-cs"/>
                      </a:defRPr>
                    </a:lvl2pPr>
                    <a:lvl3pPr marL="180970" indent="-180970" algn="l" defTabSz="685783" rtl="0" eaLnBrk="1" latinLnBrk="0" hangingPunct="1">
                      <a:lnSpc>
                        <a:spcPct val="100000"/>
                      </a:lnSpc>
                      <a:spcBef>
                        <a:spcPts val="0"/>
                      </a:spcBef>
                      <a:buFont typeface="Arial" panose="020B0604020202020204" pitchFamily="34" charset="0"/>
                      <a:buChar char="•"/>
                      <a:defRPr sz="1651" kern="1200">
                        <a:solidFill>
                          <a:schemeClr val="tx1"/>
                        </a:solidFill>
                        <a:latin typeface="+mn-lt"/>
                        <a:ea typeface="+mn-ea"/>
                        <a:cs typeface="+mn-cs"/>
                      </a:defRPr>
                    </a:lvl3pPr>
                    <a:lvl4pPr marL="359991" indent="-180970" algn="l" defTabSz="685783" rtl="0" eaLnBrk="1" latinLnBrk="0" hangingPunct="1">
                      <a:lnSpc>
                        <a:spcPct val="100000"/>
                      </a:lnSpc>
                      <a:spcBef>
                        <a:spcPts val="0"/>
                      </a:spcBef>
                      <a:buFont typeface="Arial" panose="020B0604020202020204" pitchFamily="34" charset="0"/>
                      <a:buChar char="•"/>
                      <a:defRPr sz="1651" kern="1200">
                        <a:solidFill>
                          <a:schemeClr val="tx1"/>
                        </a:solidFill>
                        <a:latin typeface="+mn-lt"/>
                        <a:ea typeface="+mn-ea"/>
                        <a:cs typeface="+mn-cs"/>
                      </a:defRPr>
                    </a:lvl4pPr>
                    <a:lvl5pPr marL="539737" indent="-177796" algn="l" defTabSz="685783" rtl="0" eaLnBrk="1" latinLnBrk="0" hangingPunct="1">
                      <a:lnSpc>
                        <a:spcPct val="100000"/>
                      </a:lnSpc>
                      <a:spcBef>
                        <a:spcPts val="0"/>
                      </a:spcBef>
                      <a:buFont typeface="Arial" panose="020B0604020202020204" pitchFamily="34" charset="0"/>
                      <a:buChar char="•"/>
                      <a:defRPr sz="1651" kern="1200">
                        <a:solidFill>
                          <a:schemeClr val="tx1"/>
                        </a:solidFill>
                        <a:latin typeface="+mn-lt"/>
                        <a:ea typeface="+mn-ea"/>
                        <a:cs typeface="+mn-cs"/>
                      </a:defRPr>
                    </a:lvl5pPr>
                    <a:lvl6pPr marL="1885904"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5"/>
                      </a:spcBef>
                      <a:buFont typeface="Arial" panose="020B0604020202020204" pitchFamily="34" charset="0"/>
                      <a:buChar char="•"/>
                      <a:defRPr sz="1351" kern="1200">
                        <a:solidFill>
                          <a:schemeClr val="tx1"/>
                        </a:solidFill>
                        <a:latin typeface="+mn-lt"/>
                        <a:ea typeface="+mn-ea"/>
                        <a:cs typeface="+mn-cs"/>
                      </a:defRPr>
                    </a:lvl9pPr>
                  </a:lstStyle>
                  <a:p>
                    <a:pPr/>
                    <a14:m>
                      <m:oMathPara xmlns:m="http://schemas.openxmlformats.org/officeDocument/2006/math">
                        <m:oMathParaPr>
                          <m:jc m:val="center"/>
                        </m:oMathParaPr>
                        <m:oMath xmlns:m="http://schemas.openxmlformats.org/officeDocument/2006/math">
                          <m:r>
                            <a:rPr lang="en-US" sz="1600" b="1" i="1" smtClean="0">
                              <a:latin typeface="Cambria Math" panose="02040503050406030204" pitchFamily="18" charset="0"/>
                              <a:ea typeface="Cambria Math" panose="02040503050406030204" pitchFamily="18" charset="0"/>
                            </a:rPr>
                            <m:t>⇄</m:t>
                          </m:r>
                        </m:oMath>
                      </m:oMathPara>
                    </a14:m>
                    <a:endParaRPr lang="LID4096" sz="2400" b="1" dirty="0">
                      <a:latin typeface="Abadi" panose="020B0604020104020204" pitchFamily="34" charset="0"/>
                    </a:endParaRPr>
                  </a:p>
                </p:txBody>
              </p:sp>
            </mc:Choice>
            <mc:Fallback xmlns="">
              <p:sp>
                <p:nvSpPr>
                  <p:cNvPr id="58" name="Content Placeholder 2">
                    <a:extLst>
                      <a:ext uri="{FF2B5EF4-FFF2-40B4-BE49-F238E27FC236}">
                        <a16:creationId xmlns:a16="http://schemas.microsoft.com/office/drawing/2014/main" id="{8602219E-4FB8-F652-81C7-47A4894D8137}"/>
                      </a:ext>
                    </a:extLst>
                  </p:cNvPr>
                  <p:cNvSpPr txBox="1">
                    <a:spLocks noRot="1" noChangeAspect="1" noMove="1" noResize="1" noEditPoints="1" noAdjustHandles="1" noChangeArrowheads="1" noChangeShapeType="1" noTextEdit="1"/>
                  </p:cNvSpPr>
                  <p:nvPr/>
                </p:nvSpPr>
                <p:spPr>
                  <a:xfrm>
                    <a:off x="2346947" y="2008763"/>
                    <a:ext cx="305413" cy="539382"/>
                  </a:xfrm>
                  <a:prstGeom prst="roundRect">
                    <a:avLst/>
                  </a:prstGeom>
                  <a:blipFill>
                    <a:blip r:embed="rId4"/>
                    <a:stretch>
                      <a:fillRect l="-4082" r="-2041"/>
                    </a:stretch>
                  </a:blipFill>
                  <a:ln w="19050">
                    <a:noFill/>
                  </a:ln>
                </p:spPr>
                <p:txBody>
                  <a:bodyPr/>
                  <a:lstStyle/>
                  <a:p>
                    <a:r>
                      <a:rPr lang="LID4096">
                        <a:noFill/>
                      </a:rPr>
                      <a:t> </a:t>
                    </a:r>
                  </a:p>
                </p:txBody>
              </p:sp>
            </mc:Fallback>
          </mc:AlternateContent>
          <p:sp>
            <p:nvSpPr>
              <p:cNvPr id="61" name="TextBox 60">
                <a:extLst>
                  <a:ext uri="{FF2B5EF4-FFF2-40B4-BE49-F238E27FC236}">
                    <a16:creationId xmlns:a16="http://schemas.microsoft.com/office/drawing/2014/main" id="{A72F9A3B-0C1D-27E4-6D2D-B5C5ADB827CC}"/>
                  </a:ext>
                </a:extLst>
              </p:cNvPr>
              <p:cNvSpPr txBox="1"/>
              <p:nvPr/>
            </p:nvSpPr>
            <p:spPr>
              <a:xfrm>
                <a:off x="1749698" y="1973918"/>
                <a:ext cx="615351" cy="338554"/>
              </a:xfrm>
              <a:prstGeom prst="rect">
                <a:avLst/>
              </a:prstGeom>
              <a:noFill/>
            </p:spPr>
            <p:txBody>
              <a:bodyPr wrap="square" rtlCol="0">
                <a:spAutoFit/>
              </a:bodyPr>
              <a:lstStyle/>
              <a:p>
                <a:r>
                  <a:rPr lang="en-US" sz="1600" b="1" dirty="0"/>
                  <a:t>NH</a:t>
                </a:r>
                <a:r>
                  <a:rPr lang="en-US" sz="1600" b="1" baseline="-25000" dirty="0"/>
                  <a:t>3</a:t>
                </a:r>
                <a:endParaRPr lang="LID4096" sz="1600" b="1" dirty="0"/>
              </a:p>
            </p:txBody>
          </p:sp>
          <p:sp>
            <p:nvSpPr>
              <p:cNvPr id="62" name="TextBox 61">
                <a:extLst>
                  <a:ext uri="{FF2B5EF4-FFF2-40B4-BE49-F238E27FC236}">
                    <a16:creationId xmlns:a16="http://schemas.microsoft.com/office/drawing/2014/main" id="{AE28BA29-8259-DDE8-B829-F13B67E14C3D}"/>
                  </a:ext>
                </a:extLst>
              </p:cNvPr>
              <p:cNvSpPr txBox="1"/>
              <p:nvPr/>
            </p:nvSpPr>
            <p:spPr>
              <a:xfrm>
                <a:off x="2653256" y="1973918"/>
                <a:ext cx="3371877" cy="338554"/>
              </a:xfrm>
              <a:prstGeom prst="rect">
                <a:avLst/>
              </a:prstGeom>
              <a:noFill/>
            </p:spPr>
            <p:txBody>
              <a:bodyPr wrap="square" rtlCol="0">
                <a:spAutoFit/>
              </a:bodyPr>
              <a:lstStyle/>
              <a:p>
                <a:r>
                  <a:rPr lang="en-US" sz="1600" b="1" dirty="0"/>
                  <a:t>0.5 N</a:t>
                </a:r>
                <a:r>
                  <a:rPr lang="en-US" sz="1600" b="1" baseline="-25000" dirty="0"/>
                  <a:t>2 </a:t>
                </a:r>
                <a:r>
                  <a:rPr lang="en-US" sz="1600" b="1" dirty="0"/>
                  <a:t>+ 1.5 H</a:t>
                </a:r>
                <a:r>
                  <a:rPr lang="en-US" sz="1600" b="1" baseline="-25000" dirty="0"/>
                  <a:t>2</a:t>
                </a:r>
                <a:r>
                  <a:rPr lang="en-US" sz="1600" b="1" dirty="0"/>
                  <a:t> </a:t>
                </a:r>
                <a:endParaRPr lang="LID4096" sz="1600" b="1" dirty="0"/>
              </a:p>
            </p:txBody>
          </p:sp>
        </p:grpSp>
      </p:grpSp>
      <p:grpSp>
        <p:nvGrpSpPr>
          <p:cNvPr id="80" name="Group 79">
            <a:extLst>
              <a:ext uri="{FF2B5EF4-FFF2-40B4-BE49-F238E27FC236}">
                <a16:creationId xmlns:a16="http://schemas.microsoft.com/office/drawing/2014/main" id="{00BE0267-4789-2824-E741-3952517B9E58}"/>
              </a:ext>
            </a:extLst>
          </p:cNvPr>
          <p:cNvGrpSpPr/>
          <p:nvPr/>
        </p:nvGrpSpPr>
        <p:grpSpPr>
          <a:xfrm>
            <a:off x="385999" y="1171034"/>
            <a:ext cx="5751256" cy="3302864"/>
            <a:chOff x="485775" y="1381125"/>
            <a:chExt cx="5751256" cy="3302864"/>
          </a:xfrm>
        </p:grpSpPr>
        <p:sp>
          <p:nvSpPr>
            <p:cNvPr id="79" name="Rectangle 78">
              <a:extLst>
                <a:ext uri="{FF2B5EF4-FFF2-40B4-BE49-F238E27FC236}">
                  <a16:creationId xmlns:a16="http://schemas.microsoft.com/office/drawing/2014/main" id="{A50C8376-B78A-2C6F-FA8E-8A6FC9C6AC22}"/>
                </a:ext>
              </a:extLst>
            </p:cNvPr>
            <p:cNvSpPr/>
            <p:nvPr/>
          </p:nvSpPr>
          <p:spPr>
            <a:xfrm>
              <a:off x="485775" y="1381125"/>
              <a:ext cx="5610225" cy="3302864"/>
            </a:xfrm>
            <a:prstGeom prst="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73" name="Group 72">
              <a:extLst>
                <a:ext uri="{FF2B5EF4-FFF2-40B4-BE49-F238E27FC236}">
                  <a16:creationId xmlns:a16="http://schemas.microsoft.com/office/drawing/2014/main" id="{51796BEE-C1B7-46EC-718D-9E176F62AD7F}"/>
                </a:ext>
              </a:extLst>
            </p:cNvPr>
            <p:cNvGrpSpPr/>
            <p:nvPr/>
          </p:nvGrpSpPr>
          <p:grpSpPr>
            <a:xfrm>
              <a:off x="607666" y="1508822"/>
              <a:ext cx="5629365" cy="3116643"/>
              <a:chOff x="722532" y="3196070"/>
              <a:chExt cx="5629365" cy="3116643"/>
            </a:xfrm>
          </p:grpSpPr>
          <p:grpSp>
            <p:nvGrpSpPr>
              <p:cNvPr id="67" name="Group 66">
                <a:extLst>
                  <a:ext uri="{FF2B5EF4-FFF2-40B4-BE49-F238E27FC236}">
                    <a16:creationId xmlns:a16="http://schemas.microsoft.com/office/drawing/2014/main" id="{6192A00F-A768-B9D6-8B03-D5FE71812313}"/>
                  </a:ext>
                </a:extLst>
              </p:cNvPr>
              <p:cNvGrpSpPr/>
              <p:nvPr/>
            </p:nvGrpSpPr>
            <p:grpSpPr>
              <a:xfrm>
                <a:off x="722532" y="3196070"/>
                <a:ext cx="5629365" cy="3116643"/>
                <a:chOff x="289791" y="1822317"/>
                <a:chExt cx="5629365" cy="3116643"/>
              </a:xfrm>
            </p:grpSpPr>
            <p:grpSp>
              <p:nvGrpSpPr>
                <p:cNvPr id="3" name="Group 2">
                  <a:extLst>
                    <a:ext uri="{FF2B5EF4-FFF2-40B4-BE49-F238E27FC236}">
                      <a16:creationId xmlns:a16="http://schemas.microsoft.com/office/drawing/2014/main" id="{3D2E0735-73ED-4780-2596-14E37033BA0F}"/>
                    </a:ext>
                  </a:extLst>
                </p:cNvPr>
                <p:cNvGrpSpPr/>
                <p:nvPr/>
              </p:nvGrpSpPr>
              <p:grpSpPr>
                <a:xfrm>
                  <a:off x="289791" y="1822317"/>
                  <a:ext cx="5629365" cy="3116643"/>
                  <a:chOff x="-279204" y="3175572"/>
                  <a:chExt cx="5629365" cy="3116643"/>
                </a:xfrm>
              </p:grpSpPr>
              <p:grpSp>
                <p:nvGrpSpPr>
                  <p:cNvPr id="4" name="Group 3">
                    <a:extLst>
                      <a:ext uri="{FF2B5EF4-FFF2-40B4-BE49-F238E27FC236}">
                        <a16:creationId xmlns:a16="http://schemas.microsoft.com/office/drawing/2014/main" id="{F61953F1-3FDA-4A51-AE8E-BC0E5075C0B6}"/>
                      </a:ext>
                    </a:extLst>
                  </p:cNvPr>
                  <p:cNvGrpSpPr/>
                  <p:nvPr/>
                </p:nvGrpSpPr>
                <p:grpSpPr>
                  <a:xfrm>
                    <a:off x="-279204" y="3175572"/>
                    <a:ext cx="4808733" cy="2047113"/>
                    <a:chOff x="-306753" y="1884086"/>
                    <a:chExt cx="3606550" cy="1535334"/>
                  </a:xfrm>
                </p:grpSpPr>
                <p:sp>
                  <p:nvSpPr>
                    <p:cNvPr id="25" name="TextBox 24">
                      <a:extLst>
                        <a:ext uri="{FF2B5EF4-FFF2-40B4-BE49-F238E27FC236}">
                          <a16:creationId xmlns:a16="http://schemas.microsoft.com/office/drawing/2014/main" id="{ECEF9810-6BCF-DA62-7958-1E493A0D7C77}"/>
                        </a:ext>
                      </a:extLst>
                    </p:cNvPr>
                    <p:cNvSpPr txBox="1"/>
                    <p:nvPr/>
                  </p:nvSpPr>
                  <p:spPr>
                    <a:xfrm>
                      <a:off x="-306753" y="1884086"/>
                      <a:ext cx="1996440" cy="300082"/>
                    </a:xfrm>
                    <a:prstGeom prst="rect">
                      <a:avLst/>
                    </a:prstGeom>
                    <a:noFill/>
                  </p:spPr>
                  <p:txBody>
                    <a:bodyPr wrap="square" rtlCol="0">
                      <a:spAutoFit/>
                    </a:bodyPr>
                    <a:lstStyle/>
                    <a:p>
                      <a:r>
                        <a:rPr lang="en-US" sz="2000" b="1" dirty="0">
                          <a:cs typeface="Calibri Light" panose="020F0302020204030204" pitchFamily="34" charset="0"/>
                        </a:rPr>
                        <a:t>Conventional system</a:t>
                      </a:r>
                      <a:endParaRPr lang="LID4096" sz="2000" b="1" dirty="0">
                        <a:cs typeface="Calibri Light" panose="020F0302020204030204" pitchFamily="34" charset="0"/>
                      </a:endParaRPr>
                    </a:p>
                  </p:txBody>
                </p:sp>
                <p:sp>
                  <p:nvSpPr>
                    <p:cNvPr id="27" name="TextBox 26">
                      <a:extLst>
                        <a:ext uri="{FF2B5EF4-FFF2-40B4-BE49-F238E27FC236}">
                          <a16:creationId xmlns:a16="http://schemas.microsoft.com/office/drawing/2014/main" id="{A6102EB8-60E1-19C9-9EC1-6EA7074B49C7}"/>
                        </a:ext>
                      </a:extLst>
                    </p:cNvPr>
                    <p:cNvSpPr txBox="1"/>
                    <p:nvPr/>
                  </p:nvSpPr>
                  <p:spPr>
                    <a:xfrm>
                      <a:off x="2423290" y="2934672"/>
                      <a:ext cx="876507" cy="484748"/>
                    </a:xfrm>
                    <a:prstGeom prst="rect">
                      <a:avLst/>
                    </a:prstGeom>
                    <a:solidFill>
                      <a:srgbClr val="DBEEF3"/>
                    </a:solidFill>
                    <a:ln>
                      <a:solidFill>
                        <a:schemeClr val="tx1"/>
                      </a:solidFill>
                    </a:ln>
                  </p:spPr>
                  <p:txBody>
                    <a:bodyPr wrap="square">
                      <a:spAutoFit/>
                    </a:bodyPr>
                    <a:lstStyle/>
                    <a:p>
                      <a:pPr algn="ctr"/>
                      <a:r>
                        <a:rPr lang="en-US" sz="1200" dirty="0">
                          <a:cs typeface="Calibri Light" panose="020F0302020204030204" pitchFamily="34" charset="0"/>
                        </a:rPr>
                        <a:t>H</a:t>
                      </a:r>
                      <a:r>
                        <a:rPr lang="en-US" sz="1200" baseline="-25000" dirty="0">
                          <a:cs typeface="Calibri Light" panose="020F0302020204030204" pitchFamily="34" charset="0"/>
                        </a:rPr>
                        <a:t>2</a:t>
                      </a:r>
                      <a:r>
                        <a:rPr lang="en-US" sz="1200" dirty="0">
                          <a:cs typeface="Calibri Light" panose="020F0302020204030204" pitchFamily="34" charset="0"/>
                        </a:rPr>
                        <a:t>/N</a:t>
                      </a:r>
                      <a:r>
                        <a:rPr lang="en-US" sz="1200" baseline="-25000" dirty="0">
                          <a:cs typeface="Calibri Light" panose="020F0302020204030204" pitchFamily="34" charset="0"/>
                        </a:rPr>
                        <a:t>2</a:t>
                      </a:r>
                      <a:r>
                        <a:rPr lang="en-US" sz="1200" dirty="0">
                          <a:cs typeface="Calibri Light" panose="020F0302020204030204" pitchFamily="34" charset="0"/>
                        </a:rPr>
                        <a:t> separation unit</a:t>
                      </a:r>
                    </a:p>
                  </p:txBody>
                </p:sp>
              </p:grpSp>
              <p:grpSp>
                <p:nvGrpSpPr>
                  <p:cNvPr id="5" name="Group 4">
                    <a:extLst>
                      <a:ext uri="{FF2B5EF4-FFF2-40B4-BE49-F238E27FC236}">
                        <a16:creationId xmlns:a16="http://schemas.microsoft.com/office/drawing/2014/main" id="{23EB4623-8415-2CFC-7563-765E55CC594A}"/>
                      </a:ext>
                    </a:extLst>
                  </p:cNvPr>
                  <p:cNvGrpSpPr/>
                  <p:nvPr/>
                </p:nvGrpSpPr>
                <p:grpSpPr>
                  <a:xfrm>
                    <a:off x="2030873" y="3977801"/>
                    <a:ext cx="878206" cy="1821671"/>
                    <a:chOff x="2891026" y="2345609"/>
                    <a:chExt cx="572813" cy="1144096"/>
                  </a:xfrm>
                </p:grpSpPr>
                <p:sp>
                  <p:nvSpPr>
                    <p:cNvPr id="14" name="Rectangle: Rounded Corners 13">
                      <a:extLst>
                        <a:ext uri="{FF2B5EF4-FFF2-40B4-BE49-F238E27FC236}">
                          <a16:creationId xmlns:a16="http://schemas.microsoft.com/office/drawing/2014/main" id="{BA2FE7BA-5A57-0BA3-6A78-D6023B175B57}"/>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grpSp>
                  <p:nvGrpSpPr>
                    <p:cNvPr id="15" name="Group 14">
                      <a:extLst>
                        <a:ext uri="{FF2B5EF4-FFF2-40B4-BE49-F238E27FC236}">
                          <a16:creationId xmlns:a16="http://schemas.microsoft.com/office/drawing/2014/main" id="{2CE7E3E3-2D66-5BB7-64A1-B15A5B6128FC}"/>
                        </a:ext>
                      </a:extLst>
                    </p:cNvPr>
                    <p:cNvGrpSpPr/>
                    <p:nvPr/>
                  </p:nvGrpSpPr>
                  <p:grpSpPr>
                    <a:xfrm>
                      <a:off x="2891026" y="2345609"/>
                      <a:ext cx="572813" cy="1144096"/>
                      <a:chOff x="1593589" y="1999110"/>
                      <a:chExt cx="1452866" cy="3222958"/>
                    </a:xfrm>
                  </p:grpSpPr>
                  <p:sp>
                    <p:nvSpPr>
                      <p:cNvPr id="16" name="Trapezoid 15">
                        <a:extLst>
                          <a:ext uri="{FF2B5EF4-FFF2-40B4-BE49-F238E27FC236}">
                            <a16:creationId xmlns:a16="http://schemas.microsoft.com/office/drawing/2014/main" id="{6995C9AB-37A5-CAE5-678A-FAD12EA0224E}"/>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17" name="Trapezoid 16">
                        <a:extLst>
                          <a:ext uri="{FF2B5EF4-FFF2-40B4-BE49-F238E27FC236}">
                            <a16:creationId xmlns:a16="http://schemas.microsoft.com/office/drawing/2014/main" id="{E576F138-CF94-B95A-E844-005192527DEE}"/>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18" name="Rectangle: Rounded Corners 17">
                        <a:extLst>
                          <a:ext uri="{FF2B5EF4-FFF2-40B4-BE49-F238E27FC236}">
                            <a16:creationId xmlns:a16="http://schemas.microsoft.com/office/drawing/2014/main" id="{CDF3F4DB-DF45-C56D-C499-B7DEBD878603}"/>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sp>
                    <p:nvSpPr>
                      <p:cNvPr id="19" name="Rectangle 18">
                        <a:extLst>
                          <a:ext uri="{FF2B5EF4-FFF2-40B4-BE49-F238E27FC236}">
                            <a16:creationId xmlns:a16="http://schemas.microsoft.com/office/drawing/2014/main" id="{FB87A7A0-B362-9D1E-99C1-8ACB7C59BE2E}"/>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20" name="Rectangle 19">
                        <a:extLst>
                          <a:ext uri="{FF2B5EF4-FFF2-40B4-BE49-F238E27FC236}">
                            <a16:creationId xmlns:a16="http://schemas.microsoft.com/office/drawing/2014/main" id="{C1172B60-E19B-C345-FD4B-0375C0AA18E6}"/>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21" name="Trapezoid 20">
                        <a:extLst>
                          <a:ext uri="{FF2B5EF4-FFF2-40B4-BE49-F238E27FC236}">
                            <a16:creationId xmlns:a16="http://schemas.microsoft.com/office/drawing/2014/main" id="{459E2BF4-C1E1-2D65-94F9-3AFD4A4001A1}"/>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sp>
                    <p:nvSpPr>
                      <p:cNvPr id="22" name="Trapezoid 21">
                        <a:extLst>
                          <a:ext uri="{FF2B5EF4-FFF2-40B4-BE49-F238E27FC236}">
                            <a16:creationId xmlns:a16="http://schemas.microsoft.com/office/drawing/2014/main" id="{77D9C6A6-E59D-D57B-A3B6-F11DF454E1F1}"/>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pic>
                    <p:nvPicPr>
                      <p:cNvPr id="23" name="Picture 22">
                        <a:extLst>
                          <a:ext uri="{FF2B5EF4-FFF2-40B4-BE49-F238E27FC236}">
                            <a16:creationId xmlns:a16="http://schemas.microsoft.com/office/drawing/2014/main" id="{9C3A6253-A7BE-4327-E768-E602C20EB1F9}"/>
                          </a:ext>
                        </a:extLst>
                      </p:cNvPr>
                      <p:cNvPicPr>
                        <a:picLocks noChangeAspect="1"/>
                      </p:cNvPicPr>
                      <p:nvPr/>
                    </p:nvPicPr>
                    <p:blipFill rotWithShape="1">
                      <a:blip r:embed="rId5">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cxnSp>
                <p:nvCxnSpPr>
                  <p:cNvPr id="6" name="Connector: Elbow 5">
                    <a:extLst>
                      <a:ext uri="{FF2B5EF4-FFF2-40B4-BE49-F238E27FC236}">
                        <a16:creationId xmlns:a16="http://schemas.microsoft.com/office/drawing/2014/main" id="{13BB50E7-0DCF-71E2-8AEA-BDBE6CF1C62F}"/>
                      </a:ext>
                    </a:extLst>
                  </p:cNvPr>
                  <p:cNvCxnSpPr>
                    <a:cxnSpLocks/>
                  </p:cNvCxnSpPr>
                  <p:nvPr/>
                </p:nvCxnSpPr>
                <p:spPr>
                  <a:xfrm flipV="1">
                    <a:off x="1802674" y="5809449"/>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2CD44643-441D-FB7B-559E-7B50FD27636B}"/>
                      </a:ext>
                    </a:extLst>
                  </p:cNvPr>
                  <p:cNvSpPr txBox="1"/>
                  <p:nvPr/>
                </p:nvSpPr>
                <p:spPr>
                  <a:xfrm>
                    <a:off x="1343293" y="6015216"/>
                    <a:ext cx="511630"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NH</a:t>
                    </a:r>
                    <a:r>
                      <a:rPr lang="en-US" sz="1200" baseline="-25000" dirty="0">
                        <a:latin typeface="Calibri Light" panose="020F0302020204030204" pitchFamily="34" charset="0"/>
                        <a:cs typeface="Calibri Light" panose="020F0302020204030204" pitchFamily="34" charset="0"/>
                      </a:rPr>
                      <a:t>3</a:t>
                    </a:r>
                    <a:endParaRPr lang="LID4096" sz="1200" dirty="0">
                      <a:latin typeface="Calibri Light" panose="020F0302020204030204" pitchFamily="34" charset="0"/>
                      <a:cs typeface="Calibri Light" panose="020F0302020204030204" pitchFamily="34" charset="0"/>
                    </a:endParaRPr>
                  </a:p>
                </p:txBody>
              </p:sp>
              <p:cxnSp>
                <p:nvCxnSpPr>
                  <p:cNvPr id="8" name="Connector: Elbow 7">
                    <a:extLst>
                      <a:ext uri="{FF2B5EF4-FFF2-40B4-BE49-F238E27FC236}">
                        <a16:creationId xmlns:a16="http://schemas.microsoft.com/office/drawing/2014/main" id="{CB44C469-2BD6-B455-1880-EC7CE6711340}"/>
                      </a:ext>
                    </a:extLst>
                  </p:cNvPr>
                  <p:cNvCxnSpPr>
                    <a:cxnSpLocks/>
                    <a:stCxn id="16" idx="3"/>
                    <a:endCxn id="27" idx="0"/>
                  </p:cNvCxnSpPr>
                  <p:nvPr/>
                </p:nvCxnSpPr>
                <p:spPr>
                  <a:xfrm rot="16200000" flipH="1">
                    <a:off x="2908004" y="3539167"/>
                    <a:ext cx="598553" cy="1475820"/>
                  </a:xfrm>
                  <a:prstGeom prst="bentConnector3">
                    <a:avLst>
                      <a:gd name="adj1" fmla="val -43768"/>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61A1246-D211-B828-86E8-F45C739BA44E}"/>
                      </a:ext>
                    </a:extLst>
                  </p:cNvPr>
                  <p:cNvSpPr txBox="1"/>
                  <p:nvPr/>
                </p:nvSpPr>
                <p:spPr>
                  <a:xfrm>
                    <a:off x="2776434" y="3436592"/>
                    <a:ext cx="717439"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H</a:t>
                    </a:r>
                    <a:r>
                      <a:rPr lang="en-US" sz="1200" baseline="-25000" dirty="0">
                        <a:latin typeface="Calibri Light" panose="020F0302020204030204" pitchFamily="34" charset="0"/>
                        <a:cs typeface="Calibri Light" panose="020F0302020204030204" pitchFamily="34" charset="0"/>
                      </a:rPr>
                      <a:t>2</a:t>
                    </a:r>
                    <a:r>
                      <a:rPr lang="en-US" sz="1200" dirty="0">
                        <a:latin typeface="Calibri Light" panose="020F0302020204030204" pitchFamily="34" charset="0"/>
                        <a:cs typeface="Calibri Light" panose="020F0302020204030204" pitchFamily="34" charset="0"/>
                      </a:rPr>
                      <a:t> + N</a:t>
                    </a:r>
                    <a:r>
                      <a:rPr lang="en-US" sz="1200" baseline="-25000" dirty="0">
                        <a:latin typeface="Calibri Light" panose="020F0302020204030204" pitchFamily="34" charset="0"/>
                        <a:cs typeface="Calibri Light" panose="020F0302020204030204" pitchFamily="34" charset="0"/>
                      </a:rPr>
                      <a:t>2</a:t>
                    </a:r>
                    <a:endParaRPr lang="LID4096" sz="1200" dirty="0">
                      <a:latin typeface="Calibri Light" panose="020F0302020204030204" pitchFamily="34" charset="0"/>
                      <a:cs typeface="Calibri Light" panose="020F0302020204030204" pitchFamily="34" charset="0"/>
                    </a:endParaRPr>
                  </a:p>
                </p:txBody>
              </p:sp>
              <p:cxnSp>
                <p:nvCxnSpPr>
                  <p:cNvPr id="10" name="Connector: Elbow 9">
                    <a:extLst>
                      <a:ext uri="{FF2B5EF4-FFF2-40B4-BE49-F238E27FC236}">
                        <a16:creationId xmlns:a16="http://schemas.microsoft.com/office/drawing/2014/main" id="{D21C1485-6320-DF75-4256-4C6CB7044562}"/>
                      </a:ext>
                    </a:extLst>
                  </p:cNvPr>
                  <p:cNvCxnSpPr>
                    <a:cxnSpLocks/>
                    <a:stCxn id="27" idx="2"/>
                  </p:cNvCxnSpPr>
                  <p:nvPr/>
                </p:nvCxnSpPr>
                <p:spPr>
                  <a:xfrm rot="16200000" flipH="1">
                    <a:off x="3592955" y="5574921"/>
                    <a:ext cx="704474" cy="2"/>
                  </a:xfrm>
                  <a:prstGeom prst="bentConnector3">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FA5E3ADA-9D88-428E-C6CC-E50930ACF649}"/>
                      </a:ext>
                    </a:extLst>
                  </p:cNvPr>
                  <p:cNvCxnSpPr>
                    <a:cxnSpLocks/>
                    <a:stCxn id="27" idx="3"/>
                  </p:cNvCxnSpPr>
                  <p:nvPr/>
                </p:nvCxnSpPr>
                <p:spPr>
                  <a:xfrm>
                    <a:off x="4529529" y="4899520"/>
                    <a:ext cx="5720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2" name="TextBox 11">
                    <a:extLst>
                      <a:ext uri="{FF2B5EF4-FFF2-40B4-BE49-F238E27FC236}">
                        <a16:creationId xmlns:a16="http://schemas.microsoft.com/office/drawing/2014/main" id="{CC14E700-9C0B-6D1D-424E-92D37C6AF991}"/>
                      </a:ext>
                    </a:extLst>
                  </p:cNvPr>
                  <p:cNvSpPr txBox="1"/>
                  <p:nvPr/>
                </p:nvSpPr>
                <p:spPr>
                  <a:xfrm>
                    <a:off x="4632722" y="4668588"/>
                    <a:ext cx="717439"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H</a:t>
                    </a:r>
                    <a:r>
                      <a:rPr lang="en-US" sz="1200" baseline="-25000" dirty="0">
                        <a:latin typeface="Calibri Light" panose="020F0302020204030204" pitchFamily="34" charset="0"/>
                        <a:cs typeface="Calibri Light" panose="020F0302020204030204" pitchFamily="34" charset="0"/>
                      </a:rPr>
                      <a:t>2</a:t>
                    </a:r>
                    <a:endParaRPr lang="LID4096" sz="1200" dirty="0">
                      <a:latin typeface="Calibri Light" panose="020F0302020204030204" pitchFamily="34" charset="0"/>
                      <a:cs typeface="Calibri Light" panose="020F0302020204030204" pitchFamily="34" charset="0"/>
                    </a:endParaRPr>
                  </a:p>
                </p:txBody>
              </p:sp>
              <p:sp>
                <p:nvSpPr>
                  <p:cNvPr id="13" name="TextBox 12">
                    <a:extLst>
                      <a:ext uri="{FF2B5EF4-FFF2-40B4-BE49-F238E27FC236}">
                        <a16:creationId xmlns:a16="http://schemas.microsoft.com/office/drawing/2014/main" id="{B1347802-BBF5-A212-8401-4F5666B755A5}"/>
                      </a:ext>
                    </a:extLst>
                  </p:cNvPr>
                  <p:cNvSpPr txBox="1"/>
                  <p:nvPr/>
                </p:nvSpPr>
                <p:spPr>
                  <a:xfrm>
                    <a:off x="3596770" y="5927157"/>
                    <a:ext cx="932759"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Off-gases</a:t>
                    </a:r>
                    <a:endParaRPr lang="LID4096" sz="1200" dirty="0">
                      <a:latin typeface="Calibri Light" panose="020F0302020204030204" pitchFamily="34" charset="0"/>
                      <a:cs typeface="Calibri Light" panose="020F0302020204030204" pitchFamily="34" charset="0"/>
                    </a:endParaRPr>
                  </a:p>
                </p:txBody>
              </p:sp>
            </p:grpSp>
            <p:sp>
              <p:nvSpPr>
                <p:cNvPr id="65" name="Arrow: Right 64">
                  <a:extLst>
                    <a:ext uri="{FF2B5EF4-FFF2-40B4-BE49-F238E27FC236}">
                      <a16:creationId xmlns:a16="http://schemas.microsoft.com/office/drawing/2014/main" id="{6D10DA91-5C0F-8F26-83F9-7617AB50214C}"/>
                    </a:ext>
                  </a:extLst>
                </p:cNvPr>
                <p:cNvSpPr/>
                <p:nvPr/>
              </p:nvSpPr>
              <p:spPr>
                <a:xfrm>
                  <a:off x="2287766" y="3386549"/>
                  <a:ext cx="283447" cy="289204"/>
                </a:xfrm>
                <a:prstGeom prst="rightArrow">
                  <a:avLst/>
                </a:prstGeom>
                <a:solidFill>
                  <a:srgbClr val="DB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
            <p:nvSpPr>
              <p:cNvPr id="69" name="Rectangle: Rounded Corners 68">
                <a:extLst>
                  <a:ext uri="{FF2B5EF4-FFF2-40B4-BE49-F238E27FC236}">
                    <a16:creationId xmlns:a16="http://schemas.microsoft.com/office/drawing/2014/main" id="{75C23B2E-E857-FDD8-0EE8-3A3574B233C1}"/>
                  </a:ext>
                </a:extLst>
              </p:cNvPr>
              <p:cNvSpPr/>
              <p:nvPr/>
            </p:nvSpPr>
            <p:spPr>
              <a:xfrm>
                <a:off x="724596" y="4427362"/>
                <a:ext cx="2054655" cy="977145"/>
              </a:xfrm>
              <a:prstGeom prst="roundRect">
                <a:avLst/>
              </a:prstGeom>
              <a:solidFill>
                <a:srgbClr val="DB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sz="1400" dirty="0">
                    <a:solidFill>
                      <a:schemeClr val="tx1"/>
                    </a:solidFill>
                    <a:cs typeface="Calibri Light" panose="020F0302020204030204" pitchFamily="34" charset="0"/>
                  </a:rPr>
                  <a:t>Reaction unit </a:t>
                </a:r>
              </a:p>
              <a:p>
                <a:pPr algn="ctr"/>
                <a:r>
                  <a:rPr lang="en-US" sz="1400" dirty="0">
                    <a:solidFill>
                      <a:schemeClr val="tx1"/>
                    </a:solidFill>
                    <a:cs typeface="Calibri Light" panose="020F0302020204030204" pitchFamily="34" charset="0"/>
                  </a:rPr>
                  <a:t>working at high temperature and low pressure</a:t>
                </a:r>
              </a:p>
            </p:txBody>
          </p:sp>
        </p:grpSp>
      </p:grpSp>
      <p:grpSp>
        <p:nvGrpSpPr>
          <p:cNvPr id="26" name="Group 25">
            <a:extLst>
              <a:ext uri="{FF2B5EF4-FFF2-40B4-BE49-F238E27FC236}">
                <a16:creationId xmlns:a16="http://schemas.microsoft.com/office/drawing/2014/main" id="{399DDB1E-E603-E0A7-2C98-0D579DC2F94E}"/>
              </a:ext>
            </a:extLst>
          </p:cNvPr>
          <p:cNvGrpSpPr/>
          <p:nvPr/>
        </p:nvGrpSpPr>
        <p:grpSpPr>
          <a:xfrm>
            <a:off x="6197704" y="3152167"/>
            <a:ext cx="6226620" cy="3302864"/>
            <a:chOff x="6219955" y="3200886"/>
            <a:chExt cx="6226620" cy="3302864"/>
          </a:xfrm>
        </p:grpSpPr>
        <p:grpSp>
          <p:nvGrpSpPr>
            <p:cNvPr id="82" name="Group 81">
              <a:extLst>
                <a:ext uri="{FF2B5EF4-FFF2-40B4-BE49-F238E27FC236}">
                  <a16:creationId xmlns:a16="http://schemas.microsoft.com/office/drawing/2014/main" id="{654BE2E4-738A-7B10-8311-A1E9D632BD6C}"/>
                </a:ext>
              </a:extLst>
            </p:cNvPr>
            <p:cNvGrpSpPr/>
            <p:nvPr/>
          </p:nvGrpSpPr>
          <p:grpSpPr>
            <a:xfrm>
              <a:off x="6219955" y="3200886"/>
              <a:ext cx="6226620" cy="3302864"/>
              <a:chOff x="6219955" y="3200886"/>
              <a:chExt cx="6226620" cy="3302864"/>
            </a:xfrm>
          </p:grpSpPr>
          <p:sp>
            <p:nvSpPr>
              <p:cNvPr id="81" name="Rectangle 80">
                <a:extLst>
                  <a:ext uri="{FF2B5EF4-FFF2-40B4-BE49-F238E27FC236}">
                    <a16:creationId xmlns:a16="http://schemas.microsoft.com/office/drawing/2014/main" id="{A38CE4AC-759D-C458-8603-BAA00EF8DCF5}"/>
                  </a:ext>
                </a:extLst>
              </p:cNvPr>
              <p:cNvSpPr/>
              <p:nvPr/>
            </p:nvSpPr>
            <p:spPr>
              <a:xfrm>
                <a:off x="6219955" y="3200886"/>
                <a:ext cx="5610225" cy="3302864"/>
              </a:xfrm>
              <a:prstGeom prst="rect">
                <a:avLst/>
              </a:prstGeom>
              <a:solidFill>
                <a:srgbClr val="A1AEC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72" name="Group 71">
                <a:extLst>
                  <a:ext uri="{FF2B5EF4-FFF2-40B4-BE49-F238E27FC236}">
                    <a16:creationId xmlns:a16="http://schemas.microsoft.com/office/drawing/2014/main" id="{8C71F15D-E8C1-E318-2C1B-030E496C87E3}"/>
                  </a:ext>
                </a:extLst>
              </p:cNvPr>
              <p:cNvGrpSpPr/>
              <p:nvPr/>
            </p:nvGrpSpPr>
            <p:grpSpPr>
              <a:xfrm>
                <a:off x="6350575" y="3314687"/>
                <a:ext cx="6096000" cy="2984603"/>
                <a:chOff x="6168409" y="3189928"/>
                <a:chExt cx="6096000" cy="2984603"/>
              </a:xfrm>
            </p:grpSpPr>
            <p:sp>
              <p:nvSpPr>
                <p:cNvPr id="71" name="Rectangle: Rounded Corners 70">
                  <a:extLst>
                    <a:ext uri="{FF2B5EF4-FFF2-40B4-BE49-F238E27FC236}">
                      <a16:creationId xmlns:a16="http://schemas.microsoft.com/office/drawing/2014/main" id="{61E31DCF-EA75-D883-4735-894ABF7E195B}"/>
                    </a:ext>
                  </a:extLst>
                </p:cNvPr>
                <p:cNvSpPr/>
                <p:nvPr/>
              </p:nvSpPr>
              <p:spPr>
                <a:xfrm>
                  <a:off x="8497369" y="4521121"/>
                  <a:ext cx="2914640" cy="1239392"/>
                </a:xfrm>
                <a:prstGeom prst="roundRect">
                  <a:avLst/>
                </a:prstGeom>
                <a:solidFill>
                  <a:srgbClr val="DB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1600" dirty="0">
                    <a:solidFill>
                      <a:schemeClr val="tx1"/>
                    </a:solidFill>
                    <a:cs typeface="Calibri Light" panose="020F0302020204030204" pitchFamily="34" charset="0"/>
                  </a:endParaRPr>
                </a:p>
              </p:txBody>
            </p:sp>
            <p:grpSp>
              <p:nvGrpSpPr>
                <p:cNvPr id="28" name="Group 27">
                  <a:extLst>
                    <a:ext uri="{FF2B5EF4-FFF2-40B4-BE49-F238E27FC236}">
                      <a16:creationId xmlns:a16="http://schemas.microsoft.com/office/drawing/2014/main" id="{4B269D09-6D55-EE8F-E9D7-B1320532ACA6}"/>
                    </a:ext>
                  </a:extLst>
                </p:cNvPr>
                <p:cNvGrpSpPr/>
                <p:nvPr/>
              </p:nvGrpSpPr>
              <p:grpSpPr>
                <a:xfrm>
                  <a:off x="6168409" y="3189928"/>
                  <a:ext cx="6096000" cy="2984603"/>
                  <a:chOff x="6170378" y="3202756"/>
                  <a:chExt cx="6096000" cy="2984603"/>
                </a:xfrm>
              </p:grpSpPr>
              <p:grpSp>
                <p:nvGrpSpPr>
                  <p:cNvPr id="30" name="Group 29">
                    <a:extLst>
                      <a:ext uri="{FF2B5EF4-FFF2-40B4-BE49-F238E27FC236}">
                        <a16:creationId xmlns:a16="http://schemas.microsoft.com/office/drawing/2014/main" id="{1DC9F4EB-3670-69AF-6348-5C673503A3C6}"/>
                      </a:ext>
                    </a:extLst>
                  </p:cNvPr>
                  <p:cNvGrpSpPr/>
                  <p:nvPr/>
                </p:nvGrpSpPr>
                <p:grpSpPr>
                  <a:xfrm>
                    <a:off x="6632941" y="3423786"/>
                    <a:ext cx="3124731" cy="2763573"/>
                    <a:chOff x="6418962" y="3522792"/>
                    <a:chExt cx="3124731" cy="2763573"/>
                  </a:xfrm>
                </p:grpSpPr>
                <p:sp>
                  <p:nvSpPr>
                    <p:cNvPr id="34" name="Trapezoid 33">
                      <a:extLst>
                        <a:ext uri="{FF2B5EF4-FFF2-40B4-BE49-F238E27FC236}">
                          <a16:creationId xmlns:a16="http://schemas.microsoft.com/office/drawing/2014/main" id="{194AE865-9151-0CEA-038B-A26F76605304}"/>
                        </a:ext>
                      </a:extLst>
                    </p:cNvPr>
                    <p:cNvSpPr/>
                    <p:nvPr/>
                  </p:nvSpPr>
                  <p:spPr>
                    <a:xfrm>
                      <a:off x="7546457" y="4406216"/>
                      <a:ext cx="605787" cy="78590"/>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grpSp>
                  <p:nvGrpSpPr>
                    <p:cNvPr id="35" name="Group 34">
                      <a:extLst>
                        <a:ext uri="{FF2B5EF4-FFF2-40B4-BE49-F238E27FC236}">
                          <a16:creationId xmlns:a16="http://schemas.microsoft.com/office/drawing/2014/main" id="{2967AE92-9C90-5E52-D1F2-35F312E2EC78}"/>
                        </a:ext>
                      </a:extLst>
                    </p:cNvPr>
                    <p:cNvGrpSpPr/>
                    <p:nvPr/>
                  </p:nvGrpSpPr>
                  <p:grpSpPr>
                    <a:xfrm>
                      <a:off x="7107964" y="3977800"/>
                      <a:ext cx="878206" cy="1821671"/>
                      <a:chOff x="2891026" y="2345609"/>
                      <a:chExt cx="572813" cy="1144096"/>
                    </a:xfrm>
                  </p:grpSpPr>
                  <p:sp>
                    <p:nvSpPr>
                      <p:cNvPr id="47" name="Rectangle: Rounded Corners 46">
                        <a:extLst>
                          <a:ext uri="{FF2B5EF4-FFF2-40B4-BE49-F238E27FC236}">
                            <a16:creationId xmlns:a16="http://schemas.microsoft.com/office/drawing/2014/main" id="{1251B882-2620-068B-7105-24788EBB2F95}"/>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grpSp>
                    <p:nvGrpSpPr>
                      <p:cNvPr id="48" name="Group 47">
                        <a:extLst>
                          <a:ext uri="{FF2B5EF4-FFF2-40B4-BE49-F238E27FC236}">
                            <a16:creationId xmlns:a16="http://schemas.microsoft.com/office/drawing/2014/main" id="{1BBFFCB9-1C48-DA8B-53FC-4A3E46FBD40B}"/>
                          </a:ext>
                        </a:extLst>
                      </p:cNvPr>
                      <p:cNvGrpSpPr/>
                      <p:nvPr/>
                    </p:nvGrpSpPr>
                    <p:grpSpPr>
                      <a:xfrm>
                        <a:off x="2891026" y="2345609"/>
                        <a:ext cx="572813" cy="1144096"/>
                        <a:chOff x="1593589" y="1999110"/>
                        <a:chExt cx="1452866" cy="3222958"/>
                      </a:xfrm>
                    </p:grpSpPr>
                    <p:sp>
                      <p:nvSpPr>
                        <p:cNvPr id="49" name="Trapezoid 48">
                          <a:extLst>
                            <a:ext uri="{FF2B5EF4-FFF2-40B4-BE49-F238E27FC236}">
                              <a16:creationId xmlns:a16="http://schemas.microsoft.com/office/drawing/2014/main" id="{CBF8C45F-0765-ADD4-8592-101006994B68}"/>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50" name="Trapezoid 49">
                          <a:extLst>
                            <a:ext uri="{FF2B5EF4-FFF2-40B4-BE49-F238E27FC236}">
                              <a16:creationId xmlns:a16="http://schemas.microsoft.com/office/drawing/2014/main" id="{0BB77F59-4CF2-49F8-9370-31A53936A4BC}"/>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51" name="Rectangle: Rounded Corners 50">
                          <a:extLst>
                            <a:ext uri="{FF2B5EF4-FFF2-40B4-BE49-F238E27FC236}">
                              <a16:creationId xmlns:a16="http://schemas.microsoft.com/office/drawing/2014/main" id="{D0683BED-DEC7-EE0B-0ACC-A3499C40F467}"/>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sp>
                      <p:nvSpPr>
                        <p:cNvPr id="52" name="Rectangle 51">
                          <a:extLst>
                            <a:ext uri="{FF2B5EF4-FFF2-40B4-BE49-F238E27FC236}">
                              <a16:creationId xmlns:a16="http://schemas.microsoft.com/office/drawing/2014/main" id="{D4FD3ADE-72B4-B3C4-1294-705D0FFB1E92}"/>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53" name="Rectangle 52">
                          <a:extLst>
                            <a:ext uri="{FF2B5EF4-FFF2-40B4-BE49-F238E27FC236}">
                              <a16:creationId xmlns:a16="http://schemas.microsoft.com/office/drawing/2014/main" id="{52C688D5-0B99-8992-BD9D-82E4C4251B3A}"/>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latin typeface="Calibri Light" panose="020F0302020204030204" pitchFamily="34" charset="0"/>
                            <a:cs typeface="Calibri Light" panose="020F0302020204030204" pitchFamily="34" charset="0"/>
                          </a:endParaRPr>
                        </a:p>
                      </p:txBody>
                    </p:sp>
                    <p:sp>
                      <p:nvSpPr>
                        <p:cNvPr id="54" name="Trapezoid 53">
                          <a:extLst>
                            <a:ext uri="{FF2B5EF4-FFF2-40B4-BE49-F238E27FC236}">
                              <a16:creationId xmlns:a16="http://schemas.microsoft.com/office/drawing/2014/main" id="{A8C9EDFA-4C82-5EFC-DFE6-6058311D3AD2}"/>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sp>
                      <p:nvSpPr>
                        <p:cNvPr id="55" name="Trapezoid 54">
                          <a:extLst>
                            <a:ext uri="{FF2B5EF4-FFF2-40B4-BE49-F238E27FC236}">
                              <a16:creationId xmlns:a16="http://schemas.microsoft.com/office/drawing/2014/main" id="{06BBE2EE-8149-946E-9810-0F072393596F}"/>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latin typeface="Calibri Light" panose="020F0302020204030204" pitchFamily="34" charset="0"/>
                            <a:cs typeface="Calibri Light" panose="020F0302020204030204" pitchFamily="34" charset="0"/>
                          </a:endParaRPr>
                        </a:p>
                      </p:txBody>
                    </p:sp>
                    <p:pic>
                      <p:nvPicPr>
                        <p:cNvPr id="56" name="Picture 55">
                          <a:extLst>
                            <a:ext uri="{FF2B5EF4-FFF2-40B4-BE49-F238E27FC236}">
                              <a16:creationId xmlns:a16="http://schemas.microsoft.com/office/drawing/2014/main" id="{C8AB0AD0-30B0-6B46-DD86-D8C60BDD7A59}"/>
                            </a:ext>
                          </a:extLst>
                        </p:cNvPr>
                        <p:cNvPicPr>
                          <a:picLocks noChangeAspect="1"/>
                        </p:cNvPicPr>
                        <p:nvPr/>
                      </p:nvPicPr>
                      <p:blipFill rotWithShape="1">
                        <a:blip r:embed="rId5">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sp>
                  <p:nvSpPr>
                    <p:cNvPr id="36" name="Trapezoid 35">
                      <a:extLst>
                        <a:ext uri="{FF2B5EF4-FFF2-40B4-BE49-F238E27FC236}">
                          <a16:creationId xmlns:a16="http://schemas.microsoft.com/office/drawing/2014/main" id="{B427F510-6D78-3794-DCF1-8DCCA19946C2}"/>
                        </a:ext>
                      </a:extLst>
                    </p:cNvPr>
                    <p:cNvSpPr/>
                    <p:nvPr/>
                  </p:nvSpPr>
                  <p:spPr>
                    <a:xfrm rot="16200000">
                      <a:off x="7025866" y="4883711"/>
                      <a:ext cx="754944"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37" name="Trapezoid 36">
                      <a:extLst>
                        <a:ext uri="{FF2B5EF4-FFF2-40B4-BE49-F238E27FC236}">
                          <a16:creationId xmlns:a16="http://schemas.microsoft.com/office/drawing/2014/main" id="{8A21953B-1BE0-5E00-267C-8875270F9DE1}"/>
                        </a:ext>
                      </a:extLst>
                    </p:cNvPr>
                    <p:cNvSpPr/>
                    <p:nvPr/>
                  </p:nvSpPr>
                  <p:spPr>
                    <a:xfrm rot="16200000">
                      <a:off x="7107491" y="4886916"/>
                      <a:ext cx="82974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38" name="Trapezoid 37">
                      <a:extLst>
                        <a:ext uri="{FF2B5EF4-FFF2-40B4-BE49-F238E27FC236}">
                          <a16:creationId xmlns:a16="http://schemas.microsoft.com/office/drawing/2014/main" id="{E43788A4-25D2-F948-F0E1-AA2C50A1BC30}"/>
                        </a:ext>
                      </a:extLst>
                    </p:cNvPr>
                    <p:cNvSpPr/>
                    <p:nvPr/>
                  </p:nvSpPr>
                  <p:spPr>
                    <a:xfrm rot="16200000">
                      <a:off x="7185660" y="4890786"/>
                      <a:ext cx="921670" cy="45720"/>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39" name="Trapezoid 38">
                      <a:extLst>
                        <a:ext uri="{FF2B5EF4-FFF2-40B4-BE49-F238E27FC236}">
                          <a16:creationId xmlns:a16="http://schemas.microsoft.com/office/drawing/2014/main" id="{415AD379-D15F-F7E6-6C8C-9DEC52A22DEA}"/>
                        </a:ext>
                      </a:extLst>
                    </p:cNvPr>
                    <p:cNvSpPr/>
                    <p:nvPr/>
                  </p:nvSpPr>
                  <p:spPr>
                    <a:xfrm rot="16200000">
                      <a:off x="7273314" y="4888312"/>
                      <a:ext cx="992160"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sp>
                  <p:nvSpPr>
                    <p:cNvPr id="40" name="Trapezoid 39">
                      <a:extLst>
                        <a:ext uri="{FF2B5EF4-FFF2-40B4-BE49-F238E27FC236}">
                          <a16:creationId xmlns:a16="http://schemas.microsoft.com/office/drawing/2014/main" id="{4937B210-6518-542C-9504-7D4B4969062E}"/>
                        </a:ext>
                      </a:extLst>
                    </p:cNvPr>
                    <p:cNvSpPr/>
                    <p:nvPr/>
                  </p:nvSpPr>
                  <p:spPr>
                    <a:xfrm rot="16200000">
                      <a:off x="7364763" y="4888072"/>
                      <a:ext cx="107841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Light" panose="020F0302020204030204" pitchFamily="34" charset="0"/>
                        <a:cs typeface="Calibri Light" panose="020F0302020204030204" pitchFamily="34" charset="0"/>
                      </a:endParaRPr>
                    </a:p>
                  </p:txBody>
                </p:sp>
                <p:cxnSp>
                  <p:nvCxnSpPr>
                    <p:cNvPr id="41" name="Connector: Elbow 40">
                      <a:extLst>
                        <a:ext uri="{FF2B5EF4-FFF2-40B4-BE49-F238E27FC236}">
                          <a16:creationId xmlns:a16="http://schemas.microsoft.com/office/drawing/2014/main" id="{9ABA4ECB-040A-F29B-15B6-FF4F864B3644}"/>
                        </a:ext>
                      </a:extLst>
                    </p:cNvPr>
                    <p:cNvCxnSpPr>
                      <a:cxnSpLocks/>
                    </p:cNvCxnSpPr>
                    <p:nvPr/>
                  </p:nvCxnSpPr>
                  <p:spPr>
                    <a:xfrm flipV="1">
                      <a:off x="6878343" y="5818988"/>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9EA6493E-D85A-BE03-8BA7-9EAA3C39CEE5}"/>
                        </a:ext>
                      </a:extLst>
                    </p:cNvPr>
                    <p:cNvSpPr txBox="1"/>
                    <p:nvPr/>
                  </p:nvSpPr>
                  <p:spPr>
                    <a:xfrm>
                      <a:off x="6418962" y="6024755"/>
                      <a:ext cx="511630" cy="261610"/>
                    </a:xfrm>
                    <a:prstGeom prst="rect">
                      <a:avLst/>
                    </a:prstGeom>
                    <a:noFill/>
                  </p:spPr>
                  <p:txBody>
                    <a:bodyPr wrap="square" rtlCol="0">
                      <a:spAutoFit/>
                    </a:bodyPr>
                    <a:lstStyle/>
                    <a:p>
                      <a:r>
                        <a:rPr lang="en-US" sz="1100" dirty="0">
                          <a:latin typeface="Calibri Light" panose="020F0302020204030204" pitchFamily="34" charset="0"/>
                          <a:cs typeface="Calibri Light" panose="020F0302020204030204" pitchFamily="34" charset="0"/>
                        </a:rPr>
                        <a:t>NH</a:t>
                      </a:r>
                      <a:r>
                        <a:rPr lang="en-US" sz="1100" baseline="-25000" dirty="0">
                          <a:latin typeface="Calibri Light" panose="020F0302020204030204" pitchFamily="34" charset="0"/>
                          <a:cs typeface="Calibri Light" panose="020F0302020204030204" pitchFamily="34" charset="0"/>
                        </a:rPr>
                        <a:t>3</a:t>
                      </a:r>
                      <a:endParaRPr lang="LID4096" sz="1100" dirty="0">
                        <a:latin typeface="Calibri Light" panose="020F0302020204030204" pitchFamily="34" charset="0"/>
                        <a:cs typeface="Calibri Light" panose="020F0302020204030204" pitchFamily="34" charset="0"/>
                      </a:endParaRPr>
                    </a:p>
                  </p:txBody>
                </p:sp>
                <p:cxnSp>
                  <p:nvCxnSpPr>
                    <p:cNvPr id="43" name="Connector: Elbow 42">
                      <a:extLst>
                        <a:ext uri="{FF2B5EF4-FFF2-40B4-BE49-F238E27FC236}">
                          <a16:creationId xmlns:a16="http://schemas.microsoft.com/office/drawing/2014/main" id="{82339B2C-14DF-CD48-C2B3-A0C3F95C0E62}"/>
                        </a:ext>
                      </a:extLst>
                    </p:cNvPr>
                    <p:cNvCxnSpPr>
                      <a:cxnSpLocks/>
                      <a:stCxn id="49" idx="3"/>
                    </p:cNvCxnSpPr>
                    <p:nvPr/>
                  </p:nvCxnSpPr>
                  <p:spPr>
                    <a:xfrm rot="5400000" flipH="1" flipV="1">
                      <a:off x="8430765" y="2881111"/>
                      <a:ext cx="212386" cy="19809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76AB76D-44C3-B633-BF33-8ECC21601462}"/>
                        </a:ext>
                      </a:extLst>
                    </p:cNvPr>
                    <p:cNvSpPr txBox="1"/>
                    <p:nvPr/>
                  </p:nvSpPr>
                  <p:spPr>
                    <a:xfrm>
                      <a:off x="8224430" y="3522792"/>
                      <a:ext cx="1232793"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Permeate: H</a:t>
                      </a:r>
                      <a:r>
                        <a:rPr lang="en-US" sz="1200" baseline="-25000" dirty="0">
                          <a:latin typeface="Calibri Light" panose="020F0302020204030204" pitchFamily="34" charset="0"/>
                          <a:cs typeface="Calibri Light" panose="020F0302020204030204" pitchFamily="34" charset="0"/>
                        </a:rPr>
                        <a:t>2</a:t>
                      </a:r>
                      <a:endParaRPr lang="LID4096" sz="1200" dirty="0">
                        <a:latin typeface="Calibri Light" panose="020F0302020204030204" pitchFamily="34" charset="0"/>
                        <a:cs typeface="Calibri Light" panose="020F0302020204030204" pitchFamily="34" charset="0"/>
                      </a:endParaRPr>
                    </a:p>
                  </p:txBody>
                </p:sp>
                <p:cxnSp>
                  <p:nvCxnSpPr>
                    <p:cNvPr id="45" name="Straight Arrow Connector 44">
                      <a:extLst>
                        <a:ext uri="{FF2B5EF4-FFF2-40B4-BE49-F238E27FC236}">
                          <a16:creationId xmlns:a16="http://schemas.microsoft.com/office/drawing/2014/main" id="{E9E24226-9B11-B3BC-CC27-9BE3C3A49713}"/>
                        </a:ext>
                      </a:extLst>
                    </p:cNvPr>
                    <p:cNvCxnSpPr>
                      <a:cxnSpLocks/>
                      <a:stCxn id="34" idx="3"/>
                    </p:cNvCxnSpPr>
                    <p:nvPr/>
                  </p:nvCxnSpPr>
                  <p:spPr>
                    <a:xfrm>
                      <a:off x="8152244" y="4445511"/>
                      <a:ext cx="1391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BCD9C19-9B5B-CB48-6373-14A24D1C08C9}"/>
                        </a:ext>
                      </a:extLst>
                    </p:cNvPr>
                    <p:cNvSpPr txBox="1"/>
                    <p:nvPr/>
                  </p:nvSpPr>
                  <p:spPr>
                    <a:xfrm>
                      <a:off x="8217464" y="4201433"/>
                      <a:ext cx="1232793" cy="276999"/>
                    </a:xfrm>
                    <a:prstGeom prst="rect">
                      <a:avLst/>
                    </a:prstGeom>
                    <a:noFill/>
                  </p:spPr>
                  <p:txBody>
                    <a:bodyPr wrap="square" rtlCol="0">
                      <a:spAutoFit/>
                    </a:bodyPr>
                    <a:lstStyle/>
                    <a:p>
                      <a:r>
                        <a:rPr lang="en-US" sz="1200" dirty="0">
                          <a:latin typeface="Calibri Light" panose="020F0302020204030204" pitchFamily="34" charset="0"/>
                          <a:cs typeface="Calibri Light" panose="020F0302020204030204" pitchFamily="34" charset="0"/>
                        </a:rPr>
                        <a:t>Retentate: N</a:t>
                      </a:r>
                      <a:r>
                        <a:rPr lang="en-US" sz="1200" baseline="-25000" dirty="0">
                          <a:latin typeface="Calibri Light" panose="020F0302020204030204" pitchFamily="34" charset="0"/>
                          <a:cs typeface="Calibri Light" panose="020F0302020204030204" pitchFamily="34" charset="0"/>
                        </a:rPr>
                        <a:t>2</a:t>
                      </a:r>
                      <a:endParaRPr lang="LID4096" sz="1200" dirty="0">
                        <a:latin typeface="Calibri Light" panose="020F0302020204030204" pitchFamily="34" charset="0"/>
                        <a:cs typeface="Calibri Light" panose="020F0302020204030204" pitchFamily="34" charset="0"/>
                      </a:endParaRPr>
                    </a:p>
                  </p:txBody>
                </p:sp>
              </p:grpSp>
              <p:grpSp>
                <p:nvGrpSpPr>
                  <p:cNvPr id="31" name="Group 30">
                    <a:extLst>
                      <a:ext uri="{FF2B5EF4-FFF2-40B4-BE49-F238E27FC236}">
                        <a16:creationId xmlns:a16="http://schemas.microsoft.com/office/drawing/2014/main" id="{7AA9B890-3B4A-EB6F-1BCB-6C5AB699CE7E}"/>
                      </a:ext>
                    </a:extLst>
                  </p:cNvPr>
                  <p:cNvGrpSpPr/>
                  <p:nvPr/>
                </p:nvGrpSpPr>
                <p:grpSpPr>
                  <a:xfrm>
                    <a:off x="6170378" y="3202756"/>
                    <a:ext cx="6096000" cy="2549713"/>
                    <a:chOff x="6409107" y="3306646"/>
                    <a:chExt cx="6096000" cy="2549713"/>
                  </a:xfrm>
                </p:grpSpPr>
                <p:sp>
                  <p:nvSpPr>
                    <p:cNvPr id="32" name="TextBox 31">
                      <a:extLst>
                        <a:ext uri="{FF2B5EF4-FFF2-40B4-BE49-F238E27FC236}">
                          <a16:creationId xmlns:a16="http://schemas.microsoft.com/office/drawing/2014/main" id="{F631851E-8782-2A20-3E96-5E88A136F477}"/>
                        </a:ext>
                      </a:extLst>
                    </p:cNvPr>
                    <p:cNvSpPr txBox="1"/>
                    <p:nvPr/>
                  </p:nvSpPr>
                  <p:spPr>
                    <a:xfrm>
                      <a:off x="6409107" y="3306646"/>
                      <a:ext cx="6096000" cy="400110"/>
                    </a:xfrm>
                    <a:prstGeom prst="rect">
                      <a:avLst/>
                    </a:prstGeom>
                    <a:noFill/>
                  </p:spPr>
                  <p:txBody>
                    <a:bodyPr wrap="square">
                      <a:spAutoFit/>
                    </a:bodyPr>
                    <a:lstStyle/>
                    <a:p>
                      <a:r>
                        <a:rPr lang="en-US" sz="2000" b="1" dirty="0">
                          <a:cs typeface="Calibri Light" panose="020F0302020204030204" pitchFamily="34" charset="0"/>
                        </a:rPr>
                        <a:t>Novel technology</a:t>
                      </a:r>
                      <a:endParaRPr lang="LID4096" sz="2000" b="1" dirty="0">
                        <a:cs typeface="Calibri Light" panose="020F0302020204030204" pitchFamily="34" charset="0"/>
                      </a:endParaRPr>
                    </a:p>
                  </p:txBody>
                </p:sp>
                <p:sp>
                  <p:nvSpPr>
                    <p:cNvPr id="33" name="TextBox 32">
                      <a:extLst>
                        <a:ext uri="{FF2B5EF4-FFF2-40B4-BE49-F238E27FC236}">
                          <a16:creationId xmlns:a16="http://schemas.microsoft.com/office/drawing/2014/main" id="{C24C395C-E361-C661-C0D7-F8FB55C0006A}"/>
                        </a:ext>
                      </a:extLst>
                    </p:cNvPr>
                    <p:cNvSpPr txBox="1"/>
                    <p:nvPr/>
                  </p:nvSpPr>
                  <p:spPr>
                    <a:xfrm>
                      <a:off x="8788606" y="4686808"/>
                      <a:ext cx="2825634" cy="1169551"/>
                    </a:xfrm>
                    <a:prstGeom prst="rect">
                      <a:avLst/>
                    </a:prstGeom>
                    <a:noFill/>
                  </p:spPr>
                  <p:txBody>
                    <a:bodyPr wrap="square">
                      <a:spAutoFit/>
                    </a:bodyPr>
                    <a:lstStyle/>
                    <a:p>
                      <a:pPr algn="ctr"/>
                      <a:r>
                        <a:rPr lang="en-US" sz="1400" b="1" dirty="0">
                          <a:solidFill>
                            <a:srgbClr val="22229B"/>
                          </a:solidFill>
                          <a:cs typeface="Calibri Light" panose="020F0302020204030204" pitchFamily="34" charset="0"/>
                        </a:rPr>
                        <a:t>MEMBRANE REACTOR</a:t>
                      </a:r>
                    </a:p>
                    <a:p>
                      <a:pPr algn="ctr"/>
                      <a:r>
                        <a:rPr lang="en-US" sz="1400" dirty="0">
                          <a:cs typeface="Calibri Light" panose="020F0302020204030204" pitchFamily="34" charset="0"/>
                        </a:rPr>
                        <a:t>NH</a:t>
                      </a:r>
                      <a:r>
                        <a:rPr lang="en-US" sz="1400" baseline="-25000" dirty="0">
                          <a:cs typeface="Calibri Light" panose="020F0302020204030204" pitchFamily="34" charset="0"/>
                        </a:rPr>
                        <a:t>3</a:t>
                      </a:r>
                      <a:r>
                        <a:rPr lang="en-US" sz="1400" dirty="0">
                          <a:cs typeface="Calibri Light" panose="020F0302020204030204" pitchFamily="34" charset="0"/>
                        </a:rPr>
                        <a:t> decomposition reaction into H</a:t>
                      </a:r>
                      <a:r>
                        <a:rPr lang="en-US" sz="1400" baseline="-25000" dirty="0">
                          <a:cs typeface="Calibri Light" panose="020F0302020204030204" pitchFamily="34" charset="0"/>
                        </a:rPr>
                        <a:t>2</a:t>
                      </a:r>
                      <a:r>
                        <a:rPr lang="en-US" sz="1400" dirty="0">
                          <a:cs typeface="Calibri Light" panose="020F0302020204030204" pitchFamily="34" charset="0"/>
                        </a:rPr>
                        <a:t> and N</a:t>
                      </a:r>
                      <a:r>
                        <a:rPr lang="en-US" sz="1400" baseline="-25000" dirty="0">
                          <a:cs typeface="Calibri Light" panose="020F0302020204030204" pitchFamily="34" charset="0"/>
                        </a:rPr>
                        <a:t>2</a:t>
                      </a:r>
                      <a:r>
                        <a:rPr lang="en-US" sz="1400" dirty="0">
                          <a:cs typeface="Calibri Light" panose="020F0302020204030204" pitchFamily="34" charset="0"/>
                        </a:rPr>
                        <a:t> and high-purity H</a:t>
                      </a:r>
                      <a:r>
                        <a:rPr lang="en-US" sz="1400" baseline="-25000" dirty="0">
                          <a:cs typeface="Calibri Light" panose="020F0302020204030204" pitchFamily="34" charset="0"/>
                        </a:rPr>
                        <a:t>2</a:t>
                      </a:r>
                      <a:r>
                        <a:rPr lang="en-US" sz="1400" dirty="0">
                          <a:cs typeface="Calibri Light" panose="020F0302020204030204" pitchFamily="34" charset="0"/>
                        </a:rPr>
                        <a:t> separation are simultaneously performed</a:t>
                      </a:r>
                    </a:p>
                  </p:txBody>
                </p:sp>
              </p:grpSp>
            </p:grpSp>
          </p:grpSp>
        </p:grpSp>
        <p:sp>
          <p:nvSpPr>
            <p:cNvPr id="24" name="Arrow: Right 23">
              <a:extLst>
                <a:ext uri="{FF2B5EF4-FFF2-40B4-BE49-F238E27FC236}">
                  <a16:creationId xmlns:a16="http://schemas.microsoft.com/office/drawing/2014/main" id="{CAAABA05-E0CE-5CB0-AA0D-D775D9BD18E6}"/>
                </a:ext>
              </a:extLst>
            </p:cNvPr>
            <p:cNvSpPr/>
            <p:nvPr/>
          </p:nvSpPr>
          <p:spPr>
            <a:xfrm flipH="1">
              <a:off x="8408160" y="5056745"/>
              <a:ext cx="283447" cy="289204"/>
            </a:xfrm>
            <a:prstGeom prst="rightArrow">
              <a:avLst/>
            </a:prstGeom>
            <a:solidFill>
              <a:srgbClr val="DBEEF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spTree>
    <p:extLst>
      <p:ext uri="{BB962C8B-B14F-4D97-AF65-F5344CB8AC3E}">
        <p14:creationId xmlns:p14="http://schemas.microsoft.com/office/powerpoint/2010/main" val="2859699068"/>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4.16667E-7 3.7037E-6 L 0.29271 -0.31852 " pathEditMode="relative" rAng="0" ptsTypes="AA">
                                      <p:cBhvr>
                                        <p:cTn id="6" dur="2000" fill="hold"/>
                                        <p:tgtEl>
                                          <p:spTgt spid="68"/>
                                        </p:tgtEl>
                                        <p:attrNameLst>
                                          <p:attrName>ppt_x</p:attrName>
                                          <p:attrName>ppt_y</p:attrName>
                                        </p:attrNameLst>
                                      </p:cBhvr>
                                      <p:rCtr x="14635" y="-15926"/>
                                    </p:animMotion>
                                  </p:childTnLst>
                                </p:cTn>
                              </p:par>
                              <p:par>
                                <p:cTn id="7" presetID="10" presetClass="entr" presetSubtype="0" fill="hold" nodeType="withEffect">
                                  <p:stCondLst>
                                    <p:cond delay="0"/>
                                  </p:stCondLst>
                                  <p:childTnLst>
                                    <p:set>
                                      <p:cBhvr>
                                        <p:cTn id="8" dur="1" fill="hold">
                                          <p:stCondLst>
                                            <p:cond delay="0"/>
                                          </p:stCondLst>
                                        </p:cTn>
                                        <p:tgtEl>
                                          <p:spTgt spid="80"/>
                                        </p:tgtEl>
                                        <p:attrNameLst>
                                          <p:attrName>style.visibility</p:attrName>
                                        </p:attrNameLst>
                                      </p:cBhvr>
                                      <p:to>
                                        <p:strVal val="visible"/>
                                      </p:to>
                                    </p:set>
                                    <p:animEffect transition="in" filter="fade">
                                      <p:cBhvr>
                                        <p:cTn id="9" dur="1000"/>
                                        <p:tgtEl>
                                          <p:spTgt spid="80"/>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4" fill="hold" nodeType="clickEffect">
                                  <p:stCondLst>
                                    <p:cond delay="0"/>
                                  </p:stCondLst>
                                  <p:childTnLst>
                                    <p:set>
                                      <p:cBhvr>
                                        <p:cTn id="13" dur="1" fill="hold">
                                          <p:stCondLst>
                                            <p:cond delay="0"/>
                                          </p:stCondLst>
                                        </p:cTn>
                                        <p:tgtEl>
                                          <p:spTgt spid="26"/>
                                        </p:tgtEl>
                                        <p:attrNameLst>
                                          <p:attrName>style.visibility</p:attrName>
                                        </p:attrNameLst>
                                      </p:cBhvr>
                                      <p:to>
                                        <p:strVal val="visible"/>
                                      </p:to>
                                    </p:set>
                                    <p:anim calcmode="lin" valueType="num">
                                      <p:cBhvr additive="base">
                                        <p:cTn id="14" dur="1000" fill="hold"/>
                                        <p:tgtEl>
                                          <p:spTgt spid="26"/>
                                        </p:tgtEl>
                                        <p:attrNameLst>
                                          <p:attrName>ppt_x</p:attrName>
                                        </p:attrNameLst>
                                      </p:cBhvr>
                                      <p:tavLst>
                                        <p:tav tm="0">
                                          <p:val>
                                            <p:strVal val="#ppt_x"/>
                                          </p:val>
                                        </p:tav>
                                        <p:tav tm="100000">
                                          <p:val>
                                            <p:strVal val="#ppt_x"/>
                                          </p:val>
                                        </p:tav>
                                      </p:tavLst>
                                    </p:anim>
                                    <p:anim calcmode="lin" valueType="num">
                                      <p:cBhvr additive="base">
                                        <p:cTn id="15" dur="1000" fill="hold"/>
                                        <p:tgtEl>
                                          <p:spTgt spid="2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ABB4575C-AA66-E7C2-0AC7-46E2C23EA559}"/>
              </a:ext>
            </a:extLst>
          </p:cNvPr>
          <p:cNvSpPr/>
          <p:nvPr/>
        </p:nvSpPr>
        <p:spPr>
          <a:xfrm>
            <a:off x="5348161" y="4722232"/>
            <a:ext cx="6353896" cy="119678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24" name="Group 23">
            <a:extLst>
              <a:ext uri="{FF2B5EF4-FFF2-40B4-BE49-F238E27FC236}">
                <a16:creationId xmlns:a16="http://schemas.microsoft.com/office/drawing/2014/main" id="{F73E435A-8747-19E5-47C2-E7E6ECE29B34}"/>
              </a:ext>
            </a:extLst>
          </p:cNvPr>
          <p:cNvGrpSpPr/>
          <p:nvPr/>
        </p:nvGrpSpPr>
        <p:grpSpPr>
          <a:xfrm>
            <a:off x="4593322" y="1723665"/>
            <a:ext cx="7132815" cy="2916156"/>
            <a:chOff x="3934554" y="1025891"/>
            <a:chExt cx="5349612" cy="2187117"/>
          </a:xfrm>
        </p:grpSpPr>
        <p:graphicFrame>
          <p:nvGraphicFramePr>
            <p:cNvPr id="29" name="Chart 28">
              <a:extLst>
                <a:ext uri="{FF2B5EF4-FFF2-40B4-BE49-F238E27FC236}">
                  <a16:creationId xmlns:a16="http://schemas.microsoft.com/office/drawing/2014/main" id="{EDED2EDB-8791-AEF2-FA0C-EDF317653006}"/>
                </a:ext>
              </a:extLst>
            </p:cNvPr>
            <p:cNvGraphicFramePr/>
            <p:nvPr>
              <p:extLst>
                <p:ext uri="{D42A27DB-BD31-4B8C-83A1-F6EECF244321}">
                  <p14:modId xmlns:p14="http://schemas.microsoft.com/office/powerpoint/2010/main" val="539810698"/>
                </p:ext>
              </p:extLst>
            </p:nvPr>
          </p:nvGraphicFramePr>
          <p:xfrm>
            <a:off x="3934554" y="1053008"/>
            <a:ext cx="2700000" cy="2160000"/>
          </p:xfrm>
          <a:graphic>
            <a:graphicData uri="http://schemas.openxmlformats.org/drawingml/2006/chart">
              <c:chart xmlns:c="http://schemas.openxmlformats.org/drawingml/2006/chart" xmlns:r="http://schemas.openxmlformats.org/officeDocument/2006/relationships" r:id="rId3"/>
            </a:graphicData>
          </a:graphic>
        </p:graphicFrame>
        <p:graphicFrame>
          <p:nvGraphicFramePr>
            <p:cNvPr id="57" name="Chart 56">
              <a:extLst>
                <a:ext uri="{FF2B5EF4-FFF2-40B4-BE49-F238E27FC236}">
                  <a16:creationId xmlns:a16="http://schemas.microsoft.com/office/drawing/2014/main" id="{AE943D90-20C9-BB62-416A-EFC3B1338B52}"/>
                </a:ext>
              </a:extLst>
            </p:cNvPr>
            <p:cNvGraphicFramePr/>
            <p:nvPr>
              <p:extLst>
                <p:ext uri="{D42A27DB-BD31-4B8C-83A1-F6EECF244321}">
                  <p14:modId xmlns:p14="http://schemas.microsoft.com/office/powerpoint/2010/main" val="3642225541"/>
                </p:ext>
              </p:extLst>
            </p:nvPr>
          </p:nvGraphicFramePr>
          <p:xfrm>
            <a:off x="6584166" y="1025891"/>
            <a:ext cx="2700000" cy="2160000"/>
          </p:xfrm>
          <a:graphic>
            <a:graphicData uri="http://schemas.openxmlformats.org/drawingml/2006/chart">
              <c:chart xmlns:c="http://schemas.openxmlformats.org/drawingml/2006/chart" xmlns:r="http://schemas.openxmlformats.org/officeDocument/2006/relationships" r:id="rId4"/>
            </a:graphicData>
          </a:graphic>
        </p:graphicFrame>
      </p:grpSp>
      <p:grpSp>
        <p:nvGrpSpPr>
          <p:cNvPr id="58" name="Group 57">
            <a:extLst>
              <a:ext uri="{FF2B5EF4-FFF2-40B4-BE49-F238E27FC236}">
                <a16:creationId xmlns:a16="http://schemas.microsoft.com/office/drawing/2014/main" id="{49FA3B59-9688-B7A1-5820-144907A6E44E}"/>
              </a:ext>
            </a:extLst>
          </p:cNvPr>
          <p:cNvGrpSpPr/>
          <p:nvPr/>
        </p:nvGrpSpPr>
        <p:grpSpPr>
          <a:xfrm>
            <a:off x="556521" y="1256824"/>
            <a:ext cx="3424535" cy="3139920"/>
            <a:chOff x="6418962" y="3522792"/>
            <a:chExt cx="3124731" cy="2773858"/>
          </a:xfrm>
        </p:grpSpPr>
        <p:sp>
          <p:nvSpPr>
            <p:cNvPr id="59" name="Trapezoid 58">
              <a:extLst>
                <a:ext uri="{FF2B5EF4-FFF2-40B4-BE49-F238E27FC236}">
                  <a16:creationId xmlns:a16="http://schemas.microsoft.com/office/drawing/2014/main" id="{2E7EBE34-2F91-C6AE-E1E7-A0E530373424}"/>
                </a:ext>
              </a:extLst>
            </p:cNvPr>
            <p:cNvSpPr/>
            <p:nvPr/>
          </p:nvSpPr>
          <p:spPr>
            <a:xfrm>
              <a:off x="7546457" y="4406216"/>
              <a:ext cx="605787" cy="78590"/>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F98A7B45-B3A5-505B-59EB-91609B06297E}"/>
                </a:ext>
              </a:extLst>
            </p:cNvPr>
            <p:cNvGrpSpPr/>
            <p:nvPr/>
          </p:nvGrpSpPr>
          <p:grpSpPr>
            <a:xfrm>
              <a:off x="7107964" y="3977800"/>
              <a:ext cx="878206" cy="1821671"/>
              <a:chOff x="2891026" y="2345609"/>
              <a:chExt cx="572813" cy="1144096"/>
            </a:xfrm>
          </p:grpSpPr>
          <p:sp>
            <p:nvSpPr>
              <p:cNvPr id="72" name="Rectangle: Rounded Corners 71">
                <a:extLst>
                  <a:ext uri="{FF2B5EF4-FFF2-40B4-BE49-F238E27FC236}">
                    <a16:creationId xmlns:a16="http://schemas.microsoft.com/office/drawing/2014/main" id="{18BA1B4F-DE00-856B-EFEB-0FE4FBB03505}"/>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grpSp>
            <p:nvGrpSpPr>
              <p:cNvPr id="73" name="Group 72">
                <a:extLst>
                  <a:ext uri="{FF2B5EF4-FFF2-40B4-BE49-F238E27FC236}">
                    <a16:creationId xmlns:a16="http://schemas.microsoft.com/office/drawing/2014/main" id="{2A099805-ABD8-59A4-6B99-6928E62A743F}"/>
                  </a:ext>
                </a:extLst>
              </p:cNvPr>
              <p:cNvGrpSpPr/>
              <p:nvPr/>
            </p:nvGrpSpPr>
            <p:grpSpPr>
              <a:xfrm>
                <a:off x="2891026" y="2345609"/>
                <a:ext cx="572813" cy="1144096"/>
                <a:chOff x="1593589" y="1999110"/>
                <a:chExt cx="1452866" cy="3222958"/>
              </a:xfrm>
            </p:grpSpPr>
            <p:sp>
              <p:nvSpPr>
                <p:cNvPr id="74" name="Trapezoid 73">
                  <a:extLst>
                    <a:ext uri="{FF2B5EF4-FFF2-40B4-BE49-F238E27FC236}">
                      <a16:creationId xmlns:a16="http://schemas.microsoft.com/office/drawing/2014/main" id="{493B1B63-DDB6-A03D-A02A-EEEE984DE7A2}"/>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5" name="Trapezoid 74">
                  <a:extLst>
                    <a:ext uri="{FF2B5EF4-FFF2-40B4-BE49-F238E27FC236}">
                      <a16:creationId xmlns:a16="http://schemas.microsoft.com/office/drawing/2014/main" id="{25C2CEFC-7F99-0BA1-C73B-B330008FA06A}"/>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6" name="Rectangle: Rounded Corners 75">
                  <a:extLst>
                    <a:ext uri="{FF2B5EF4-FFF2-40B4-BE49-F238E27FC236}">
                      <a16:creationId xmlns:a16="http://schemas.microsoft.com/office/drawing/2014/main" id="{CABA65A9-1B5F-39D5-C335-30B5FBAA3824}"/>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77" name="Rectangle 76">
                  <a:extLst>
                    <a:ext uri="{FF2B5EF4-FFF2-40B4-BE49-F238E27FC236}">
                      <a16:creationId xmlns:a16="http://schemas.microsoft.com/office/drawing/2014/main" id="{0DDB804C-66B1-BA84-48C0-2254C898324B}"/>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8" name="Rectangle 77">
                  <a:extLst>
                    <a:ext uri="{FF2B5EF4-FFF2-40B4-BE49-F238E27FC236}">
                      <a16:creationId xmlns:a16="http://schemas.microsoft.com/office/drawing/2014/main" id="{59B592F9-51BF-0865-6644-1822629B9058}"/>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9" name="Trapezoid 78">
                  <a:extLst>
                    <a:ext uri="{FF2B5EF4-FFF2-40B4-BE49-F238E27FC236}">
                      <a16:creationId xmlns:a16="http://schemas.microsoft.com/office/drawing/2014/main" id="{9496B386-3C84-2959-E7CD-0778A1E430B0}"/>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80" name="Trapezoid 79">
                  <a:extLst>
                    <a:ext uri="{FF2B5EF4-FFF2-40B4-BE49-F238E27FC236}">
                      <a16:creationId xmlns:a16="http://schemas.microsoft.com/office/drawing/2014/main" id="{BD8448B8-DA41-DBB4-1811-C4E170D8F813}"/>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81" name="Picture 80">
                  <a:extLst>
                    <a:ext uri="{FF2B5EF4-FFF2-40B4-BE49-F238E27FC236}">
                      <a16:creationId xmlns:a16="http://schemas.microsoft.com/office/drawing/2014/main" id="{227458C9-D26C-EF8C-4FA9-DD85F50D9C44}"/>
                    </a:ext>
                  </a:extLst>
                </p:cNvPr>
                <p:cNvPicPr>
                  <a:picLocks noChangeAspect="1"/>
                </p:cNvPicPr>
                <p:nvPr/>
              </p:nvPicPr>
              <p:blipFill rotWithShape="1">
                <a:blip r:embed="rId5">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sp>
          <p:nvSpPr>
            <p:cNvPr id="61" name="Trapezoid 60">
              <a:extLst>
                <a:ext uri="{FF2B5EF4-FFF2-40B4-BE49-F238E27FC236}">
                  <a16:creationId xmlns:a16="http://schemas.microsoft.com/office/drawing/2014/main" id="{932D403C-2F7B-87FF-0C0B-7A44E884C64A}"/>
                </a:ext>
              </a:extLst>
            </p:cNvPr>
            <p:cNvSpPr/>
            <p:nvPr/>
          </p:nvSpPr>
          <p:spPr>
            <a:xfrm rot="16200000">
              <a:off x="7025866" y="4883711"/>
              <a:ext cx="754944"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Trapezoid 61">
              <a:extLst>
                <a:ext uri="{FF2B5EF4-FFF2-40B4-BE49-F238E27FC236}">
                  <a16:creationId xmlns:a16="http://schemas.microsoft.com/office/drawing/2014/main" id="{A2D4FF7D-BEA9-8E95-25E2-F2ED0AE7C8D4}"/>
                </a:ext>
              </a:extLst>
            </p:cNvPr>
            <p:cNvSpPr/>
            <p:nvPr/>
          </p:nvSpPr>
          <p:spPr>
            <a:xfrm rot="16200000">
              <a:off x="7107491" y="4886916"/>
              <a:ext cx="82974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3" name="Trapezoid 62">
              <a:extLst>
                <a:ext uri="{FF2B5EF4-FFF2-40B4-BE49-F238E27FC236}">
                  <a16:creationId xmlns:a16="http://schemas.microsoft.com/office/drawing/2014/main" id="{ED6251B6-67A3-3048-6FA9-733FDBE7379D}"/>
                </a:ext>
              </a:extLst>
            </p:cNvPr>
            <p:cNvSpPr/>
            <p:nvPr/>
          </p:nvSpPr>
          <p:spPr>
            <a:xfrm rot="16200000">
              <a:off x="7185660" y="4890786"/>
              <a:ext cx="921670" cy="45720"/>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4" name="Trapezoid 63">
              <a:extLst>
                <a:ext uri="{FF2B5EF4-FFF2-40B4-BE49-F238E27FC236}">
                  <a16:creationId xmlns:a16="http://schemas.microsoft.com/office/drawing/2014/main" id="{C1E7581D-7143-CFD8-62AC-705C7196A078}"/>
                </a:ext>
              </a:extLst>
            </p:cNvPr>
            <p:cNvSpPr/>
            <p:nvPr/>
          </p:nvSpPr>
          <p:spPr>
            <a:xfrm rot="16200000">
              <a:off x="7273314" y="4888312"/>
              <a:ext cx="992160"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Trapezoid 64">
              <a:extLst>
                <a:ext uri="{FF2B5EF4-FFF2-40B4-BE49-F238E27FC236}">
                  <a16:creationId xmlns:a16="http://schemas.microsoft.com/office/drawing/2014/main" id="{DAFD7EDA-0E9F-02EB-F208-B87B7428A5B1}"/>
                </a:ext>
              </a:extLst>
            </p:cNvPr>
            <p:cNvSpPr/>
            <p:nvPr/>
          </p:nvSpPr>
          <p:spPr>
            <a:xfrm rot="16200000">
              <a:off x="7364763" y="4888072"/>
              <a:ext cx="107841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66" name="Connector: Elbow 65">
              <a:extLst>
                <a:ext uri="{FF2B5EF4-FFF2-40B4-BE49-F238E27FC236}">
                  <a16:creationId xmlns:a16="http://schemas.microsoft.com/office/drawing/2014/main" id="{088F7CCD-8A4B-77F1-07E2-5ABC0125A4A1}"/>
                </a:ext>
              </a:extLst>
            </p:cNvPr>
            <p:cNvCxnSpPr>
              <a:cxnSpLocks/>
            </p:cNvCxnSpPr>
            <p:nvPr/>
          </p:nvCxnSpPr>
          <p:spPr>
            <a:xfrm flipV="1">
              <a:off x="6878343" y="5818988"/>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1B06F8A-5693-52C7-F99C-F3C3E68963CB}"/>
                </a:ext>
              </a:extLst>
            </p:cNvPr>
            <p:cNvSpPr txBox="1"/>
            <p:nvPr/>
          </p:nvSpPr>
          <p:spPr>
            <a:xfrm>
              <a:off x="6418962" y="6024755"/>
              <a:ext cx="511630"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endParaRPr lang="LID4096" sz="1400" dirty="0">
                <a:latin typeface="Calibri Light" panose="020F0302020204030204" pitchFamily="34" charset="0"/>
                <a:cs typeface="Calibri Light" panose="020F0302020204030204" pitchFamily="34" charset="0"/>
              </a:endParaRPr>
            </a:p>
          </p:txBody>
        </p:sp>
        <p:cxnSp>
          <p:nvCxnSpPr>
            <p:cNvPr id="68" name="Connector: Elbow 67">
              <a:extLst>
                <a:ext uri="{FF2B5EF4-FFF2-40B4-BE49-F238E27FC236}">
                  <a16:creationId xmlns:a16="http://schemas.microsoft.com/office/drawing/2014/main" id="{CF8ACD0D-32FC-1AB4-167F-C5276D27F7F3}"/>
                </a:ext>
              </a:extLst>
            </p:cNvPr>
            <p:cNvCxnSpPr>
              <a:cxnSpLocks/>
              <a:stCxn id="74" idx="3"/>
            </p:cNvCxnSpPr>
            <p:nvPr/>
          </p:nvCxnSpPr>
          <p:spPr>
            <a:xfrm rot="5400000" flipH="1" flipV="1">
              <a:off x="8430765" y="2881111"/>
              <a:ext cx="212386" cy="19809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7E0A1660-67E8-584F-E4A2-329AAC22A98D}"/>
                </a:ext>
              </a:extLst>
            </p:cNvPr>
            <p:cNvSpPr txBox="1"/>
            <p:nvPr/>
          </p:nvSpPr>
          <p:spPr>
            <a:xfrm>
              <a:off x="8224430" y="3522792"/>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Permeate: H</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cxnSp>
          <p:nvCxnSpPr>
            <p:cNvPr id="70" name="Straight Arrow Connector 69">
              <a:extLst>
                <a:ext uri="{FF2B5EF4-FFF2-40B4-BE49-F238E27FC236}">
                  <a16:creationId xmlns:a16="http://schemas.microsoft.com/office/drawing/2014/main" id="{31F3F974-C17C-F5A5-44C1-972CF9B47601}"/>
                </a:ext>
              </a:extLst>
            </p:cNvPr>
            <p:cNvCxnSpPr>
              <a:cxnSpLocks/>
              <a:stCxn id="59" idx="3"/>
            </p:cNvCxnSpPr>
            <p:nvPr/>
          </p:nvCxnSpPr>
          <p:spPr>
            <a:xfrm>
              <a:off x="8152244" y="4445511"/>
              <a:ext cx="1391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3642532-E21F-ED3C-B726-9BA3735C731B}"/>
                </a:ext>
              </a:extLst>
            </p:cNvPr>
            <p:cNvSpPr txBox="1"/>
            <p:nvPr/>
          </p:nvSpPr>
          <p:spPr>
            <a:xfrm>
              <a:off x="8217464" y="4201433"/>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Retentate: N</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grpSp>
      <mc:AlternateContent xmlns:mc="http://schemas.openxmlformats.org/markup-compatibility/2006" xmlns:a14="http://schemas.microsoft.com/office/drawing/2010/main">
        <mc:Choice Requires="a14">
          <p:graphicFrame>
            <p:nvGraphicFramePr>
              <p:cNvPr id="82" name="Table 81">
                <a:extLst>
                  <a:ext uri="{FF2B5EF4-FFF2-40B4-BE49-F238E27FC236}">
                    <a16:creationId xmlns:a16="http://schemas.microsoft.com/office/drawing/2014/main" id="{A69C057E-696D-FE30-97E3-15BF61BB589F}"/>
                  </a:ext>
                </a:extLst>
              </p:cNvPr>
              <p:cNvGraphicFramePr>
                <a:graphicFrameLocks noGrp="1"/>
              </p:cNvGraphicFramePr>
              <p:nvPr>
                <p:extLst>
                  <p:ext uri="{D42A27DB-BD31-4B8C-83A1-F6EECF244321}">
                    <p14:modId xmlns:p14="http://schemas.microsoft.com/office/powerpoint/2010/main" val="4066886346"/>
                  </p:ext>
                </p:extLst>
              </p:nvPr>
            </p:nvGraphicFramePr>
            <p:xfrm>
              <a:off x="489943" y="4671561"/>
              <a:ext cx="3906063" cy="1554480"/>
            </p:xfrm>
            <a:graphic>
              <a:graphicData uri="http://schemas.openxmlformats.org/drawingml/2006/table">
                <a:tbl>
                  <a:tblPr firstRow="1" bandRow="1"/>
                  <a:tblGrid>
                    <a:gridCol w="2197715">
                      <a:extLst>
                        <a:ext uri="{9D8B030D-6E8A-4147-A177-3AD203B41FA5}">
                          <a16:colId xmlns:a16="http://schemas.microsoft.com/office/drawing/2014/main" val="3060662380"/>
                        </a:ext>
                      </a:extLst>
                    </a:gridCol>
                    <a:gridCol w="1708348">
                      <a:extLst>
                        <a:ext uri="{9D8B030D-6E8A-4147-A177-3AD203B41FA5}">
                          <a16:colId xmlns:a16="http://schemas.microsoft.com/office/drawing/2014/main" val="1782283728"/>
                        </a:ext>
                      </a:extLst>
                    </a:gridCol>
                  </a:tblGrid>
                  <a:tr h="218221">
                    <a:tc gridSpan="2">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b="1" dirty="0">
                              <a:latin typeface="+mn-lt"/>
                              <a:cs typeface="Calibri Light" panose="020F0302020204030204" pitchFamily="34" charset="0"/>
                            </a:rPr>
                            <a:t>Experimental conditions</a:t>
                          </a:r>
                          <a:endParaRPr lang="x-none" sz="1100" b="1" dirty="0">
                            <a:latin typeface="+mn-lt"/>
                            <a:cs typeface="Calibri Light" panose="020F03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x-none" sz="800" dirty="0"/>
                        </a:p>
                      </a:txBody>
                      <a:tcPr/>
                    </a:tc>
                    <a:extLst>
                      <a:ext uri="{0D108BD9-81ED-4DB2-BD59-A6C34878D82A}">
                        <a16:rowId xmlns:a16="http://schemas.microsoft.com/office/drawing/2014/main" val="716625078"/>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l-GR" sz="1100" dirty="0">
                              <a:latin typeface="+mn-lt"/>
                              <a:cs typeface="Calibri Light" panose="020F0302020204030204" pitchFamily="34" charset="0"/>
                            </a:rPr>
                            <a:t>Δ</a:t>
                          </a:r>
                          <a:r>
                            <a:rPr lang="en-US" sz="1100" dirty="0">
                              <a:latin typeface="+mn-lt"/>
                              <a:cs typeface="Calibri Light" panose="020F0302020204030204" pitchFamily="34" charset="0"/>
                            </a:rPr>
                            <a:t>P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3 </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82904200"/>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Permeate pressure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0.01-1</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5483822"/>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Feed flow rate [L</a:t>
                          </a:r>
                          <a:r>
                            <a:rPr lang="en-US" sz="1100" baseline="-25000" dirty="0">
                              <a:latin typeface="+mn-lt"/>
                              <a:cs typeface="Calibri Light" panose="020F0302020204030204" pitchFamily="34" charset="0"/>
                            </a:rPr>
                            <a:t>N</a:t>
                          </a:r>
                          <a:r>
                            <a:rPr lang="en-US" sz="1100" dirty="0">
                              <a:latin typeface="+mn-lt"/>
                              <a:cs typeface="Calibri Light" panose="020F0302020204030204" pitchFamily="34" charset="0"/>
                            </a:rPr>
                            <a:t>/min]</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0.5</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20993729"/>
                      </a:ext>
                    </a:extLst>
                  </a:tr>
                  <a:tr h="218221">
                    <a:tc>
                      <a:txBody>
                        <a:bodyPr/>
                        <a:lstStyle/>
                        <a:p>
                          <a:pPr algn="l"/>
                          <a:r>
                            <a:rPr lang="en-US" sz="1100" dirty="0">
                              <a:latin typeface="+mn-lt"/>
                              <a:cs typeface="Calibri Light" panose="020F0302020204030204" pitchFamily="34" charset="0"/>
                            </a:rPr>
                            <a:t>Membrane</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a:latin typeface="+mn-lt"/>
                              <a:cs typeface="Calibri Light" panose="020F0302020204030204" pitchFamily="34" charset="0"/>
                            </a:rPr>
                            <a:t>Double-skinned Pd-Ag</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18986857"/>
                      </a:ext>
                    </a:extLst>
                  </a:tr>
                  <a:tr h="218221">
                    <a:tc>
                      <a:txBody>
                        <a:bodyPr/>
                        <a:lstStyle/>
                        <a:p>
                          <a:pPr algn="l"/>
                          <a:r>
                            <a:rPr lang="en-US" sz="1100" dirty="0">
                              <a:latin typeface="+mn-lt"/>
                              <a:cs typeface="Calibri Light" panose="020F0302020204030204" pitchFamily="34" charset="0"/>
                            </a:rPr>
                            <a:t>Thickness selective layer [</a:t>
                          </a:r>
                          <a:r>
                            <a:rPr lang="el-GR" sz="1100" dirty="0">
                              <a:effectLst/>
                              <a:latin typeface="+mn-lt"/>
                              <a:cs typeface="Calibri Light" panose="020F0302020204030204" pitchFamily="34" charset="0"/>
                            </a:rPr>
                            <a:t>μ</a:t>
                          </a:r>
                          <a:r>
                            <a:rPr lang="en-GB" sz="1100" dirty="0">
                              <a:effectLst/>
                              <a:latin typeface="+mn-lt"/>
                              <a:cs typeface="Calibri Light" panose="020F0302020204030204" pitchFamily="34" charset="0"/>
                            </a:rPr>
                            <a:t>m]</a:t>
                          </a:r>
                          <a:endParaRPr lang="LID4096"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14:m>
                            <m:oMath xmlns:m="http://schemas.openxmlformats.org/officeDocument/2006/math">
                              <m:r>
                                <a:rPr lang="en-US" sz="11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100" dirty="0">
                              <a:latin typeface="+mn-lt"/>
                              <a:cs typeface="Calibri Light" panose="020F0302020204030204" pitchFamily="34" charset="0"/>
                            </a:rPr>
                            <a:t>4.61</a:t>
                          </a:r>
                          <a:endParaRPr lang="LID4096"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865827130"/>
                      </a:ext>
                    </a:extLst>
                  </a:tr>
                </a:tbl>
              </a:graphicData>
            </a:graphic>
          </p:graphicFrame>
        </mc:Choice>
        <mc:Fallback xmlns="">
          <p:graphicFrame>
            <p:nvGraphicFramePr>
              <p:cNvPr id="82" name="Table 81">
                <a:extLst>
                  <a:ext uri="{FF2B5EF4-FFF2-40B4-BE49-F238E27FC236}">
                    <a16:creationId xmlns:a16="http://schemas.microsoft.com/office/drawing/2014/main" id="{A69C057E-696D-FE30-97E3-15BF61BB589F}"/>
                  </a:ext>
                </a:extLst>
              </p:cNvPr>
              <p:cNvGraphicFramePr>
                <a:graphicFrameLocks noGrp="1"/>
              </p:cNvGraphicFramePr>
              <p:nvPr>
                <p:extLst>
                  <p:ext uri="{D42A27DB-BD31-4B8C-83A1-F6EECF244321}">
                    <p14:modId xmlns:p14="http://schemas.microsoft.com/office/powerpoint/2010/main" val="4066886346"/>
                  </p:ext>
                </p:extLst>
              </p:nvPr>
            </p:nvGraphicFramePr>
            <p:xfrm>
              <a:off x="489943" y="4671561"/>
              <a:ext cx="3906063" cy="1554480"/>
            </p:xfrm>
            <a:graphic>
              <a:graphicData uri="http://schemas.openxmlformats.org/drawingml/2006/table">
                <a:tbl>
                  <a:tblPr firstRow="1" bandRow="1"/>
                  <a:tblGrid>
                    <a:gridCol w="2197715">
                      <a:extLst>
                        <a:ext uri="{9D8B030D-6E8A-4147-A177-3AD203B41FA5}">
                          <a16:colId xmlns:a16="http://schemas.microsoft.com/office/drawing/2014/main" val="3060662380"/>
                        </a:ext>
                      </a:extLst>
                    </a:gridCol>
                    <a:gridCol w="1708348">
                      <a:extLst>
                        <a:ext uri="{9D8B030D-6E8A-4147-A177-3AD203B41FA5}">
                          <a16:colId xmlns:a16="http://schemas.microsoft.com/office/drawing/2014/main" val="1782283728"/>
                        </a:ext>
                      </a:extLst>
                    </a:gridCol>
                  </a:tblGrid>
                  <a:tr h="259080">
                    <a:tc gridSpan="2">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b="1" dirty="0">
                              <a:latin typeface="+mn-lt"/>
                              <a:cs typeface="Calibri Light" panose="020F0302020204030204" pitchFamily="34" charset="0"/>
                            </a:rPr>
                            <a:t>Experimental conditions</a:t>
                          </a:r>
                          <a:endParaRPr lang="x-none" sz="1100" b="1" dirty="0">
                            <a:latin typeface="+mn-lt"/>
                            <a:cs typeface="Calibri Light" panose="020F03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x-none" sz="800" dirty="0"/>
                        </a:p>
                      </a:txBody>
                      <a:tcPr/>
                    </a:tc>
                    <a:extLst>
                      <a:ext uri="{0D108BD9-81ED-4DB2-BD59-A6C34878D82A}">
                        <a16:rowId xmlns:a16="http://schemas.microsoft.com/office/drawing/2014/main" val="716625078"/>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l-GR" sz="1100" dirty="0">
                              <a:latin typeface="+mn-lt"/>
                              <a:cs typeface="Calibri Light" panose="020F0302020204030204" pitchFamily="34" charset="0"/>
                            </a:rPr>
                            <a:t>Δ</a:t>
                          </a:r>
                          <a:r>
                            <a:rPr lang="en-US" sz="1100" dirty="0">
                              <a:latin typeface="+mn-lt"/>
                              <a:cs typeface="Calibri Light" panose="020F0302020204030204" pitchFamily="34" charset="0"/>
                            </a:rPr>
                            <a:t>P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3 </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82904200"/>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Permeate pressure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0.01-1</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5483822"/>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Feed flow rate [L</a:t>
                          </a:r>
                          <a:r>
                            <a:rPr lang="en-US" sz="1100" baseline="-25000" dirty="0">
                              <a:latin typeface="+mn-lt"/>
                              <a:cs typeface="Calibri Light" panose="020F0302020204030204" pitchFamily="34" charset="0"/>
                            </a:rPr>
                            <a:t>N</a:t>
                          </a:r>
                          <a:r>
                            <a:rPr lang="en-US" sz="1100" dirty="0">
                              <a:latin typeface="+mn-lt"/>
                              <a:cs typeface="Calibri Light" panose="020F0302020204030204" pitchFamily="34" charset="0"/>
                            </a:rPr>
                            <a:t>/min]</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0.5</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20993729"/>
                      </a:ext>
                    </a:extLst>
                  </a:tr>
                  <a:tr h="259080">
                    <a:tc>
                      <a:txBody>
                        <a:bodyPr/>
                        <a:lstStyle/>
                        <a:p>
                          <a:pPr algn="l"/>
                          <a:r>
                            <a:rPr lang="en-US" sz="1100" dirty="0">
                              <a:latin typeface="+mn-lt"/>
                              <a:cs typeface="Calibri Light" panose="020F0302020204030204" pitchFamily="34" charset="0"/>
                            </a:rPr>
                            <a:t>Membrane</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a:latin typeface="+mn-lt"/>
                              <a:cs typeface="Calibri Light" panose="020F0302020204030204" pitchFamily="34" charset="0"/>
                            </a:rPr>
                            <a:t>Double-skinned Pd-Ag</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18986857"/>
                      </a:ext>
                    </a:extLst>
                  </a:tr>
                  <a:tr h="259080">
                    <a:tc>
                      <a:txBody>
                        <a:bodyPr/>
                        <a:lstStyle/>
                        <a:p>
                          <a:pPr algn="l"/>
                          <a:r>
                            <a:rPr lang="en-US" sz="1100" dirty="0">
                              <a:latin typeface="+mn-lt"/>
                              <a:cs typeface="Calibri Light" panose="020F0302020204030204" pitchFamily="34" charset="0"/>
                            </a:rPr>
                            <a:t>Thickness selective layer [</a:t>
                          </a:r>
                          <a:r>
                            <a:rPr lang="el-GR" sz="1100" dirty="0">
                              <a:effectLst/>
                              <a:latin typeface="+mn-lt"/>
                              <a:cs typeface="Calibri Light" panose="020F0302020204030204" pitchFamily="34" charset="0"/>
                            </a:rPr>
                            <a:t>μ</a:t>
                          </a:r>
                          <a:r>
                            <a:rPr lang="en-GB" sz="1100" dirty="0">
                              <a:effectLst/>
                              <a:latin typeface="+mn-lt"/>
                              <a:cs typeface="Calibri Light" panose="020F0302020204030204" pitchFamily="34" charset="0"/>
                            </a:rPr>
                            <a:t>m]</a:t>
                          </a:r>
                          <a:endParaRPr lang="LID4096"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LID4096"/>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6"/>
                          <a:stretch>
                            <a:fillRect l="-128470" t="-497674" b="-13953"/>
                          </a:stretch>
                        </a:blipFill>
                      </a:tcPr>
                    </a:tc>
                    <a:extLst>
                      <a:ext uri="{0D108BD9-81ED-4DB2-BD59-A6C34878D82A}">
                        <a16:rowId xmlns:a16="http://schemas.microsoft.com/office/drawing/2014/main" val="3865827130"/>
                      </a:ext>
                    </a:extLst>
                  </a:tr>
                </a:tbl>
              </a:graphicData>
            </a:graphic>
          </p:graphicFrame>
        </mc:Fallback>
      </mc:AlternateContent>
      <p:sp>
        <p:nvSpPr>
          <p:cNvPr id="83" name="TextBox 82">
            <a:extLst>
              <a:ext uri="{FF2B5EF4-FFF2-40B4-BE49-F238E27FC236}">
                <a16:creationId xmlns:a16="http://schemas.microsoft.com/office/drawing/2014/main" id="{E59BD115-EBD8-F2C1-4417-A2D1C11CFF47}"/>
              </a:ext>
            </a:extLst>
          </p:cNvPr>
          <p:cNvSpPr txBox="1"/>
          <p:nvPr/>
        </p:nvSpPr>
        <p:spPr>
          <a:xfrm>
            <a:off x="5509197" y="4760945"/>
            <a:ext cx="6525487" cy="1077218"/>
          </a:xfrm>
          <a:prstGeom prst="rect">
            <a:avLst/>
          </a:prstGeom>
          <a:noFill/>
        </p:spPr>
        <p:txBody>
          <a:bodyPr wrap="square">
            <a:spAutoFit/>
          </a:bodyPr>
          <a:lstStyle/>
          <a:p>
            <a:r>
              <a:rPr lang="en-US" sz="1600" dirty="0">
                <a:cs typeface="Calibri Light" panose="020F0302020204030204" pitchFamily="34" charset="0"/>
              </a:rPr>
              <a:t>Compared to conventional systems, in a membrane reactor:</a:t>
            </a:r>
          </a:p>
          <a:p>
            <a:pPr marL="285750" indent="-285750">
              <a:buFont typeface="Wingdings" panose="05000000000000000000" pitchFamily="2" charset="2"/>
              <a:buChar char="q"/>
            </a:pPr>
            <a:r>
              <a:rPr lang="en-US" sz="1600" dirty="0">
                <a:cs typeface="Calibri Light" panose="020F0302020204030204" pitchFamily="34" charset="0"/>
              </a:rPr>
              <a:t>Comparable or higher NH</a:t>
            </a:r>
            <a:r>
              <a:rPr lang="en-US" sz="1600" baseline="-25000" dirty="0">
                <a:cs typeface="Calibri Light" panose="020F0302020204030204" pitchFamily="34" charset="0"/>
              </a:rPr>
              <a:t>3</a:t>
            </a:r>
            <a:r>
              <a:rPr lang="en-US" sz="1600" dirty="0">
                <a:cs typeface="Calibri Light" panose="020F0302020204030204" pitchFamily="34" charset="0"/>
              </a:rPr>
              <a:t> conversion can be achieved at lower temperature (higher efficiencies)</a:t>
            </a:r>
          </a:p>
          <a:p>
            <a:pPr marL="285750" indent="-285750">
              <a:buFont typeface="Wingdings" panose="05000000000000000000" pitchFamily="2" charset="2"/>
              <a:buChar char="q"/>
            </a:pPr>
            <a:r>
              <a:rPr lang="en-US" sz="1600" dirty="0">
                <a:cs typeface="Calibri Light" panose="020F0302020204030204" pitchFamily="34" charset="0"/>
              </a:rPr>
              <a:t>High-purity H</a:t>
            </a:r>
            <a:r>
              <a:rPr lang="en-US" sz="1600" baseline="-25000" dirty="0">
                <a:cs typeface="Calibri Light" panose="020F0302020204030204" pitchFamily="34" charset="0"/>
              </a:rPr>
              <a:t>2</a:t>
            </a:r>
            <a:r>
              <a:rPr lang="en-US" sz="1600" dirty="0">
                <a:cs typeface="Calibri Light" panose="020F0302020204030204" pitchFamily="34" charset="0"/>
              </a:rPr>
              <a:t> is recovered </a:t>
            </a:r>
          </a:p>
        </p:txBody>
      </p:sp>
      <p:sp>
        <p:nvSpPr>
          <p:cNvPr id="87" name="Title 1">
            <a:extLst>
              <a:ext uri="{FF2B5EF4-FFF2-40B4-BE49-F238E27FC236}">
                <a16:creationId xmlns:a16="http://schemas.microsoft.com/office/drawing/2014/main" id="{5B812DDE-B5B1-C555-CB10-56CF430AA299}"/>
              </a:ext>
            </a:extLst>
          </p:cNvPr>
          <p:cNvSpPr>
            <a:spLocks noGrp="1"/>
          </p:cNvSpPr>
          <p:nvPr>
            <p:ph type="title"/>
          </p:nvPr>
        </p:nvSpPr>
        <p:spPr>
          <a:xfrm>
            <a:off x="838200" y="365126"/>
            <a:ext cx="10515600" cy="662650"/>
          </a:xfrm>
        </p:spPr>
        <p:txBody>
          <a:bodyPr>
            <a:normAutofit/>
          </a:bodyPr>
          <a:lstStyle/>
          <a:p>
            <a:r>
              <a:rPr lang="en-US" sz="3200" b="1" dirty="0"/>
              <a:t>Proof of concept</a:t>
            </a:r>
            <a:endParaRPr lang="LID4096" sz="3200" b="1" dirty="0"/>
          </a:p>
        </p:txBody>
      </p:sp>
      <p:sp>
        <p:nvSpPr>
          <p:cNvPr id="3" name="TextBox 2">
            <a:extLst>
              <a:ext uri="{FF2B5EF4-FFF2-40B4-BE49-F238E27FC236}">
                <a16:creationId xmlns:a16="http://schemas.microsoft.com/office/drawing/2014/main" id="{59CF0C87-D38C-76F4-92E6-F209153C0735}"/>
              </a:ext>
            </a:extLst>
          </p:cNvPr>
          <p:cNvSpPr txBox="1"/>
          <p:nvPr/>
        </p:nvSpPr>
        <p:spPr>
          <a:xfrm>
            <a:off x="2877729" y="6383321"/>
            <a:ext cx="6616419" cy="369332"/>
          </a:xfrm>
          <a:prstGeom prst="rect">
            <a:avLst/>
          </a:prstGeom>
          <a:noFill/>
        </p:spPr>
        <p:txBody>
          <a:bodyPr wrap="square">
            <a:spAutoFit/>
          </a:bodyPr>
          <a:lstStyle/>
          <a:p>
            <a:r>
              <a:rPr lang="LID4096" sz="900" dirty="0">
                <a:latin typeface="Calibri Light" panose="020F0302020204030204" pitchFamily="34" charset="0"/>
                <a:cs typeface="Calibri Light" panose="020F0302020204030204" pitchFamily="34" charset="0"/>
              </a:rPr>
              <a:t>Cechetto,</a:t>
            </a:r>
            <a:r>
              <a:rPr lang="en-US" sz="900" dirty="0">
                <a:latin typeface="Calibri Light" panose="020F0302020204030204" pitchFamily="34" charset="0"/>
                <a:cs typeface="Calibri Light" panose="020F0302020204030204" pitchFamily="34" charset="0"/>
              </a:rPr>
              <a:t> V.;</a:t>
            </a:r>
            <a:r>
              <a:rPr lang="LID4096" sz="900" dirty="0">
                <a:latin typeface="Calibri Light" panose="020F0302020204030204" pitchFamily="34" charset="0"/>
                <a:cs typeface="Calibri Light" panose="020F0302020204030204" pitchFamily="34" charset="0"/>
              </a:rPr>
              <a:t> Di Felice,</a:t>
            </a:r>
            <a:r>
              <a:rPr lang="en-US" sz="900" dirty="0">
                <a:latin typeface="Calibri Light" panose="020F0302020204030204" pitchFamily="34" charset="0"/>
                <a:cs typeface="Calibri Light" panose="020F0302020204030204" pitchFamily="34" charset="0"/>
              </a:rPr>
              <a:t> L.;</a:t>
            </a:r>
            <a:r>
              <a:rPr lang="LID4096" sz="900" dirty="0">
                <a:latin typeface="Calibri Light" panose="020F0302020204030204" pitchFamily="34" charset="0"/>
                <a:cs typeface="Calibri Light" panose="020F0302020204030204" pitchFamily="34" charset="0"/>
              </a:rPr>
              <a:t> Medrano, </a:t>
            </a:r>
            <a:r>
              <a:rPr lang="en-US" sz="900" dirty="0">
                <a:latin typeface="Calibri Light" panose="020F0302020204030204" pitchFamily="34" charset="0"/>
                <a:cs typeface="Calibri Light" panose="020F0302020204030204" pitchFamily="34" charset="0"/>
              </a:rPr>
              <a:t>J.A.; </a:t>
            </a:r>
            <a:r>
              <a:rPr lang="LID4096" sz="900" dirty="0">
                <a:latin typeface="Calibri Light" panose="020F0302020204030204" pitchFamily="34" charset="0"/>
                <a:cs typeface="Calibri Light" panose="020F0302020204030204" pitchFamily="34" charset="0"/>
              </a:rPr>
              <a:t>Makhloufi,</a:t>
            </a:r>
            <a:r>
              <a:rPr lang="en-US" sz="900" dirty="0">
                <a:latin typeface="Calibri Light" panose="020F0302020204030204" pitchFamily="34" charset="0"/>
                <a:cs typeface="Calibri Light" panose="020F0302020204030204" pitchFamily="34" charset="0"/>
              </a:rPr>
              <a:t> C.;</a:t>
            </a:r>
            <a:r>
              <a:rPr lang="LID4096" sz="900" dirty="0">
                <a:latin typeface="Calibri Light" panose="020F0302020204030204" pitchFamily="34" charset="0"/>
                <a:cs typeface="Calibri Light" panose="020F0302020204030204" pitchFamily="34" charset="0"/>
              </a:rPr>
              <a:t> Zuniga, </a:t>
            </a:r>
            <a:r>
              <a:rPr lang="en-US" sz="900" dirty="0">
                <a:latin typeface="Calibri Light" panose="020F0302020204030204" pitchFamily="34" charset="0"/>
                <a:cs typeface="Calibri Light" panose="020F0302020204030204" pitchFamily="34" charset="0"/>
              </a:rPr>
              <a:t>J.;</a:t>
            </a:r>
            <a:r>
              <a:rPr lang="LID4096" sz="900" dirty="0">
                <a:latin typeface="Calibri Light" panose="020F0302020204030204" pitchFamily="34" charset="0"/>
                <a:cs typeface="Calibri Light" panose="020F0302020204030204" pitchFamily="34" charset="0"/>
              </a:rPr>
              <a:t> Gallucci,</a:t>
            </a:r>
            <a:r>
              <a:rPr lang="en-US" sz="900" dirty="0">
                <a:latin typeface="Calibri Light" panose="020F0302020204030204" pitchFamily="34" charset="0"/>
                <a:cs typeface="Calibri Light" panose="020F0302020204030204" pitchFamily="34" charset="0"/>
              </a:rPr>
              <a:t> F. </a:t>
            </a:r>
            <a:r>
              <a:rPr lang="LID4096" sz="900" dirty="0">
                <a:latin typeface="Calibri Light" panose="020F0302020204030204" pitchFamily="34" charset="0"/>
                <a:cs typeface="Calibri Light" panose="020F0302020204030204" pitchFamily="34" charset="0"/>
              </a:rPr>
              <a:t>H</a:t>
            </a:r>
            <a:r>
              <a:rPr lang="LID4096" sz="900" baseline="-25000" dirty="0">
                <a:latin typeface="Calibri Light" panose="020F0302020204030204" pitchFamily="34" charset="0"/>
                <a:cs typeface="Calibri Light" panose="020F0302020204030204" pitchFamily="34" charset="0"/>
              </a:rPr>
              <a:t>2</a:t>
            </a:r>
            <a:r>
              <a:rPr lang="LID4096" sz="900" dirty="0">
                <a:latin typeface="Calibri Light" panose="020F0302020204030204" pitchFamily="34" charset="0"/>
                <a:cs typeface="Calibri Light" panose="020F0302020204030204" pitchFamily="34" charset="0"/>
              </a:rPr>
              <a:t> production via ammonia decomposition in a catalytic membrane reactor,</a:t>
            </a:r>
            <a:r>
              <a:rPr lang="en-US" sz="900" dirty="0">
                <a:latin typeface="Calibri Light" panose="020F0302020204030204" pitchFamily="34" charset="0"/>
                <a:cs typeface="Calibri Light" panose="020F0302020204030204" pitchFamily="34" charset="0"/>
              </a:rPr>
              <a:t> </a:t>
            </a:r>
            <a:r>
              <a:rPr lang="LID4096" sz="900" i="1" dirty="0">
                <a:latin typeface="Calibri Light" panose="020F0302020204030204" pitchFamily="34" charset="0"/>
                <a:cs typeface="Calibri Light" panose="020F0302020204030204" pitchFamily="34" charset="0"/>
              </a:rPr>
              <a:t>Fuel Processing Technology</a:t>
            </a:r>
            <a:r>
              <a:rPr lang="LID4096" sz="900" dirty="0">
                <a:latin typeface="Calibri Light" panose="020F0302020204030204" pitchFamily="34" charset="0"/>
                <a:cs typeface="Calibri Light" panose="020F0302020204030204" pitchFamily="34" charset="0"/>
              </a:rPr>
              <a:t>,</a:t>
            </a:r>
            <a:r>
              <a:rPr lang="en-US" sz="900" dirty="0">
                <a:latin typeface="Calibri Light" panose="020F0302020204030204" pitchFamily="34" charset="0"/>
                <a:cs typeface="Calibri Light" panose="020F0302020204030204" pitchFamily="34" charset="0"/>
              </a:rPr>
              <a:t> </a:t>
            </a:r>
            <a:r>
              <a:rPr lang="en-US" sz="900" b="1" dirty="0">
                <a:latin typeface="Calibri Light" panose="020F0302020204030204" pitchFamily="34" charset="0"/>
                <a:cs typeface="Calibri Light" panose="020F0302020204030204" pitchFamily="34" charset="0"/>
              </a:rPr>
              <a:t>2021, </a:t>
            </a:r>
            <a:r>
              <a:rPr lang="LID4096" sz="900" dirty="0">
                <a:latin typeface="Calibri Light" panose="020F0302020204030204" pitchFamily="34" charset="0"/>
                <a:cs typeface="Calibri Light" panose="020F0302020204030204" pitchFamily="34" charset="0"/>
              </a:rPr>
              <a:t>Volume 216,</a:t>
            </a:r>
            <a:r>
              <a:rPr lang="en-US" sz="900" dirty="0">
                <a:latin typeface="Calibri Light" panose="020F0302020204030204" pitchFamily="34" charset="0"/>
                <a:cs typeface="Calibri Light" panose="020F0302020204030204" pitchFamily="34" charset="0"/>
              </a:rPr>
              <a:t> </a:t>
            </a:r>
            <a:r>
              <a:rPr lang="LID4096" sz="900" dirty="0">
                <a:latin typeface="Calibri Light" panose="020F0302020204030204" pitchFamily="34" charset="0"/>
                <a:cs typeface="Calibri Light" panose="020F0302020204030204" pitchFamily="34" charset="0"/>
              </a:rPr>
              <a:t>106772,</a:t>
            </a:r>
            <a:r>
              <a:rPr lang="en-US" sz="900" dirty="0">
                <a:latin typeface="Calibri Light" panose="020F0302020204030204" pitchFamily="34" charset="0"/>
                <a:cs typeface="Calibri Light" panose="020F0302020204030204" pitchFamily="34" charset="0"/>
              </a:rPr>
              <a:t> https://doi.org/10.1016/j.fuproc.2021.106772.</a:t>
            </a:r>
            <a:endParaRPr lang="LID4096"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4195909555"/>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8" name="Group 57">
            <a:extLst>
              <a:ext uri="{FF2B5EF4-FFF2-40B4-BE49-F238E27FC236}">
                <a16:creationId xmlns:a16="http://schemas.microsoft.com/office/drawing/2014/main" id="{49FA3B59-9688-B7A1-5820-144907A6E44E}"/>
              </a:ext>
            </a:extLst>
          </p:cNvPr>
          <p:cNvGrpSpPr/>
          <p:nvPr/>
        </p:nvGrpSpPr>
        <p:grpSpPr>
          <a:xfrm>
            <a:off x="489943" y="1223371"/>
            <a:ext cx="3424535" cy="3139920"/>
            <a:chOff x="6418962" y="3522792"/>
            <a:chExt cx="3124731" cy="2773858"/>
          </a:xfrm>
        </p:grpSpPr>
        <p:sp>
          <p:nvSpPr>
            <p:cNvPr id="59" name="Trapezoid 58">
              <a:extLst>
                <a:ext uri="{FF2B5EF4-FFF2-40B4-BE49-F238E27FC236}">
                  <a16:creationId xmlns:a16="http://schemas.microsoft.com/office/drawing/2014/main" id="{2E7EBE34-2F91-C6AE-E1E7-A0E530373424}"/>
                </a:ext>
              </a:extLst>
            </p:cNvPr>
            <p:cNvSpPr/>
            <p:nvPr/>
          </p:nvSpPr>
          <p:spPr>
            <a:xfrm>
              <a:off x="7546457" y="4406216"/>
              <a:ext cx="605787" cy="78590"/>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60" name="Group 59">
              <a:extLst>
                <a:ext uri="{FF2B5EF4-FFF2-40B4-BE49-F238E27FC236}">
                  <a16:creationId xmlns:a16="http://schemas.microsoft.com/office/drawing/2014/main" id="{F98A7B45-B3A5-505B-59EB-91609B06297E}"/>
                </a:ext>
              </a:extLst>
            </p:cNvPr>
            <p:cNvGrpSpPr/>
            <p:nvPr/>
          </p:nvGrpSpPr>
          <p:grpSpPr>
            <a:xfrm>
              <a:off x="7107964" y="3977800"/>
              <a:ext cx="878206" cy="1821671"/>
              <a:chOff x="2891026" y="2345609"/>
              <a:chExt cx="572813" cy="1144096"/>
            </a:xfrm>
          </p:grpSpPr>
          <p:sp>
            <p:nvSpPr>
              <p:cNvPr id="72" name="Rectangle: Rounded Corners 71">
                <a:extLst>
                  <a:ext uri="{FF2B5EF4-FFF2-40B4-BE49-F238E27FC236}">
                    <a16:creationId xmlns:a16="http://schemas.microsoft.com/office/drawing/2014/main" id="{18BA1B4F-DE00-856B-EFEB-0FE4FBB03505}"/>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grpSp>
            <p:nvGrpSpPr>
              <p:cNvPr id="73" name="Group 72">
                <a:extLst>
                  <a:ext uri="{FF2B5EF4-FFF2-40B4-BE49-F238E27FC236}">
                    <a16:creationId xmlns:a16="http://schemas.microsoft.com/office/drawing/2014/main" id="{2A099805-ABD8-59A4-6B99-6928E62A743F}"/>
                  </a:ext>
                </a:extLst>
              </p:cNvPr>
              <p:cNvGrpSpPr/>
              <p:nvPr/>
            </p:nvGrpSpPr>
            <p:grpSpPr>
              <a:xfrm>
                <a:off x="2891026" y="2345609"/>
                <a:ext cx="572813" cy="1144096"/>
                <a:chOff x="1593589" y="1999110"/>
                <a:chExt cx="1452866" cy="3222958"/>
              </a:xfrm>
            </p:grpSpPr>
            <p:sp>
              <p:nvSpPr>
                <p:cNvPr id="74" name="Trapezoid 73">
                  <a:extLst>
                    <a:ext uri="{FF2B5EF4-FFF2-40B4-BE49-F238E27FC236}">
                      <a16:creationId xmlns:a16="http://schemas.microsoft.com/office/drawing/2014/main" id="{493B1B63-DDB6-A03D-A02A-EEEE984DE7A2}"/>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5" name="Trapezoid 74">
                  <a:extLst>
                    <a:ext uri="{FF2B5EF4-FFF2-40B4-BE49-F238E27FC236}">
                      <a16:creationId xmlns:a16="http://schemas.microsoft.com/office/drawing/2014/main" id="{25C2CEFC-7F99-0BA1-C73B-B330008FA06A}"/>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6" name="Rectangle: Rounded Corners 75">
                  <a:extLst>
                    <a:ext uri="{FF2B5EF4-FFF2-40B4-BE49-F238E27FC236}">
                      <a16:creationId xmlns:a16="http://schemas.microsoft.com/office/drawing/2014/main" id="{CABA65A9-1B5F-39D5-C335-30B5FBAA3824}"/>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77" name="Rectangle 76">
                  <a:extLst>
                    <a:ext uri="{FF2B5EF4-FFF2-40B4-BE49-F238E27FC236}">
                      <a16:creationId xmlns:a16="http://schemas.microsoft.com/office/drawing/2014/main" id="{0DDB804C-66B1-BA84-48C0-2254C898324B}"/>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8" name="Rectangle 77">
                  <a:extLst>
                    <a:ext uri="{FF2B5EF4-FFF2-40B4-BE49-F238E27FC236}">
                      <a16:creationId xmlns:a16="http://schemas.microsoft.com/office/drawing/2014/main" id="{59B592F9-51BF-0865-6644-1822629B9058}"/>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79" name="Trapezoid 78">
                  <a:extLst>
                    <a:ext uri="{FF2B5EF4-FFF2-40B4-BE49-F238E27FC236}">
                      <a16:creationId xmlns:a16="http://schemas.microsoft.com/office/drawing/2014/main" id="{9496B386-3C84-2959-E7CD-0778A1E430B0}"/>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80" name="Trapezoid 79">
                  <a:extLst>
                    <a:ext uri="{FF2B5EF4-FFF2-40B4-BE49-F238E27FC236}">
                      <a16:creationId xmlns:a16="http://schemas.microsoft.com/office/drawing/2014/main" id="{BD8448B8-DA41-DBB4-1811-C4E170D8F813}"/>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81" name="Picture 80">
                  <a:extLst>
                    <a:ext uri="{FF2B5EF4-FFF2-40B4-BE49-F238E27FC236}">
                      <a16:creationId xmlns:a16="http://schemas.microsoft.com/office/drawing/2014/main" id="{227458C9-D26C-EF8C-4FA9-DD85F50D9C44}"/>
                    </a:ext>
                  </a:extLst>
                </p:cNvPr>
                <p:cNvPicPr>
                  <a:picLocks noChangeAspect="1"/>
                </p:cNvPicPr>
                <p:nvPr/>
              </p:nvPicPr>
              <p:blipFill rotWithShape="1">
                <a:blip r:embed="rId3">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sp>
          <p:nvSpPr>
            <p:cNvPr id="61" name="Trapezoid 60">
              <a:extLst>
                <a:ext uri="{FF2B5EF4-FFF2-40B4-BE49-F238E27FC236}">
                  <a16:creationId xmlns:a16="http://schemas.microsoft.com/office/drawing/2014/main" id="{932D403C-2F7B-87FF-0C0B-7A44E884C64A}"/>
                </a:ext>
              </a:extLst>
            </p:cNvPr>
            <p:cNvSpPr/>
            <p:nvPr/>
          </p:nvSpPr>
          <p:spPr>
            <a:xfrm rot="16200000">
              <a:off x="7025866" y="4883711"/>
              <a:ext cx="754944"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2" name="Trapezoid 61">
              <a:extLst>
                <a:ext uri="{FF2B5EF4-FFF2-40B4-BE49-F238E27FC236}">
                  <a16:creationId xmlns:a16="http://schemas.microsoft.com/office/drawing/2014/main" id="{A2D4FF7D-BEA9-8E95-25E2-F2ED0AE7C8D4}"/>
                </a:ext>
              </a:extLst>
            </p:cNvPr>
            <p:cNvSpPr/>
            <p:nvPr/>
          </p:nvSpPr>
          <p:spPr>
            <a:xfrm rot="16200000">
              <a:off x="7107491" y="4886916"/>
              <a:ext cx="82974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3" name="Trapezoid 62">
              <a:extLst>
                <a:ext uri="{FF2B5EF4-FFF2-40B4-BE49-F238E27FC236}">
                  <a16:creationId xmlns:a16="http://schemas.microsoft.com/office/drawing/2014/main" id="{ED6251B6-67A3-3048-6FA9-733FDBE7379D}"/>
                </a:ext>
              </a:extLst>
            </p:cNvPr>
            <p:cNvSpPr/>
            <p:nvPr/>
          </p:nvSpPr>
          <p:spPr>
            <a:xfrm rot="16200000">
              <a:off x="7185660" y="4890786"/>
              <a:ext cx="921670" cy="45720"/>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4" name="Trapezoid 63">
              <a:extLst>
                <a:ext uri="{FF2B5EF4-FFF2-40B4-BE49-F238E27FC236}">
                  <a16:creationId xmlns:a16="http://schemas.microsoft.com/office/drawing/2014/main" id="{C1E7581D-7143-CFD8-62AC-705C7196A078}"/>
                </a:ext>
              </a:extLst>
            </p:cNvPr>
            <p:cNvSpPr/>
            <p:nvPr/>
          </p:nvSpPr>
          <p:spPr>
            <a:xfrm rot="16200000">
              <a:off x="7273314" y="4888312"/>
              <a:ext cx="992160"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65" name="Trapezoid 64">
              <a:extLst>
                <a:ext uri="{FF2B5EF4-FFF2-40B4-BE49-F238E27FC236}">
                  <a16:creationId xmlns:a16="http://schemas.microsoft.com/office/drawing/2014/main" id="{DAFD7EDA-0E9F-02EB-F208-B87B7428A5B1}"/>
                </a:ext>
              </a:extLst>
            </p:cNvPr>
            <p:cNvSpPr/>
            <p:nvPr/>
          </p:nvSpPr>
          <p:spPr>
            <a:xfrm rot="16200000">
              <a:off x="7364763" y="4888072"/>
              <a:ext cx="107841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66" name="Connector: Elbow 65">
              <a:extLst>
                <a:ext uri="{FF2B5EF4-FFF2-40B4-BE49-F238E27FC236}">
                  <a16:creationId xmlns:a16="http://schemas.microsoft.com/office/drawing/2014/main" id="{088F7CCD-8A4B-77F1-07E2-5ABC0125A4A1}"/>
                </a:ext>
              </a:extLst>
            </p:cNvPr>
            <p:cNvCxnSpPr>
              <a:cxnSpLocks/>
            </p:cNvCxnSpPr>
            <p:nvPr/>
          </p:nvCxnSpPr>
          <p:spPr>
            <a:xfrm flipV="1">
              <a:off x="6878343" y="5818988"/>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7" name="TextBox 66">
              <a:extLst>
                <a:ext uri="{FF2B5EF4-FFF2-40B4-BE49-F238E27FC236}">
                  <a16:creationId xmlns:a16="http://schemas.microsoft.com/office/drawing/2014/main" id="{A1B06F8A-5693-52C7-F99C-F3C3E68963CB}"/>
                </a:ext>
              </a:extLst>
            </p:cNvPr>
            <p:cNvSpPr txBox="1"/>
            <p:nvPr/>
          </p:nvSpPr>
          <p:spPr>
            <a:xfrm>
              <a:off x="6418962" y="6024755"/>
              <a:ext cx="511630"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endParaRPr lang="LID4096" sz="1400" dirty="0">
                <a:latin typeface="Calibri Light" panose="020F0302020204030204" pitchFamily="34" charset="0"/>
                <a:cs typeface="Calibri Light" panose="020F0302020204030204" pitchFamily="34" charset="0"/>
              </a:endParaRPr>
            </a:p>
          </p:txBody>
        </p:sp>
        <p:cxnSp>
          <p:nvCxnSpPr>
            <p:cNvPr id="68" name="Connector: Elbow 67">
              <a:extLst>
                <a:ext uri="{FF2B5EF4-FFF2-40B4-BE49-F238E27FC236}">
                  <a16:creationId xmlns:a16="http://schemas.microsoft.com/office/drawing/2014/main" id="{CF8ACD0D-32FC-1AB4-167F-C5276D27F7F3}"/>
                </a:ext>
              </a:extLst>
            </p:cNvPr>
            <p:cNvCxnSpPr>
              <a:cxnSpLocks/>
              <a:stCxn id="74" idx="3"/>
            </p:cNvCxnSpPr>
            <p:nvPr/>
          </p:nvCxnSpPr>
          <p:spPr>
            <a:xfrm rot="5400000" flipH="1" flipV="1">
              <a:off x="8430765" y="2881111"/>
              <a:ext cx="212386" cy="19809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69" name="TextBox 68">
              <a:extLst>
                <a:ext uri="{FF2B5EF4-FFF2-40B4-BE49-F238E27FC236}">
                  <a16:creationId xmlns:a16="http://schemas.microsoft.com/office/drawing/2014/main" id="{7E0A1660-67E8-584F-E4A2-329AAC22A98D}"/>
                </a:ext>
              </a:extLst>
            </p:cNvPr>
            <p:cNvSpPr txBox="1"/>
            <p:nvPr/>
          </p:nvSpPr>
          <p:spPr>
            <a:xfrm>
              <a:off x="8224430" y="3522792"/>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Permeate: H</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cxnSp>
          <p:nvCxnSpPr>
            <p:cNvPr id="70" name="Straight Arrow Connector 69">
              <a:extLst>
                <a:ext uri="{FF2B5EF4-FFF2-40B4-BE49-F238E27FC236}">
                  <a16:creationId xmlns:a16="http://schemas.microsoft.com/office/drawing/2014/main" id="{31F3F974-C17C-F5A5-44C1-972CF9B47601}"/>
                </a:ext>
              </a:extLst>
            </p:cNvPr>
            <p:cNvCxnSpPr>
              <a:cxnSpLocks/>
              <a:stCxn id="59" idx="3"/>
            </p:cNvCxnSpPr>
            <p:nvPr/>
          </p:nvCxnSpPr>
          <p:spPr>
            <a:xfrm>
              <a:off x="8152244" y="4445511"/>
              <a:ext cx="1391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1" name="TextBox 70">
              <a:extLst>
                <a:ext uri="{FF2B5EF4-FFF2-40B4-BE49-F238E27FC236}">
                  <a16:creationId xmlns:a16="http://schemas.microsoft.com/office/drawing/2014/main" id="{13642532-E21F-ED3C-B726-9BA3735C731B}"/>
                </a:ext>
              </a:extLst>
            </p:cNvPr>
            <p:cNvSpPr txBox="1"/>
            <p:nvPr/>
          </p:nvSpPr>
          <p:spPr>
            <a:xfrm>
              <a:off x="8217464" y="4201433"/>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Retentate: N</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grpSp>
      <mc:AlternateContent xmlns:mc="http://schemas.openxmlformats.org/markup-compatibility/2006" xmlns:a14="http://schemas.microsoft.com/office/drawing/2010/main">
        <mc:Choice Requires="a14">
          <p:graphicFrame>
            <p:nvGraphicFramePr>
              <p:cNvPr id="82" name="Table 81">
                <a:extLst>
                  <a:ext uri="{FF2B5EF4-FFF2-40B4-BE49-F238E27FC236}">
                    <a16:creationId xmlns:a16="http://schemas.microsoft.com/office/drawing/2014/main" id="{A69C057E-696D-FE30-97E3-15BF61BB589F}"/>
                  </a:ext>
                </a:extLst>
              </p:cNvPr>
              <p:cNvGraphicFramePr>
                <a:graphicFrameLocks noGrp="1"/>
              </p:cNvGraphicFramePr>
              <p:nvPr/>
            </p:nvGraphicFramePr>
            <p:xfrm>
              <a:off x="489943" y="4671561"/>
              <a:ext cx="3906063" cy="1554480"/>
            </p:xfrm>
            <a:graphic>
              <a:graphicData uri="http://schemas.openxmlformats.org/drawingml/2006/table">
                <a:tbl>
                  <a:tblPr firstRow="1" bandRow="1"/>
                  <a:tblGrid>
                    <a:gridCol w="2197715">
                      <a:extLst>
                        <a:ext uri="{9D8B030D-6E8A-4147-A177-3AD203B41FA5}">
                          <a16:colId xmlns:a16="http://schemas.microsoft.com/office/drawing/2014/main" val="3060662380"/>
                        </a:ext>
                      </a:extLst>
                    </a:gridCol>
                    <a:gridCol w="1708348">
                      <a:extLst>
                        <a:ext uri="{9D8B030D-6E8A-4147-A177-3AD203B41FA5}">
                          <a16:colId xmlns:a16="http://schemas.microsoft.com/office/drawing/2014/main" val="1782283728"/>
                        </a:ext>
                      </a:extLst>
                    </a:gridCol>
                  </a:tblGrid>
                  <a:tr h="218221">
                    <a:tc gridSpan="2">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b="1" dirty="0">
                              <a:latin typeface="+mn-lt"/>
                              <a:cs typeface="Calibri Light" panose="020F0302020204030204" pitchFamily="34" charset="0"/>
                            </a:rPr>
                            <a:t>Experimental conditions</a:t>
                          </a:r>
                          <a:endParaRPr lang="x-none" sz="1100" b="1" dirty="0">
                            <a:latin typeface="+mn-lt"/>
                            <a:cs typeface="Calibri Light" panose="020F03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x-none" sz="800" dirty="0"/>
                        </a:p>
                      </a:txBody>
                      <a:tcPr/>
                    </a:tc>
                    <a:extLst>
                      <a:ext uri="{0D108BD9-81ED-4DB2-BD59-A6C34878D82A}">
                        <a16:rowId xmlns:a16="http://schemas.microsoft.com/office/drawing/2014/main" val="716625078"/>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l-GR" sz="1100" dirty="0">
                              <a:latin typeface="+mn-lt"/>
                              <a:cs typeface="Calibri Light" panose="020F0302020204030204" pitchFamily="34" charset="0"/>
                            </a:rPr>
                            <a:t>Δ</a:t>
                          </a:r>
                          <a:r>
                            <a:rPr lang="en-US" sz="1100" dirty="0">
                              <a:latin typeface="+mn-lt"/>
                              <a:cs typeface="Calibri Light" panose="020F0302020204030204" pitchFamily="34" charset="0"/>
                            </a:rPr>
                            <a:t>P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3 </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82904200"/>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Permeate pressure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0.01-1</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5483822"/>
                      </a:ext>
                    </a:extLst>
                  </a:tr>
                  <a:tr h="218221">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Feed flow rate [L</a:t>
                          </a:r>
                          <a:r>
                            <a:rPr lang="en-US" sz="1100" baseline="-25000" dirty="0">
                              <a:latin typeface="+mn-lt"/>
                              <a:cs typeface="Calibri Light" panose="020F0302020204030204" pitchFamily="34" charset="0"/>
                            </a:rPr>
                            <a:t>N</a:t>
                          </a:r>
                          <a:r>
                            <a:rPr lang="en-US" sz="1100" dirty="0">
                              <a:latin typeface="+mn-lt"/>
                              <a:cs typeface="Calibri Light" panose="020F0302020204030204" pitchFamily="34" charset="0"/>
                            </a:rPr>
                            <a:t>/min]</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0.5</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20993729"/>
                      </a:ext>
                    </a:extLst>
                  </a:tr>
                  <a:tr h="218221">
                    <a:tc>
                      <a:txBody>
                        <a:bodyPr/>
                        <a:lstStyle/>
                        <a:p>
                          <a:pPr algn="l"/>
                          <a:r>
                            <a:rPr lang="en-US" sz="1100" dirty="0">
                              <a:latin typeface="+mn-lt"/>
                              <a:cs typeface="Calibri Light" panose="020F0302020204030204" pitchFamily="34" charset="0"/>
                            </a:rPr>
                            <a:t>Membrane</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a:latin typeface="+mn-lt"/>
                              <a:cs typeface="Calibri Light" panose="020F0302020204030204" pitchFamily="34" charset="0"/>
                            </a:rPr>
                            <a:t>Double-skinned Pd-Ag</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18986857"/>
                      </a:ext>
                    </a:extLst>
                  </a:tr>
                  <a:tr h="218221">
                    <a:tc>
                      <a:txBody>
                        <a:bodyPr/>
                        <a:lstStyle/>
                        <a:p>
                          <a:pPr algn="l"/>
                          <a:r>
                            <a:rPr lang="en-US" sz="1100" dirty="0">
                              <a:latin typeface="+mn-lt"/>
                              <a:cs typeface="Calibri Light" panose="020F0302020204030204" pitchFamily="34" charset="0"/>
                            </a:rPr>
                            <a:t>Thickness selective layer [</a:t>
                          </a:r>
                          <a:r>
                            <a:rPr lang="el-GR" sz="1100" dirty="0">
                              <a:effectLst/>
                              <a:latin typeface="+mn-lt"/>
                              <a:cs typeface="Calibri Light" panose="020F0302020204030204" pitchFamily="34" charset="0"/>
                            </a:rPr>
                            <a:t>μ</a:t>
                          </a:r>
                          <a:r>
                            <a:rPr lang="en-GB" sz="1100" dirty="0">
                              <a:effectLst/>
                              <a:latin typeface="+mn-lt"/>
                              <a:cs typeface="Calibri Light" panose="020F0302020204030204" pitchFamily="34" charset="0"/>
                            </a:rPr>
                            <a:t>m]</a:t>
                          </a:r>
                          <a:endParaRPr lang="LID4096"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14:m>
                            <m:oMath xmlns:m="http://schemas.openxmlformats.org/officeDocument/2006/math">
                              <m:r>
                                <a:rPr lang="en-US" sz="1100" i="1" smtClean="0">
                                  <a:latin typeface="Cambria Math" panose="02040503050406030204" pitchFamily="18" charset="0"/>
                                  <a:ea typeface="Cambria Math" panose="02040503050406030204" pitchFamily="18" charset="0"/>
                                  <a:cs typeface="Times New Roman" panose="02020603050405020304" pitchFamily="18" charset="0"/>
                                </a:rPr>
                                <m:t>~</m:t>
                              </m:r>
                            </m:oMath>
                          </a14:m>
                          <a:r>
                            <a:rPr lang="en-US" sz="1100" dirty="0">
                              <a:latin typeface="+mn-lt"/>
                              <a:cs typeface="Calibri Light" panose="020F0302020204030204" pitchFamily="34" charset="0"/>
                            </a:rPr>
                            <a:t>4.61</a:t>
                          </a:r>
                          <a:endParaRPr lang="LID4096"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865827130"/>
                      </a:ext>
                    </a:extLst>
                  </a:tr>
                </a:tbl>
              </a:graphicData>
            </a:graphic>
          </p:graphicFrame>
        </mc:Choice>
        <mc:Fallback xmlns="">
          <p:graphicFrame>
            <p:nvGraphicFramePr>
              <p:cNvPr id="82" name="Table 81">
                <a:extLst>
                  <a:ext uri="{FF2B5EF4-FFF2-40B4-BE49-F238E27FC236}">
                    <a16:creationId xmlns:a16="http://schemas.microsoft.com/office/drawing/2014/main" id="{A69C057E-696D-FE30-97E3-15BF61BB589F}"/>
                  </a:ext>
                </a:extLst>
              </p:cNvPr>
              <p:cNvGraphicFramePr>
                <a:graphicFrameLocks noGrp="1"/>
              </p:cNvGraphicFramePr>
              <p:nvPr/>
            </p:nvGraphicFramePr>
            <p:xfrm>
              <a:off x="489943" y="4671561"/>
              <a:ext cx="3906063" cy="1554480"/>
            </p:xfrm>
            <a:graphic>
              <a:graphicData uri="http://schemas.openxmlformats.org/drawingml/2006/table">
                <a:tbl>
                  <a:tblPr firstRow="1" bandRow="1"/>
                  <a:tblGrid>
                    <a:gridCol w="2197715">
                      <a:extLst>
                        <a:ext uri="{9D8B030D-6E8A-4147-A177-3AD203B41FA5}">
                          <a16:colId xmlns:a16="http://schemas.microsoft.com/office/drawing/2014/main" val="3060662380"/>
                        </a:ext>
                      </a:extLst>
                    </a:gridCol>
                    <a:gridCol w="1708348">
                      <a:extLst>
                        <a:ext uri="{9D8B030D-6E8A-4147-A177-3AD203B41FA5}">
                          <a16:colId xmlns:a16="http://schemas.microsoft.com/office/drawing/2014/main" val="1782283728"/>
                        </a:ext>
                      </a:extLst>
                    </a:gridCol>
                  </a:tblGrid>
                  <a:tr h="259080">
                    <a:tc gridSpan="2">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b="1" dirty="0">
                              <a:latin typeface="+mn-lt"/>
                              <a:cs typeface="Calibri Light" panose="020F0302020204030204" pitchFamily="34" charset="0"/>
                            </a:rPr>
                            <a:t>Experimental conditions</a:t>
                          </a:r>
                          <a:endParaRPr lang="x-none" sz="1100" b="1" dirty="0">
                            <a:latin typeface="+mn-lt"/>
                            <a:cs typeface="Calibri Light" panose="020F0302020204030204" pitchFamily="34" charset="0"/>
                          </a:endParaRPr>
                        </a:p>
                      </a:txBody>
                      <a:tcPr>
                        <a:lnL w="19050" cap="flat" cmpd="sng" algn="ctr">
                          <a:noFill/>
                          <a:prstDash val="solid"/>
                          <a:round/>
                          <a:headEnd type="none" w="med" len="med"/>
                          <a:tailEnd type="none" w="med" len="med"/>
                        </a:lnL>
                        <a:lnR w="1905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85000"/>
                          </a:schemeClr>
                        </a:solidFill>
                      </a:tcPr>
                    </a:tc>
                    <a:tc hMerge="1">
                      <a:txBody>
                        <a:bodyPr/>
                        <a:lstStyle/>
                        <a:p>
                          <a:endParaRPr lang="x-none" sz="800" dirty="0"/>
                        </a:p>
                      </a:txBody>
                      <a:tcPr/>
                    </a:tc>
                    <a:extLst>
                      <a:ext uri="{0D108BD9-81ED-4DB2-BD59-A6C34878D82A}">
                        <a16:rowId xmlns:a16="http://schemas.microsoft.com/office/drawing/2014/main" val="716625078"/>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l-GR" sz="1100" dirty="0">
                              <a:latin typeface="+mn-lt"/>
                              <a:cs typeface="Calibri Light" panose="020F0302020204030204" pitchFamily="34" charset="0"/>
                            </a:rPr>
                            <a:t>Δ</a:t>
                          </a:r>
                          <a:r>
                            <a:rPr lang="en-US" sz="1100" dirty="0">
                              <a:latin typeface="+mn-lt"/>
                              <a:cs typeface="Calibri Light" panose="020F0302020204030204" pitchFamily="34" charset="0"/>
                            </a:rPr>
                            <a:t>P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3 </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182904200"/>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Permeate pressure [bar]</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a:noFill/>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0.01-1</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a:noFill/>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5483822"/>
                      </a:ext>
                    </a:extLst>
                  </a:tr>
                  <a:tr h="259080">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l"/>
                          <a:r>
                            <a:rPr lang="en-US" sz="1100" dirty="0">
                              <a:latin typeface="+mn-lt"/>
                              <a:cs typeface="Calibri Light" panose="020F0302020204030204" pitchFamily="34" charset="0"/>
                            </a:rPr>
                            <a:t>Feed flow rate [L</a:t>
                          </a:r>
                          <a:r>
                            <a:rPr lang="en-US" sz="1100" baseline="-25000" dirty="0">
                              <a:latin typeface="+mn-lt"/>
                              <a:cs typeface="Calibri Light" panose="020F0302020204030204" pitchFamily="34" charset="0"/>
                            </a:rPr>
                            <a:t>N</a:t>
                          </a:r>
                          <a:r>
                            <a:rPr lang="en-US" sz="1100" dirty="0">
                              <a:latin typeface="+mn-lt"/>
                              <a:cs typeface="Calibri Light" panose="020F0302020204030204" pitchFamily="34" charset="0"/>
                            </a:rPr>
                            <a:t>/min]</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lvl1pPr marL="0" algn="l" defTabSz="685783" rtl="0" eaLnBrk="1" latinLnBrk="0" hangingPunct="1">
                            <a:defRPr sz="1351" kern="1200">
                              <a:solidFill>
                                <a:schemeClr val="tx1"/>
                              </a:solidFill>
                              <a:latin typeface="Calibri" panose="020F0502020204030204"/>
                            </a:defRPr>
                          </a:lvl1pPr>
                          <a:lvl2pPr marL="342891" algn="l" defTabSz="685783" rtl="0" eaLnBrk="1" latinLnBrk="0" hangingPunct="1">
                            <a:defRPr sz="1351" kern="1200">
                              <a:solidFill>
                                <a:schemeClr val="tx1"/>
                              </a:solidFill>
                              <a:latin typeface="Calibri" panose="020F0502020204030204"/>
                            </a:defRPr>
                          </a:lvl2pPr>
                          <a:lvl3pPr marL="685783" algn="l" defTabSz="685783" rtl="0" eaLnBrk="1" latinLnBrk="0" hangingPunct="1">
                            <a:defRPr sz="1351" kern="1200">
                              <a:solidFill>
                                <a:schemeClr val="tx1"/>
                              </a:solidFill>
                              <a:latin typeface="Calibri" panose="020F0502020204030204"/>
                            </a:defRPr>
                          </a:lvl3pPr>
                          <a:lvl4pPr marL="1028674" algn="l" defTabSz="685783" rtl="0" eaLnBrk="1" latinLnBrk="0" hangingPunct="1">
                            <a:defRPr sz="1351" kern="1200">
                              <a:solidFill>
                                <a:schemeClr val="tx1"/>
                              </a:solidFill>
                              <a:latin typeface="Calibri" panose="020F0502020204030204"/>
                            </a:defRPr>
                          </a:lvl4pPr>
                          <a:lvl5pPr marL="1371566" algn="l" defTabSz="685783" rtl="0" eaLnBrk="1" latinLnBrk="0" hangingPunct="1">
                            <a:defRPr sz="1351" kern="1200">
                              <a:solidFill>
                                <a:schemeClr val="tx1"/>
                              </a:solidFill>
                              <a:latin typeface="Calibri" panose="020F0502020204030204"/>
                            </a:defRPr>
                          </a:lvl5pPr>
                          <a:lvl6pPr marL="1714457" algn="l" defTabSz="685783" rtl="0" eaLnBrk="1" latinLnBrk="0" hangingPunct="1">
                            <a:defRPr sz="1351" kern="1200">
                              <a:solidFill>
                                <a:schemeClr val="tx1"/>
                              </a:solidFill>
                              <a:latin typeface="Calibri" panose="020F0502020204030204"/>
                            </a:defRPr>
                          </a:lvl6pPr>
                          <a:lvl7pPr marL="2057349" algn="l" defTabSz="685783" rtl="0" eaLnBrk="1" latinLnBrk="0" hangingPunct="1">
                            <a:defRPr sz="1351" kern="1200">
                              <a:solidFill>
                                <a:schemeClr val="tx1"/>
                              </a:solidFill>
                              <a:latin typeface="Calibri" panose="020F0502020204030204"/>
                            </a:defRPr>
                          </a:lvl7pPr>
                          <a:lvl8pPr marL="2400240" algn="l" defTabSz="685783" rtl="0" eaLnBrk="1" latinLnBrk="0" hangingPunct="1">
                            <a:defRPr sz="1351" kern="1200">
                              <a:solidFill>
                                <a:schemeClr val="tx1"/>
                              </a:solidFill>
                              <a:latin typeface="Calibri" panose="020F0502020204030204"/>
                            </a:defRPr>
                          </a:lvl8pPr>
                          <a:lvl9pPr marL="2743131" algn="l" defTabSz="685783" rtl="0" eaLnBrk="1" latinLnBrk="0" hangingPunct="1">
                            <a:defRPr sz="1351" kern="1200">
                              <a:solidFill>
                                <a:schemeClr val="tx1"/>
                              </a:solidFill>
                              <a:latin typeface="Calibri" panose="020F0502020204030204"/>
                            </a:defRPr>
                          </a:lvl9pPr>
                        </a:lstStyle>
                        <a:p>
                          <a:pPr algn="ctr"/>
                          <a:r>
                            <a:rPr lang="en-US" sz="1100" dirty="0">
                              <a:latin typeface="+mn-lt"/>
                              <a:cs typeface="Calibri Light" panose="020F0302020204030204" pitchFamily="34" charset="0"/>
                            </a:rPr>
                            <a:t>0.5</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320993729"/>
                      </a:ext>
                    </a:extLst>
                  </a:tr>
                  <a:tr h="259080">
                    <a:tc>
                      <a:txBody>
                        <a:bodyPr/>
                        <a:lstStyle/>
                        <a:p>
                          <a:pPr algn="l"/>
                          <a:r>
                            <a:rPr lang="en-US" sz="1100" dirty="0">
                              <a:latin typeface="+mn-lt"/>
                              <a:cs typeface="Calibri Light" panose="020F0302020204030204" pitchFamily="34" charset="0"/>
                            </a:rPr>
                            <a:t>Membrane</a:t>
                          </a:r>
                          <a:endParaRPr lang="x-none"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pPr algn="ctr"/>
                          <a:r>
                            <a:rPr lang="en-US" sz="1100" dirty="0">
                              <a:latin typeface="+mn-lt"/>
                              <a:cs typeface="Calibri Light" panose="020F0302020204030204" pitchFamily="34" charset="0"/>
                            </a:rPr>
                            <a:t>Double-skinned Pd-Ag</a:t>
                          </a:r>
                          <a:endParaRPr lang="x-none" sz="1100" dirty="0">
                            <a:latin typeface="+mn-lt"/>
                            <a:cs typeface="Calibri Light" panose="020F0302020204030204" pitchFamily="34" charset="0"/>
                          </a:endParaRPr>
                        </a:p>
                      </a:txBody>
                      <a:tcPr>
                        <a:lnL>
                          <a:noFill/>
                        </a:lnL>
                        <a:lnR w="12700" cap="flat" cmpd="sng" algn="ctr">
                          <a:noFill/>
                          <a:prstDash val="solid"/>
                          <a:round/>
                          <a:headEnd type="none" w="med" len="med"/>
                          <a:tailEnd type="none" w="med" len="med"/>
                        </a:lnR>
                        <a:lnT>
                          <a:noFill/>
                        </a:lnT>
                        <a:lnB w="1905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extLst>
                      <a:ext uri="{0D108BD9-81ED-4DB2-BD59-A6C34878D82A}">
                        <a16:rowId xmlns:a16="http://schemas.microsoft.com/office/drawing/2014/main" val="3618986857"/>
                      </a:ext>
                    </a:extLst>
                  </a:tr>
                  <a:tr h="259080">
                    <a:tc>
                      <a:txBody>
                        <a:bodyPr/>
                        <a:lstStyle/>
                        <a:p>
                          <a:pPr algn="l"/>
                          <a:r>
                            <a:rPr lang="en-US" sz="1100" dirty="0">
                              <a:latin typeface="+mn-lt"/>
                              <a:cs typeface="Calibri Light" panose="020F0302020204030204" pitchFamily="34" charset="0"/>
                            </a:rPr>
                            <a:t>Thickness selective layer [</a:t>
                          </a:r>
                          <a:r>
                            <a:rPr lang="el-GR" sz="1100" dirty="0">
                              <a:effectLst/>
                              <a:latin typeface="+mn-lt"/>
                              <a:cs typeface="Calibri Light" panose="020F0302020204030204" pitchFamily="34" charset="0"/>
                            </a:rPr>
                            <a:t>μ</a:t>
                          </a:r>
                          <a:r>
                            <a:rPr lang="en-GB" sz="1100" dirty="0">
                              <a:effectLst/>
                              <a:latin typeface="+mn-lt"/>
                              <a:cs typeface="Calibri Light" panose="020F0302020204030204" pitchFamily="34" charset="0"/>
                            </a:rPr>
                            <a:t>m]</a:t>
                          </a:r>
                          <a:endParaRPr lang="LID4096" sz="1100" dirty="0">
                            <a:latin typeface="+mn-lt"/>
                            <a:cs typeface="Calibri Light" panose="020F0302020204030204" pitchFamily="34" charset="0"/>
                          </a:endParaRPr>
                        </a:p>
                      </a:txBody>
                      <a:tcP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solidFill>
                          <a:sysClr val="window" lastClr="FFFFFF">
                            <a:lumMod val="95000"/>
                          </a:sysClr>
                        </a:solidFill>
                      </a:tcPr>
                    </a:tc>
                    <a:tc>
                      <a:txBody>
                        <a:bodyPr/>
                        <a:lstStyle/>
                        <a:p>
                          <a:endParaRPr lang="LID4096"/>
                        </a:p>
                      </a:txBody>
                      <a:tcP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blipFill>
                          <a:blip r:embed="rId4"/>
                          <a:stretch>
                            <a:fillRect l="-128470" t="-497674" b="-13953"/>
                          </a:stretch>
                        </a:blipFill>
                      </a:tcPr>
                    </a:tc>
                    <a:extLst>
                      <a:ext uri="{0D108BD9-81ED-4DB2-BD59-A6C34878D82A}">
                        <a16:rowId xmlns:a16="http://schemas.microsoft.com/office/drawing/2014/main" val="3865827130"/>
                      </a:ext>
                    </a:extLst>
                  </a:tr>
                </a:tbl>
              </a:graphicData>
            </a:graphic>
          </p:graphicFrame>
        </mc:Fallback>
      </mc:AlternateContent>
      <p:graphicFrame>
        <p:nvGraphicFramePr>
          <p:cNvPr id="84" name="Chart 83">
            <a:extLst>
              <a:ext uri="{FF2B5EF4-FFF2-40B4-BE49-F238E27FC236}">
                <a16:creationId xmlns:a16="http://schemas.microsoft.com/office/drawing/2014/main" id="{042ADF59-2FA9-CC3E-CCCB-FC13E9101834}"/>
              </a:ext>
            </a:extLst>
          </p:cNvPr>
          <p:cNvGraphicFramePr>
            <a:graphicFrameLocks/>
          </p:cNvGraphicFramePr>
          <p:nvPr>
            <p:extLst>
              <p:ext uri="{D42A27DB-BD31-4B8C-83A1-F6EECF244321}">
                <p14:modId xmlns:p14="http://schemas.microsoft.com/office/powerpoint/2010/main" val="1972893162"/>
              </p:ext>
            </p:extLst>
          </p:nvPr>
        </p:nvGraphicFramePr>
        <p:xfrm>
          <a:off x="5748843" y="1670722"/>
          <a:ext cx="5400000" cy="2880000"/>
        </p:xfrm>
        <a:graphic>
          <a:graphicData uri="http://schemas.openxmlformats.org/drawingml/2006/chart">
            <c:chart xmlns:c="http://schemas.openxmlformats.org/drawingml/2006/chart" xmlns:r="http://schemas.openxmlformats.org/officeDocument/2006/relationships" r:id="rId5"/>
          </a:graphicData>
        </a:graphic>
      </p:graphicFrame>
      <p:sp>
        <p:nvSpPr>
          <p:cNvPr id="87" name="Title 1">
            <a:extLst>
              <a:ext uri="{FF2B5EF4-FFF2-40B4-BE49-F238E27FC236}">
                <a16:creationId xmlns:a16="http://schemas.microsoft.com/office/drawing/2014/main" id="{5B812DDE-B5B1-C555-CB10-56CF430AA299}"/>
              </a:ext>
            </a:extLst>
          </p:cNvPr>
          <p:cNvSpPr>
            <a:spLocks noGrp="1"/>
          </p:cNvSpPr>
          <p:nvPr>
            <p:ph type="title"/>
          </p:nvPr>
        </p:nvSpPr>
        <p:spPr>
          <a:xfrm>
            <a:off x="838200" y="365126"/>
            <a:ext cx="10515600" cy="662650"/>
          </a:xfrm>
        </p:spPr>
        <p:txBody>
          <a:bodyPr>
            <a:normAutofit/>
          </a:bodyPr>
          <a:lstStyle/>
          <a:p>
            <a:r>
              <a:rPr lang="en-US" sz="3200" b="1" dirty="0"/>
              <a:t>Proof of concept</a:t>
            </a:r>
            <a:endParaRPr lang="LID4096" sz="3200" b="1" dirty="0"/>
          </a:p>
        </p:txBody>
      </p:sp>
      <p:sp>
        <p:nvSpPr>
          <p:cNvPr id="2" name="Rectangle: Rounded Corners 1">
            <a:extLst>
              <a:ext uri="{FF2B5EF4-FFF2-40B4-BE49-F238E27FC236}">
                <a16:creationId xmlns:a16="http://schemas.microsoft.com/office/drawing/2014/main" id="{43462CBF-427C-E76C-3E26-1D1A963E6300}"/>
              </a:ext>
            </a:extLst>
          </p:cNvPr>
          <p:cNvSpPr/>
          <p:nvPr/>
        </p:nvSpPr>
        <p:spPr>
          <a:xfrm>
            <a:off x="5348161" y="4722232"/>
            <a:ext cx="6353896" cy="1196788"/>
          </a:xfrm>
          <a:prstGeom prst="roundRect">
            <a:avLst/>
          </a:prstGeom>
          <a:solidFill>
            <a:schemeClr val="accent5">
              <a:lumMod val="20000"/>
              <a:lumOff val="8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4" name="TextBox 3">
            <a:extLst>
              <a:ext uri="{FF2B5EF4-FFF2-40B4-BE49-F238E27FC236}">
                <a16:creationId xmlns:a16="http://schemas.microsoft.com/office/drawing/2014/main" id="{61321C3C-5B83-B4C1-C1CD-FB1F3F311D84}"/>
              </a:ext>
            </a:extLst>
          </p:cNvPr>
          <p:cNvSpPr txBox="1"/>
          <p:nvPr/>
        </p:nvSpPr>
        <p:spPr>
          <a:xfrm>
            <a:off x="5510716" y="4764874"/>
            <a:ext cx="5687287" cy="1077218"/>
          </a:xfrm>
          <a:prstGeom prst="rect">
            <a:avLst/>
          </a:prstGeom>
          <a:noFill/>
        </p:spPr>
        <p:txBody>
          <a:bodyPr wrap="square">
            <a:spAutoFit/>
          </a:bodyPr>
          <a:lstStyle/>
          <a:p>
            <a:r>
              <a:rPr lang="en-US" sz="1600" dirty="0">
                <a:cs typeface="Calibri Light" panose="020F0302020204030204" pitchFamily="34" charset="0"/>
              </a:rPr>
              <a:t>Compared to conventional systems, in a membrane reactor:</a:t>
            </a:r>
          </a:p>
          <a:p>
            <a:pPr marL="285750" indent="-285750">
              <a:buFont typeface="Wingdings" panose="05000000000000000000" pitchFamily="2" charset="2"/>
              <a:buChar char="q"/>
            </a:pPr>
            <a:r>
              <a:rPr lang="en-US" sz="1600" dirty="0">
                <a:cs typeface="Calibri Light" panose="020F0302020204030204" pitchFamily="34" charset="0"/>
              </a:rPr>
              <a:t>Higher NH</a:t>
            </a:r>
            <a:r>
              <a:rPr lang="en-US" sz="1600" baseline="-25000" dirty="0">
                <a:cs typeface="Calibri Light" panose="020F0302020204030204" pitchFamily="34" charset="0"/>
              </a:rPr>
              <a:t>3</a:t>
            </a:r>
            <a:r>
              <a:rPr lang="en-US" sz="1600" dirty="0">
                <a:cs typeface="Calibri Light" panose="020F0302020204030204" pitchFamily="34" charset="0"/>
              </a:rPr>
              <a:t> conversion can be achieved at similar pressures (higher compactness)</a:t>
            </a:r>
          </a:p>
          <a:p>
            <a:pPr marL="285750" indent="-285750">
              <a:buFont typeface="Wingdings" panose="05000000000000000000" pitchFamily="2" charset="2"/>
              <a:buChar char="q"/>
            </a:pPr>
            <a:r>
              <a:rPr lang="en-US" sz="1600" dirty="0">
                <a:cs typeface="Calibri Light" panose="020F0302020204030204" pitchFamily="34" charset="0"/>
              </a:rPr>
              <a:t>Lower purities of H</a:t>
            </a:r>
            <a:r>
              <a:rPr lang="en-US" sz="1600" baseline="-25000" dirty="0">
                <a:cs typeface="Calibri Light" panose="020F0302020204030204" pitchFamily="34" charset="0"/>
              </a:rPr>
              <a:t>2</a:t>
            </a:r>
            <a:r>
              <a:rPr lang="en-US" sz="1600" dirty="0">
                <a:cs typeface="Calibri Light" panose="020F0302020204030204" pitchFamily="34" charset="0"/>
              </a:rPr>
              <a:t> recovered</a:t>
            </a:r>
          </a:p>
        </p:txBody>
      </p:sp>
      <p:sp>
        <p:nvSpPr>
          <p:cNvPr id="3" name="TextBox 2">
            <a:extLst>
              <a:ext uri="{FF2B5EF4-FFF2-40B4-BE49-F238E27FC236}">
                <a16:creationId xmlns:a16="http://schemas.microsoft.com/office/drawing/2014/main" id="{C3E2C5F3-8ED6-F6D8-5D84-136B44E9BC0D}"/>
              </a:ext>
            </a:extLst>
          </p:cNvPr>
          <p:cNvSpPr txBox="1"/>
          <p:nvPr/>
        </p:nvSpPr>
        <p:spPr>
          <a:xfrm>
            <a:off x="2877729" y="6383321"/>
            <a:ext cx="6616419" cy="369332"/>
          </a:xfrm>
          <a:prstGeom prst="rect">
            <a:avLst/>
          </a:prstGeom>
          <a:noFill/>
        </p:spPr>
        <p:txBody>
          <a:bodyPr wrap="square">
            <a:spAutoFit/>
          </a:bodyPr>
          <a:lstStyle/>
          <a:p>
            <a:r>
              <a:rPr lang="LID4096" sz="900" dirty="0">
                <a:latin typeface="Calibri Light" panose="020F0302020204030204" pitchFamily="34" charset="0"/>
                <a:cs typeface="Calibri Light" panose="020F0302020204030204" pitchFamily="34" charset="0"/>
              </a:rPr>
              <a:t>Cechetto,</a:t>
            </a:r>
            <a:r>
              <a:rPr lang="en-US" sz="900" dirty="0">
                <a:latin typeface="Calibri Light" panose="020F0302020204030204" pitchFamily="34" charset="0"/>
                <a:cs typeface="Calibri Light" panose="020F0302020204030204" pitchFamily="34" charset="0"/>
              </a:rPr>
              <a:t> V.;</a:t>
            </a:r>
            <a:r>
              <a:rPr lang="LID4096" sz="900" dirty="0">
                <a:latin typeface="Calibri Light" panose="020F0302020204030204" pitchFamily="34" charset="0"/>
                <a:cs typeface="Calibri Light" panose="020F0302020204030204" pitchFamily="34" charset="0"/>
              </a:rPr>
              <a:t> Di Felice,</a:t>
            </a:r>
            <a:r>
              <a:rPr lang="en-US" sz="900" dirty="0">
                <a:latin typeface="Calibri Light" panose="020F0302020204030204" pitchFamily="34" charset="0"/>
                <a:cs typeface="Calibri Light" panose="020F0302020204030204" pitchFamily="34" charset="0"/>
              </a:rPr>
              <a:t> L.;</a:t>
            </a:r>
            <a:r>
              <a:rPr lang="LID4096" sz="900" dirty="0">
                <a:latin typeface="Calibri Light" panose="020F0302020204030204" pitchFamily="34" charset="0"/>
                <a:cs typeface="Calibri Light" panose="020F0302020204030204" pitchFamily="34" charset="0"/>
              </a:rPr>
              <a:t> Medrano, </a:t>
            </a:r>
            <a:r>
              <a:rPr lang="en-US" sz="900" dirty="0">
                <a:latin typeface="Calibri Light" panose="020F0302020204030204" pitchFamily="34" charset="0"/>
                <a:cs typeface="Calibri Light" panose="020F0302020204030204" pitchFamily="34" charset="0"/>
              </a:rPr>
              <a:t>J.A.; </a:t>
            </a:r>
            <a:r>
              <a:rPr lang="LID4096" sz="900" dirty="0">
                <a:latin typeface="Calibri Light" panose="020F0302020204030204" pitchFamily="34" charset="0"/>
                <a:cs typeface="Calibri Light" panose="020F0302020204030204" pitchFamily="34" charset="0"/>
              </a:rPr>
              <a:t>Makhloufi,</a:t>
            </a:r>
            <a:r>
              <a:rPr lang="en-US" sz="900" dirty="0">
                <a:latin typeface="Calibri Light" panose="020F0302020204030204" pitchFamily="34" charset="0"/>
                <a:cs typeface="Calibri Light" panose="020F0302020204030204" pitchFamily="34" charset="0"/>
              </a:rPr>
              <a:t> C.;</a:t>
            </a:r>
            <a:r>
              <a:rPr lang="LID4096" sz="900" dirty="0">
                <a:latin typeface="Calibri Light" panose="020F0302020204030204" pitchFamily="34" charset="0"/>
                <a:cs typeface="Calibri Light" panose="020F0302020204030204" pitchFamily="34" charset="0"/>
              </a:rPr>
              <a:t> Zuniga, </a:t>
            </a:r>
            <a:r>
              <a:rPr lang="en-US" sz="900" dirty="0">
                <a:latin typeface="Calibri Light" panose="020F0302020204030204" pitchFamily="34" charset="0"/>
                <a:cs typeface="Calibri Light" panose="020F0302020204030204" pitchFamily="34" charset="0"/>
              </a:rPr>
              <a:t>J.;</a:t>
            </a:r>
            <a:r>
              <a:rPr lang="LID4096" sz="900" dirty="0">
                <a:latin typeface="Calibri Light" panose="020F0302020204030204" pitchFamily="34" charset="0"/>
                <a:cs typeface="Calibri Light" panose="020F0302020204030204" pitchFamily="34" charset="0"/>
              </a:rPr>
              <a:t> Gallucci,</a:t>
            </a:r>
            <a:r>
              <a:rPr lang="en-US" sz="900" dirty="0">
                <a:latin typeface="Calibri Light" panose="020F0302020204030204" pitchFamily="34" charset="0"/>
                <a:cs typeface="Calibri Light" panose="020F0302020204030204" pitchFamily="34" charset="0"/>
              </a:rPr>
              <a:t> F. </a:t>
            </a:r>
            <a:r>
              <a:rPr lang="LID4096" sz="900" dirty="0">
                <a:latin typeface="Calibri Light" panose="020F0302020204030204" pitchFamily="34" charset="0"/>
                <a:cs typeface="Calibri Light" panose="020F0302020204030204" pitchFamily="34" charset="0"/>
              </a:rPr>
              <a:t>H</a:t>
            </a:r>
            <a:r>
              <a:rPr lang="LID4096" sz="900" baseline="-25000" dirty="0">
                <a:latin typeface="Calibri Light" panose="020F0302020204030204" pitchFamily="34" charset="0"/>
                <a:cs typeface="Calibri Light" panose="020F0302020204030204" pitchFamily="34" charset="0"/>
              </a:rPr>
              <a:t>2</a:t>
            </a:r>
            <a:r>
              <a:rPr lang="LID4096" sz="900" dirty="0">
                <a:latin typeface="Calibri Light" panose="020F0302020204030204" pitchFamily="34" charset="0"/>
                <a:cs typeface="Calibri Light" panose="020F0302020204030204" pitchFamily="34" charset="0"/>
              </a:rPr>
              <a:t> production via ammonia decomposition in a catalytic membrane reactor,</a:t>
            </a:r>
            <a:r>
              <a:rPr lang="en-US" sz="900" dirty="0">
                <a:latin typeface="Calibri Light" panose="020F0302020204030204" pitchFamily="34" charset="0"/>
                <a:cs typeface="Calibri Light" panose="020F0302020204030204" pitchFamily="34" charset="0"/>
              </a:rPr>
              <a:t> </a:t>
            </a:r>
            <a:r>
              <a:rPr lang="LID4096" sz="900" i="1" dirty="0">
                <a:latin typeface="Calibri Light" panose="020F0302020204030204" pitchFamily="34" charset="0"/>
                <a:cs typeface="Calibri Light" panose="020F0302020204030204" pitchFamily="34" charset="0"/>
              </a:rPr>
              <a:t>Fuel Processing Technology</a:t>
            </a:r>
            <a:r>
              <a:rPr lang="LID4096" sz="900" dirty="0">
                <a:latin typeface="Calibri Light" panose="020F0302020204030204" pitchFamily="34" charset="0"/>
                <a:cs typeface="Calibri Light" panose="020F0302020204030204" pitchFamily="34" charset="0"/>
              </a:rPr>
              <a:t>,</a:t>
            </a:r>
            <a:r>
              <a:rPr lang="en-US" sz="900" dirty="0">
                <a:latin typeface="Calibri Light" panose="020F0302020204030204" pitchFamily="34" charset="0"/>
                <a:cs typeface="Calibri Light" panose="020F0302020204030204" pitchFamily="34" charset="0"/>
              </a:rPr>
              <a:t> </a:t>
            </a:r>
            <a:r>
              <a:rPr lang="en-US" sz="900" b="1" dirty="0">
                <a:latin typeface="Calibri Light" panose="020F0302020204030204" pitchFamily="34" charset="0"/>
                <a:cs typeface="Calibri Light" panose="020F0302020204030204" pitchFamily="34" charset="0"/>
              </a:rPr>
              <a:t>2021, </a:t>
            </a:r>
            <a:r>
              <a:rPr lang="LID4096" sz="900" dirty="0">
                <a:latin typeface="Calibri Light" panose="020F0302020204030204" pitchFamily="34" charset="0"/>
                <a:cs typeface="Calibri Light" panose="020F0302020204030204" pitchFamily="34" charset="0"/>
              </a:rPr>
              <a:t>Volume 216,</a:t>
            </a:r>
            <a:r>
              <a:rPr lang="en-US" sz="900" dirty="0">
                <a:latin typeface="Calibri Light" panose="020F0302020204030204" pitchFamily="34" charset="0"/>
                <a:cs typeface="Calibri Light" panose="020F0302020204030204" pitchFamily="34" charset="0"/>
              </a:rPr>
              <a:t> </a:t>
            </a:r>
            <a:r>
              <a:rPr lang="LID4096" sz="900" dirty="0">
                <a:latin typeface="Calibri Light" panose="020F0302020204030204" pitchFamily="34" charset="0"/>
                <a:cs typeface="Calibri Light" panose="020F0302020204030204" pitchFamily="34" charset="0"/>
              </a:rPr>
              <a:t>106772,</a:t>
            </a:r>
            <a:r>
              <a:rPr lang="en-US" sz="900" dirty="0">
                <a:latin typeface="Calibri Light" panose="020F0302020204030204" pitchFamily="34" charset="0"/>
                <a:cs typeface="Calibri Light" panose="020F0302020204030204" pitchFamily="34" charset="0"/>
              </a:rPr>
              <a:t> https://doi.org/10.1016/j.fuproc.2021.106772.</a:t>
            </a:r>
            <a:endParaRPr lang="LID4096"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317221849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0BF790E-5F13-546D-D46E-5410B6A53EEC}"/>
              </a:ext>
            </a:extLst>
          </p:cNvPr>
          <p:cNvSpPr txBox="1"/>
          <p:nvPr/>
        </p:nvSpPr>
        <p:spPr>
          <a:xfrm>
            <a:off x="1313477" y="1104309"/>
            <a:ext cx="4320803" cy="553998"/>
          </a:xfrm>
          <a:prstGeom prst="rect">
            <a:avLst/>
          </a:prstGeom>
          <a:solidFill>
            <a:schemeClr val="bg1"/>
          </a:solidFill>
          <a:ln w="38100">
            <a:solidFill>
              <a:srgbClr val="789E3B"/>
            </a:solidFill>
          </a:ln>
        </p:spPr>
        <p:txBody>
          <a:bodyPr wrap="square" rtlCol="0">
            <a:spAutoFit/>
          </a:bodyPr>
          <a:lstStyle/>
          <a:p>
            <a:pPr algn="ctr"/>
            <a:r>
              <a:rPr lang="en-US" sz="1500" dirty="0">
                <a:cs typeface="Calibri Light" panose="020F0302020204030204" pitchFamily="34" charset="0"/>
              </a:rPr>
              <a:t>PEMFC specifications requires residual NH</a:t>
            </a:r>
            <a:r>
              <a:rPr lang="en-US" sz="1500" baseline="-25000" dirty="0">
                <a:cs typeface="Calibri Light" panose="020F0302020204030204" pitchFamily="34" charset="0"/>
              </a:rPr>
              <a:t>3</a:t>
            </a:r>
            <a:r>
              <a:rPr lang="en-US" sz="1500" dirty="0">
                <a:cs typeface="Calibri Light" panose="020F0302020204030204" pitchFamily="34" charset="0"/>
              </a:rPr>
              <a:t> concentration in the H</a:t>
            </a:r>
            <a:r>
              <a:rPr lang="en-US" sz="1500" baseline="-25000" dirty="0">
                <a:cs typeface="Calibri Light" panose="020F0302020204030204" pitchFamily="34" charset="0"/>
              </a:rPr>
              <a:t>2</a:t>
            </a:r>
            <a:r>
              <a:rPr lang="en-US" sz="1500" dirty="0">
                <a:cs typeface="Calibri Light" panose="020F0302020204030204" pitchFamily="34" charset="0"/>
              </a:rPr>
              <a:t> feed &lt; 0.1 ppm. </a:t>
            </a:r>
            <a:endParaRPr lang="LID4096" sz="1500" dirty="0">
              <a:cs typeface="Calibri Light" panose="020F0302020204030204" pitchFamily="34" charset="0"/>
            </a:endParaRPr>
          </a:p>
        </p:txBody>
      </p:sp>
      <p:sp>
        <p:nvSpPr>
          <p:cNvPr id="14" name="Title 1">
            <a:extLst>
              <a:ext uri="{FF2B5EF4-FFF2-40B4-BE49-F238E27FC236}">
                <a16:creationId xmlns:a16="http://schemas.microsoft.com/office/drawing/2014/main" id="{AED0E981-F349-1BC6-6125-EF7D421F7415}"/>
              </a:ext>
            </a:extLst>
          </p:cNvPr>
          <p:cNvSpPr>
            <a:spLocks noGrp="1"/>
          </p:cNvSpPr>
          <p:nvPr>
            <p:ph type="title"/>
          </p:nvPr>
        </p:nvSpPr>
        <p:spPr>
          <a:xfrm>
            <a:off x="838200" y="365126"/>
            <a:ext cx="10515600" cy="662650"/>
          </a:xfrm>
        </p:spPr>
        <p:txBody>
          <a:bodyPr>
            <a:normAutofit/>
          </a:bodyPr>
          <a:lstStyle/>
          <a:p>
            <a:r>
              <a:rPr lang="en-US" sz="3200" b="1" dirty="0"/>
              <a:t>The challenge of H</a:t>
            </a:r>
            <a:r>
              <a:rPr lang="en-US" sz="3200" b="1" baseline="-25000" dirty="0"/>
              <a:t>2</a:t>
            </a:r>
            <a:r>
              <a:rPr lang="en-US" sz="3200" b="1" dirty="0"/>
              <a:t> purity</a:t>
            </a:r>
            <a:endParaRPr lang="LID4096" sz="3200" b="1" dirty="0"/>
          </a:p>
        </p:txBody>
      </p:sp>
      <p:sp>
        <p:nvSpPr>
          <p:cNvPr id="16" name="Arrow: Right 15">
            <a:extLst>
              <a:ext uri="{FF2B5EF4-FFF2-40B4-BE49-F238E27FC236}">
                <a16:creationId xmlns:a16="http://schemas.microsoft.com/office/drawing/2014/main" id="{80DCFB06-0DCC-181D-E972-6974FFBD5366}"/>
              </a:ext>
            </a:extLst>
          </p:cNvPr>
          <p:cNvSpPr/>
          <p:nvPr/>
        </p:nvSpPr>
        <p:spPr>
          <a:xfrm>
            <a:off x="5656738" y="1143044"/>
            <a:ext cx="403860" cy="459316"/>
          </a:xfrm>
          <a:prstGeom prst="rightArrow">
            <a:avLst/>
          </a:prstGeom>
          <a:solidFill>
            <a:srgbClr val="789E3B"/>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5" name="TextBox 14">
            <a:extLst>
              <a:ext uri="{FF2B5EF4-FFF2-40B4-BE49-F238E27FC236}">
                <a16:creationId xmlns:a16="http://schemas.microsoft.com/office/drawing/2014/main" id="{69567338-AE82-9BDB-82B4-A3E153EA0A9F}"/>
              </a:ext>
            </a:extLst>
          </p:cNvPr>
          <p:cNvSpPr txBox="1"/>
          <p:nvPr/>
        </p:nvSpPr>
        <p:spPr>
          <a:xfrm>
            <a:off x="9696580" y="1900285"/>
            <a:ext cx="2259645" cy="338554"/>
          </a:xfrm>
          <a:prstGeom prst="rect">
            <a:avLst/>
          </a:prstGeom>
          <a:noFill/>
        </p:spPr>
        <p:txBody>
          <a:bodyPr wrap="square" rtlCol="0">
            <a:spAutoFit/>
          </a:bodyPr>
          <a:lstStyle/>
          <a:p>
            <a:pPr algn="ctr"/>
            <a:r>
              <a:rPr lang="en-US" sz="1600" b="1" dirty="0">
                <a:solidFill>
                  <a:srgbClr val="0070C0"/>
                </a:solidFill>
              </a:rPr>
              <a:t>Economic viability</a:t>
            </a:r>
            <a:endParaRPr lang="LID4096" sz="1600" b="1" dirty="0">
              <a:solidFill>
                <a:srgbClr val="0070C0"/>
              </a:solidFill>
            </a:endParaRPr>
          </a:p>
        </p:txBody>
      </p:sp>
      <p:grpSp>
        <p:nvGrpSpPr>
          <p:cNvPr id="2" name="Group 1">
            <a:extLst>
              <a:ext uri="{FF2B5EF4-FFF2-40B4-BE49-F238E27FC236}">
                <a16:creationId xmlns:a16="http://schemas.microsoft.com/office/drawing/2014/main" id="{8701BDF7-7180-E404-247C-C73616A8B4B5}"/>
              </a:ext>
            </a:extLst>
          </p:cNvPr>
          <p:cNvGrpSpPr/>
          <p:nvPr/>
        </p:nvGrpSpPr>
        <p:grpSpPr>
          <a:xfrm>
            <a:off x="6128274" y="1195599"/>
            <a:ext cx="4854165" cy="396722"/>
            <a:chOff x="6601781" y="883165"/>
            <a:chExt cx="4722250" cy="396722"/>
          </a:xfrm>
        </p:grpSpPr>
        <p:sp>
          <p:nvSpPr>
            <p:cNvPr id="6" name="Rectangle: Rounded Corners 5">
              <a:extLst>
                <a:ext uri="{FF2B5EF4-FFF2-40B4-BE49-F238E27FC236}">
                  <a16:creationId xmlns:a16="http://schemas.microsoft.com/office/drawing/2014/main" id="{2153E835-B6D6-6A3C-24BD-7F6FA79C03C1}"/>
                </a:ext>
              </a:extLst>
            </p:cNvPr>
            <p:cNvSpPr/>
            <p:nvPr/>
          </p:nvSpPr>
          <p:spPr>
            <a:xfrm>
              <a:off x="6601781" y="883165"/>
              <a:ext cx="4722250" cy="396722"/>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22" name="TextBox 21">
              <a:extLst>
                <a:ext uri="{FF2B5EF4-FFF2-40B4-BE49-F238E27FC236}">
                  <a16:creationId xmlns:a16="http://schemas.microsoft.com/office/drawing/2014/main" id="{10DC2F0B-B281-9D4C-CF26-C559EFFDBF31}"/>
                </a:ext>
              </a:extLst>
            </p:cNvPr>
            <p:cNvSpPr txBox="1"/>
            <p:nvPr/>
          </p:nvSpPr>
          <p:spPr>
            <a:xfrm>
              <a:off x="6706093" y="916501"/>
              <a:ext cx="4504528" cy="307777"/>
            </a:xfrm>
            <a:prstGeom prst="rect">
              <a:avLst/>
            </a:prstGeom>
            <a:noFill/>
          </p:spPr>
          <p:txBody>
            <a:bodyPr wrap="square" rtlCol="0">
              <a:spAutoFit/>
            </a:bodyPr>
            <a:lstStyle/>
            <a:p>
              <a:r>
                <a:rPr lang="en-US" sz="1400" dirty="0"/>
                <a:t>Implementation of a cleanup unit downstream of the MR</a:t>
              </a:r>
              <a:endParaRPr lang="LID4096" sz="1400" dirty="0"/>
            </a:p>
          </p:txBody>
        </p:sp>
      </p:grpSp>
      <p:grpSp>
        <p:nvGrpSpPr>
          <p:cNvPr id="41" name="Group 40">
            <a:extLst>
              <a:ext uri="{FF2B5EF4-FFF2-40B4-BE49-F238E27FC236}">
                <a16:creationId xmlns:a16="http://schemas.microsoft.com/office/drawing/2014/main" id="{C102CBE9-E287-0178-A644-BB54C4C62A5E}"/>
              </a:ext>
            </a:extLst>
          </p:cNvPr>
          <p:cNvGrpSpPr/>
          <p:nvPr/>
        </p:nvGrpSpPr>
        <p:grpSpPr>
          <a:xfrm>
            <a:off x="272112" y="1885831"/>
            <a:ext cx="9583386" cy="3072363"/>
            <a:chOff x="272112" y="1781056"/>
            <a:chExt cx="9583386" cy="3072363"/>
          </a:xfrm>
        </p:grpSpPr>
        <p:sp>
          <p:nvSpPr>
            <p:cNvPr id="10" name="Rectangle: Rounded Corners 9">
              <a:extLst>
                <a:ext uri="{FF2B5EF4-FFF2-40B4-BE49-F238E27FC236}">
                  <a16:creationId xmlns:a16="http://schemas.microsoft.com/office/drawing/2014/main" id="{5F86B7E4-7673-5285-922D-12D07E7558E1}"/>
                </a:ext>
              </a:extLst>
            </p:cNvPr>
            <p:cNvSpPr/>
            <p:nvPr/>
          </p:nvSpPr>
          <p:spPr>
            <a:xfrm>
              <a:off x="318506" y="1818088"/>
              <a:ext cx="9378074" cy="3035331"/>
            </a:xfrm>
            <a:prstGeom prst="roundRect">
              <a:avLst>
                <a:gd name="adj" fmla="val 11960"/>
              </a:avLst>
            </a:prstGeom>
            <a:solidFill>
              <a:schemeClr val="accent4">
                <a:lumMod val="20000"/>
                <a:lumOff val="80000"/>
                <a:alpha val="34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aphicFrame>
          <p:nvGraphicFramePr>
            <p:cNvPr id="27" name="Object 26">
              <a:extLst>
                <a:ext uri="{FF2B5EF4-FFF2-40B4-BE49-F238E27FC236}">
                  <a16:creationId xmlns:a16="http://schemas.microsoft.com/office/drawing/2014/main" id="{4DCA50FA-CF8B-29B4-880F-0CACA0027357}"/>
                </a:ext>
              </a:extLst>
            </p:cNvPr>
            <p:cNvGraphicFramePr>
              <a:graphicFrameLocks noChangeAspect="1"/>
            </p:cNvGraphicFramePr>
            <p:nvPr>
              <p:extLst>
                <p:ext uri="{D42A27DB-BD31-4B8C-83A1-F6EECF244321}">
                  <p14:modId xmlns:p14="http://schemas.microsoft.com/office/powerpoint/2010/main" val="3278621831"/>
                </p:ext>
              </p:extLst>
            </p:nvPr>
          </p:nvGraphicFramePr>
          <p:xfrm>
            <a:off x="272112" y="1863883"/>
            <a:ext cx="6518010" cy="2978429"/>
          </p:xfrm>
          <a:graphic>
            <a:graphicData uri="http://schemas.openxmlformats.org/presentationml/2006/ole">
              <mc:AlternateContent xmlns:mc="http://schemas.openxmlformats.org/markup-compatibility/2006">
                <mc:Choice xmlns:v="urn:schemas-microsoft-com:vml" Requires="v">
                  <p:oleObj name="Visio" r:id="rId3" imgW="9837243" imgH="4488101" progId="Visio.Drawing.15">
                    <p:embed/>
                  </p:oleObj>
                </mc:Choice>
                <mc:Fallback>
                  <p:oleObj name="Visio" r:id="rId3" imgW="9837243" imgH="4488101" progId="Visio.Drawing.15">
                    <p:embed/>
                    <p:pic>
                      <p:nvPicPr>
                        <p:cNvPr id="24" name="Object 23">
                          <a:extLst>
                            <a:ext uri="{FF2B5EF4-FFF2-40B4-BE49-F238E27FC236}">
                              <a16:creationId xmlns:a16="http://schemas.microsoft.com/office/drawing/2014/main" id="{4DCA50FA-CF8B-29B4-880F-0CACA0027357}"/>
                            </a:ext>
                          </a:extLst>
                        </p:cNvPr>
                        <p:cNvPicPr>
                          <a:picLocks noChangeAspect="1" noChangeArrowheads="1"/>
                        </p:cNvPicPr>
                        <p:nvPr/>
                      </p:nvPicPr>
                      <p:blipFill>
                        <a:blip r:embed="rId4"/>
                        <a:srcRect/>
                        <a:stretch>
                          <a:fillRect/>
                        </a:stretch>
                      </p:blipFill>
                      <p:spPr bwMode="auto">
                        <a:xfrm>
                          <a:off x="272112" y="1863883"/>
                          <a:ext cx="6518010" cy="2978429"/>
                        </a:xfrm>
                        <a:prstGeom prst="rect">
                          <a:avLst/>
                        </a:prstGeom>
                        <a:noFill/>
                      </p:spPr>
                    </p:pic>
                  </p:oleObj>
                </mc:Fallback>
              </mc:AlternateContent>
            </a:graphicData>
          </a:graphic>
        </p:graphicFrame>
        <p:grpSp>
          <p:nvGrpSpPr>
            <p:cNvPr id="38" name="Group 37">
              <a:extLst>
                <a:ext uri="{FF2B5EF4-FFF2-40B4-BE49-F238E27FC236}">
                  <a16:creationId xmlns:a16="http://schemas.microsoft.com/office/drawing/2014/main" id="{BACAE88B-C86B-2A1D-9FD9-3A3F121AA195}"/>
                </a:ext>
              </a:extLst>
            </p:cNvPr>
            <p:cNvGrpSpPr/>
            <p:nvPr/>
          </p:nvGrpSpPr>
          <p:grpSpPr>
            <a:xfrm>
              <a:off x="5920970" y="1781056"/>
              <a:ext cx="3934528" cy="2577928"/>
              <a:chOff x="7105062" y="3454293"/>
              <a:chExt cx="3934528" cy="2577928"/>
            </a:xfrm>
          </p:grpSpPr>
          <p:sp>
            <p:nvSpPr>
              <p:cNvPr id="32" name="TextBox 3">
                <a:extLst>
                  <a:ext uri="{FF2B5EF4-FFF2-40B4-BE49-F238E27FC236}">
                    <a16:creationId xmlns:a16="http://schemas.microsoft.com/office/drawing/2014/main" id="{D1443AD6-391B-E7C4-905E-9F457BD815DF}"/>
                  </a:ext>
                </a:extLst>
              </p:cNvPr>
              <p:cNvSpPr txBox="1"/>
              <p:nvPr/>
            </p:nvSpPr>
            <p:spPr>
              <a:xfrm>
                <a:off x="9280320" y="3698043"/>
                <a:ext cx="1392807" cy="1848908"/>
              </a:xfrm>
              <a:prstGeom prst="rect">
                <a:avLst/>
              </a:prstGeom>
              <a:solidFill>
                <a:schemeClr val="accent6">
                  <a:lumMod val="20000"/>
                  <a:lumOff val="80000"/>
                  <a:alpha val="46000"/>
                </a:schemeClr>
              </a:solidFill>
              <a:ln w="9525" cmpd="sng">
                <a:solidFill>
                  <a:schemeClr val="accent6">
                    <a:lumMod val="20000"/>
                    <a:lumOff val="80000"/>
                    <a:alpha val="23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LID4096" sz="1200">
                  <a:latin typeface="Calibri Light" panose="020F0302020204030204" pitchFamily="34" charset="0"/>
                  <a:cs typeface="Calibri Light" panose="020F0302020204030204" pitchFamily="34" charset="0"/>
                </a:endParaRPr>
              </a:p>
            </p:txBody>
          </p:sp>
          <p:sp>
            <p:nvSpPr>
              <p:cNvPr id="33" name="TextBox 2">
                <a:extLst>
                  <a:ext uri="{FF2B5EF4-FFF2-40B4-BE49-F238E27FC236}">
                    <a16:creationId xmlns:a16="http://schemas.microsoft.com/office/drawing/2014/main" id="{4D5BC263-3770-A894-D691-71D48F6F3D3C}"/>
                  </a:ext>
                </a:extLst>
              </p:cNvPr>
              <p:cNvSpPr txBox="1"/>
              <p:nvPr/>
            </p:nvSpPr>
            <p:spPr>
              <a:xfrm>
                <a:off x="7877205" y="3689155"/>
                <a:ext cx="1392807" cy="1857796"/>
              </a:xfrm>
              <a:prstGeom prst="rect">
                <a:avLst/>
              </a:prstGeom>
              <a:solidFill>
                <a:srgbClr val="EBA691">
                  <a:alpha val="46000"/>
                </a:srgbClr>
              </a:solidFill>
              <a:ln w="9525" cmpd="sng">
                <a:solidFill>
                  <a:schemeClr val="accent6">
                    <a:lumMod val="20000"/>
                    <a:lumOff val="80000"/>
                    <a:alpha val="23000"/>
                  </a:schemeClr>
                </a:solidFill>
              </a:ln>
            </p:spPr>
            <p:style>
              <a:lnRef idx="0">
                <a:scrgbClr r="0" g="0" b="0"/>
              </a:lnRef>
              <a:fillRef idx="0">
                <a:scrgbClr r="0" g="0" b="0"/>
              </a:fillRef>
              <a:effectRef idx="0">
                <a:scrgbClr r="0" g="0" b="0"/>
              </a:effectRef>
              <a:fontRef idx="minor">
                <a:schemeClr val="dk1"/>
              </a:fontRef>
            </p:style>
            <p:txBody>
              <a:bodyPr wrap="square" rtlCol="0" anchor="t"/>
              <a:lstStyle>
                <a:lvl1pPr marL="0" indent="0">
                  <a:defRPr sz="1100">
                    <a:solidFill>
                      <a:schemeClr val="dk1"/>
                    </a:solidFill>
                    <a:latin typeface="+mn-lt"/>
                    <a:ea typeface="+mn-ea"/>
                    <a:cs typeface="+mn-cs"/>
                  </a:defRPr>
                </a:lvl1pPr>
                <a:lvl2pPr marL="457200" indent="0">
                  <a:defRPr sz="1100">
                    <a:solidFill>
                      <a:schemeClr val="dk1"/>
                    </a:solidFill>
                    <a:latin typeface="+mn-lt"/>
                    <a:ea typeface="+mn-ea"/>
                    <a:cs typeface="+mn-cs"/>
                  </a:defRPr>
                </a:lvl2pPr>
                <a:lvl3pPr marL="914400" indent="0">
                  <a:defRPr sz="1100">
                    <a:solidFill>
                      <a:schemeClr val="dk1"/>
                    </a:solidFill>
                    <a:latin typeface="+mn-lt"/>
                    <a:ea typeface="+mn-ea"/>
                    <a:cs typeface="+mn-cs"/>
                  </a:defRPr>
                </a:lvl3pPr>
                <a:lvl4pPr marL="1371600" indent="0">
                  <a:defRPr sz="1100">
                    <a:solidFill>
                      <a:schemeClr val="dk1"/>
                    </a:solidFill>
                    <a:latin typeface="+mn-lt"/>
                    <a:ea typeface="+mn-ea"/>
                    <a:cs typeface="+mn-cs"/>
                  </a:defRPr>
                </a:lvl4pPr>
                <a:lvl5pPr marL="1828800" indent="0">
                  <a:defRPr sz="1100">
                    <a:solidFill>
                      <a:schemeClr val="dk1"/>
                    </a:solidFill>
                    <a:latin typeface="+mn-lt"/>
                    <a:ea typeface="+mn-ea"/>
                    <a:cs typeface="+mn-cs"/>
                  </a:defRPr>
                </a:lvl5pPr>
                <a:lvl6pPr marL="2286000" indent="0">
                  <a:defRPr sz="1100">
                    <a:solidFill>
                      <a:schemeClr val="dk1"/>
                    </a:solidFill>
                    <a:latin typeface="+mn-lt"/>
                    <a:ea typeface="+mn-ea"/>
                    <a:cs typeface="+mn-cs"/>
                  </a:defRPr>
                </a:lvl6pPr>
                <a:lvl7pPr marL="2743200" indent="0">
                  <a:defRPr sz="1100">
                    <a:solidFill>
                      <a:schemeClr val="dk1"/>
                    </a:solidFill>
                    <a:latin typeface="+mn-lt"/>
                    <a:ea typeface="+mn-ea"/>
                    <a:cs typeface="+mn-cs"/>
                  </a:defRPr>
                </a:lvl7pPr>
                <a:lvl8pPr marL="3200400" indent="0">
                  <a:defRPr sz="1100">
                    <a:solidFill>
                      <a:schemeClr val="dk1"/>
                    </a:solidFill>
                    <a:latin typeface="+mn-lt"/>
                    <a:ea typeface="+mn-ea"/>
                    <a:cs typeface="+mn-cs"/>
                  </a:defRPr>
                </a:lvl8pPr>
                <a:lvl9pPr marL="3657600" indent="0">
                  <a:defRPr sz="1100">
                    <a:solidFill>
                      <a:schemeClr val="dk1"/>
                    </a:solidFill>
                    <a:latin typeface="+mn-lt"/>
                    <a:ea typeface="+mn-ea"/>
                    <a:cs typeface="+mn-cs"/>
                  </a:defRPr>
                </a:lvl9pPr>
              </a:lstStyle>
              <a:p>
                <a:endParaRPr lang="LID4096" sz="1200">
                  <a:latin typeface="Calibri Light" panose="020F0302020204030204" pitchFamily="34" charset="0"/>
                  <a:cs typeface="Calibri Light" panose="020F0302020204030204" pitchFamily="34" charset="0"/>
                </a:endParaRPr>
              </a:p>
            </p:txBody>
          </p:sp>
          <p:sp>
            <p:nvSpPr>
              <p:cNvPr id="35" name="TextBox 34">
                <a:extLst>
                  <a:ext uri="{FF2B5EF4-FFF2-40B4-BE49-F238E27FC236}">
                    <a16:creationId xmlns:a16="http://schemas.microsoft.com/office/drawing/2014/main" id="{6EE24768-4C10-FCF4-25D9-D463530739D8}"/>
                  </a:ext>
                </a:extLst>
              </p:cNvPr>
              <p:cNvSpPr txBox="1"/>
              <p:nvPr/>
            </p:nvSpPr>
            <p:spPr>
              <a:xfrm>
                <a:off x="8112726" y="4418557"/>
                <a:ext cx="1364051" cy="246221"/>
              </a:xfrm>
              <a:prstGeom prst="rect">
                <a:avLst/>
              </a:prstGeom>
              <a:noFill/>
            </p:spPr>
            <p:txBody>
              <a:bodyPr wrap="square" rtlCol="0">
                <a:spAutoFit/>
              </a:bodyPr>
              <a:lstStyle/>
              <a:p>
                <a:r>
                  <a:rPr lang="en-US" sz="1000" dirty="0">
                    <a:latin typeface="Calibri Light" panose="020F0302020204030204" pitchFamily="34" charset="0"/>
                    <a:cs typeface="Calibri Light" panose="020F0302020204030204" pitchFamily="34" charset="0"/>
                  </a:rPr>
                  <a:t>With no sorbent</a:t>
                </a:r>
                <a:endParaRPr lang="LID4096" sz="1000" dirty="0">
                  <a:latin typeface="Calibri Light" panose="020F0302020204030204" pitchFamily="34" charset="0"/>
                  <a:cs typeface="Calibri Light" panose="020F0302020204030204" pitchFamily="34" charset="0"/>
                </a:endParaRPr>
              </a:p>
            </p:txBody>
          </p:sp>
          <p:sp>
            <p:nvSpPr>
              <p:cNvPr id="36" name="TextBox 35">
                <a:extLst>
                  <a:ext uri="{FF2B5EF4-FFF2-40B4-BE49-F238E27FC236}">
                    <a16:creationId xmlns:a16="http://schemas.microsoft.com/office/drawing/2014/main" id="{1BB5FA4C-CDB9-68C0-AE33-2979E7B4D9A9}"/>
                  </a:ext>
                </a:extLst>
              </p:cNvPr>
              <p:cNvSpPr txBox="1"/>
              <p:nvPr/>
            </p:nvSpPr>
            <p:spPr>
              <a:xfrm>
                <a:off x="9479382" y="5137091"/>
                <a:ext cx="1231055" cy="246221"/>
              </a:xfrm>
              <a:prstGeom prst="rect">
                <a:avLst/>
              </a:prstGeom>
              <a:noFill/>
            </p:spPr>
            <p:txBody>
              <a:bodyPr wrap="square" rtlCol="0">
                <a:spAutoFit/>
              </a:bodyPr>
              <a:lstStyle/>
              <a:p>
                <a:r>
                  <a:rPr lang="en-US" sz="1000" dirty="0">
                    <a:latin typeface="Calibri Light" panose="020F0302020204030204" pitchFamily="34" charset="0"/>
                    <a:cs typeface="Calibri Light" panose="020F0302020204030204" pitchFamily="34" charset="0"/>
                  </a:rPr>
                  <a:t>With sorbent</a:t>
                </a:r>
                <a:endParaRPr lang="LID4096" sz="1000" dirty="0">
                  <a:latin typeface="Calibri Light" panose="020F0302020204030204" pitchFamily="34" charset="0"/>
                  <a:cs typeface="Calibri Light" panose="020F0302020204030204" pitchFamily="34" charset="0"/>
                </a:endParaRPr>
              </a:p>
            </p:txBody>
          </p:sp>
          <p:graphicFrame>
            <p:nvGraphicFramePr>
              <p:cNvPr id="37" name="Chart 36">
                <a:extLst>
                  <a:ext uri="{FF2B5EF4-FFF2-40B4-BE49-F238E27FC236}">
                    <a16:creationId xmlns:a16="http://schemas.microsoft.com/office/drawing/2014/main" id="{DE0FF888-BB6F-FA98-2FA7-7DFA00C5B348}"/>
                  </a:ext>
                </a:extLst>
              </p:cNvPr>
              <p:cNvGraphicFramePr>
                <a:graphicFrameLocks/>
              </p:cNvGraphicFramePr>
              <p:nvPr>
                <p:extLst>
                  <p:ext uri="{D42A27DB-BD31-4B8C-83A1-F6EECF244321}">
                    <p14:modId xmlns:p14="http://schemas.microsoft.com/office/powerpoint/2010/main" val="2074782566"/>
                  </p:ext>
                </p:extLst>
              </p:nvPr>
            </p:nvGraphicFramePr>
            <p:xfrm>
              <a:off x="7105062" y="3454293"/>
              <a:ext cx="3934528" cy="2577928"/>
            </p:xfrm>
            <a:graphic>
              <a:graphicData uri="http://schemas.openxmlformats.org/drawingml/2006/chart">
                <c:chart xmlns:c="http://schemas.openxmlformats.org/drawingml/2006/chart" xmlns:r="http://schemas.openxmlformats.org/officeDocument/2006/relationships" r:id="rId5"/>
              </a:graphicData>
            </a:graphic>
          </p:graphicFrame>
        </p:grpSp>
      </p:grpSp>
      <p:grpSp>
        <p:nvGrpSpPr>
          <p:cNvPr id="40" name="Group 39">
            <a:extLst>
              <a:ext uri="{FF2B5EF4-FFF2-40B4-BE49-F238E27FC236}">
                <a16:creationId xmlns:a16="http://schemas.microsoft.com/office/drawing/2014/main" id="{BFF0C43E-CBF6-E6E5-EE4F-0CE068BDC779}"/>
              </a:ext>
            </a:extLst>
          </p:cNvPr>
          <p:cNvGrpSpPr/>
          <p:nvPr/>
        </p:nvGrpSpPr>
        <p:grpSpPr>
          <a:xfrm>
            <a:off x="5007543" y="4980772"/>
            <a:ext cx="6359128" cy="1797065"/>
            <a:chOff x="5636866" y="4901046"/>
            <a:chExt cx="6359128" cy="1797065"/>
          </a:xfrm>
        </p:grpSpPr>
        <p:grpSp>
          <p:nvGrpSpPr>
            <p:cNvPr id="34" name="Group 33">
              <a:extLst>
                <a:ext uri="{FF2B5EF4-FFF2-40B4-BE49-F238E27FC236}">
                  <a16:creationId xmlns:a16="http://schemas.microsoft.com/office/drawing/2014/main" id="{04EAB7FB-5586-9886-3D11-A7F448528828}"/>
                </a:ext>
              </a:extLst>
            </p:cNvPr>
            <p:cNvGrpSpPr/>
            <p:nvPr/>
          </p:nvGrpSpPr>
          <p:grpSpPr>
            <a:xfrm>
              <a:off x="5636866" y="4901046"/>
              <a:ext cx="6359128" cy="1797065"/>
              <a:chOff x="-533107" y="4700952"/>
              <a:chExt cx="6359128" cy="1797065"/>
            </a:xfrm>
          </p:grpSpPr>
          <p:sp>
            <p:nvSpPr>
              <p:cNvPr id="12" name="Arrow: Right 11">
                <a:extLst>
                  <a:ext uri="{FF2B5EF4-FFF2-40B4-BE49-F238E27FC236}">
                    <a16:creationId xmlns:a16="http://schemas.microsoft.com/office/drawing/2014/main" id="{B32CDC30-0B5F-4885-70B2-3740F10824E5}"/>
                  </a:ext>
                </a:extLst>
              </p:cNvPr>
              <p:cNvSpPr/>
              <p:nvPr/>
            </p:nvSpPr>
            <p:spPr>
              <a:xfrm rot="5400000">
                <a:off x="983914" y="4591786"/>
                <a:ext cx="240984" cy="459316"/>
              </a:xfrm>
              <a:prstGeom prst="rightArrow">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3" name="Rectangle: Rounded Corners 12">
                <a:extLst>
                  <a:ext uri="{FF2B5EF4-FFF2-40B4-BE49-F238E27FC236}">
                    <a16:creationId xmlns:a16="http://schemas.microsoft.com/office/drawing/2014/main" id="{D477EC72-4869-3BDC-9CC2-5D5BACA384B0}"/>
                  </a:ext>
                </a:extLst>
              </p:cNvPr>
              <p:cNvSpPr/>
              <p:nvPr/>
            </p:nvSpPr>
            <p:spPr>
              <a:xfrm>
                <a:off x="1549283" y="5969666"/>
                <a:ext cx="4135991" cy="523221"/>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9" name="Rectangle: Rounded Corners 8">
                <a:extLst>
                  <a:ext uri="{FF2B5EF4-FFF2-40B4-BE49-F238E27FC236}">
                    <a16:creationId xmlns:a16="http://schemas.microsoft.com/office/drawing/2014/main" id="{C37E4D26-1EAE-72B6-3B97-EBEA66E80699}"/>
                  </a:ext>
                </a:extLst>
              </p:cNvPr>
              <p:cNvSpPr/>
              <p:nvPr/>
            </p:nvSpPr>
            <p:spPr>
              <a:xfrm>
                <a:off x="-503611" y="4945910"/>
                <a:ext cx="3216032" cy="748580"/>
              </a:xfrm>
              <a:prstGeom prst="roundRect">
                <a:avLst/>
              </a:prstGeom>
              <a:solidFill>
                <a:schemeClr val="bg1">
                  <a:lumMod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3" name="TextBox 2">
                <a:extLst>
                  <a:ext uri="{FF2B5EF4-FFF2-40B4-BE49-F238E27FC236}">
                    <a16:creationId xmlns:a16="http://schemas.microsoft.com/office/drawing/2014/main" id="{BDFD9AE5-0D98-8F26-8ADD-1A0EC1D1F4E5}"/>
                  </a:ext>
                </a:extLst>
              </p:cNvPr>
              <p:cNvSpPr txBox="1"/>
              <p:nvPr/>
            </p:nvSpPr>
            <p:spPr>
              <a:xfrm>
                <a:off x="-533107" y="4985002"/>
                <a:ext cx="3275023" cy="738664"/>
              </a:xfrm>
              <a:prstGeom prst="rect">
                <a:avLst/>
              </a:prstGeom>
              <a:noFill/>
            </p:spPr>
            <p:txBody>
              <a:bodyPr wrap="square" rtlCol="0">
                <a:spAutoFit/>
              </a:bodyPr>
              <a:lstStyle/>
              <a:p>
                <a:pPr algn="ctr"/>
                <a:r>
                  <a:rPr lang="en-US" sz="1400" dirty="0"/>
                  <a:t>The reactor can be operated at lower temperatures with higher residual NH</a:t>
                </a:r>
                <a:r>
                  <a:rPr lang="en-US" sz="1400" baseline="-25000" dirty="0"/>
                  <a:t>3</a:t>
                </a:r>
                <a:r>
                  <a:rPr lang="en-US" sz="1400" dirty="0"/>
                  <a:t> concentration</a:t>
                </a:r>
                <a:endParaRPr lang="LID4096" sz="1400" dirty="0"/>
              </a:p>
            </p:txBody>
          </p:sp>
          <p:sp>
            <p:nvSpPr>
              <p:cNvPr id="11" name="TextBox 10">
                <a:extLst>
                  <a:ext uri="{FF2B5EF4-FFF2-40B4-BE49-F238E27FC236}">
                    <a16:creationId xmlns:a16="http://schemas.microsoft.com/office/drawing/2014/main" id="{DA5E3FE8-07FD-54D1-6AF9-CDC880C44E28}"/>
                  </a:ext>
                </a:extLst>
              </p:cNvPr>
              <p:cNvSpPr txBox="1"/>
              <p:nvPr/>
            </p:nvSpPr>
            <p:spPr>
              <a:xfrm>
                <a:off x="1408535" y="5974797"/>
                <a:ext cx="4417486" cy="523220"/>
              </a:xfrm>
              <a:prstGeom prst="rect">
                <a:avLst/>
              </a:prstGeom>
              <a:noFill/>
            </p:spPr>
            <p:txBody>
              <a:bodyPr wrap="square" rtlCol="0">
                <a:spAutoFit/>
              </a:bodyPr>
              <a:lstStyle/>
              <a:p>
                <a:pPr marL="285750" indent="-285750" algn="ctr">
                  <a:buFont typeface="Wingdings" panose="05000000000000000000" pitchFamily="2" charset="2"/>
                  <a:buChar char="ü"/>
                </a:pPr>
                <a:r>
                  <a:rPr lang="en-US" sz="1400" dirty="0"/>
                  <a:t>Higher energy efficiency</a:t>
                </a:r>
              </a:p>
              <a:p>
                <a:pPr marL="285750" indent="-285750" algn="ctr">
                  <a:buFont typeface="Wingdings" panose="05000000000000000000" pitchFamily="2" charset="2"/>
                  <a:buChar char="ü"/>
                </a:pPr>
                <a:r>
                  <a:rPr lang="en-US" sz="1400" dirty="0"/>
                  <a:t>Less selective membranes can be implemented</a:t>
                </a:r>
                <a:endParaRPr lang="LID4096" sz="1400" dirty="0"/>
              </a:p>
            </p:txBody>
          </p:sp>
        </p:grpSp>
        <p:sp>
          <p:nvSpPr>
            <p:cNvPr id="39" name="Arrow: Right 38">
              <a:extLst>
                <a:ext uri="{FF2B5EF4-FFF2-40B4-BE49-F238E27FC236}">
                  <a16:creationId xmlns:a16="http://schemas.microsoft.com/office/drawing/2014/main" id="{58194C13-A306-B7E5-A55A-AE812220B652}"/>
                </a:ext>
              </a:extLst>
            </p:cNvPr>
            <p:cNvSpPr/>
            <p:nvPr/>
          </p:nvSpPr>
          <p:spPr>
            <a:xfrm rot="5400000">
              <a:off x="8229416" y="5790834"/>
              <a:ext cx="262631" cy="459316"/>
            </a:xfrm>
            <a:prstGeom prst="rightArrow">
              <a:avLst/>
            </a:prstGeom>
            <a:solidFill>
              <a:srgbClr val="D9D9D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grpSp>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3C73F2F4-48E2-272E-8810-5939AAAF25E5}"/>
                  </a:ext>
                </a:extLst>
              </p:cNvPr>
              <p:cNvSpPr txBox="1"/>
              <p:nvPr/>
            </p:nvSpPr>
            <p:spPr>
              <a:xfrm>
                <a:off x="6128274" y="4379875"/>
                <a:ext cx="3759185" cy="553998"/>
              </a:xfrm>
              <a:prstGeom prst="rect">
                <a:avLst/>
              </a:prstGeom>
              <a:noFill/>
            </p:spPr>
            <p:txBody>
              <a:bodyPr wrap="square" rtlCol="0">
                <a:spAutoFit/>
              </a:bodyPr>
              <a:lstStyle/>
              <a:p>
                <a:pPr algn="ctr"/>
                <a:r>
                  <a:rPr lang="en-US" sz="1000" dirty="0"/>
                  <a:t>T= 450</a:t>
                </a:r>
                <a:r>
                  <a:rPr lang="en-US" sz="1000" dirty="0">
                    <a:cs typeface="Calibri" panose="020F0502020204030204" pitchFamily="34" charset="0"/>
                  </a:rPr>
                  <a:t>°C, P=3 bar, NH</a:t>
                </a:r>
                <a:r>
                  <a:rPr lang="en-US" sz="1000" baseline="-25000" dirty="0">
                    <a:cs typeface="Calibri" panose="020F0502020204030204" pitchFamily="34" charset="0"/>
                  </a:rPr>
                  <a:t>3</a:t>
                </a:r>
                <a:r>
                  <a:rPr lang="en-US" sz="1000" dirty="0">
                    <a:cs typeface="Calibri" panose="020F0502020204030204" pitchFamily="34" charset="0"/>
                  </a:rPr>
                  <a:t> feed flow rate =0.5 L</a:t>
                </a:r>
                <a:r>
                  <a:rPr lang="en-US" sz="1000" baseline="-25000" dirty="0">
                    <a:cs typeface="Calibri" panose="020F0502020204030204" pitchFamily="34" charset="0"/>
                  </a:rPr>
                  <a:t>N</a:t>
                </a:r>
                <a:r>
                  <a:rPr lang="en-US" sz="1000" dirty="0">
                    <a:cs typeface="Calibri" panose="020F0502020204030204" pitchFamily="34" charset="0"/>
                  </a:rPr>
                  <a:t>/min</a:t>
                </a:r>
              </a:p>
              <a:p>
                <a:pPr algn="ctr"/>
                <a:r>
                  <a:rPr lang="en-US" sz="1000" dirty="0">
                    <a:cs typeface="Calibri" panose="020F0502020204030204" pitchFamily="34" charset="0"/>
                  </a:rPr>
                  <a:t>Thickness selective layer </a:t>
                </a:r>
                <a14:m>
                  <m:oMath xmlns:m="http://schemas.openxmlformats.org/officeDocument/2006/math">
                    <m:r>
                      <a:rPr lang="en-GB" sz="1000" smtClean="0">
                        <a:effectLst/>
                        <a:latin typeface="Cambria Math" panose="02040503050406030204" pitchFamily="18" charset="0"/>
                      </a:rPr>
                      <m:t>~ </m:t>
                    </m:r>
                  </m:oMath>
                </a14:m>
                <a:r>
                  <a:rPr lang="en-GB" sz="1000" dirty="0">
                    <a:effectLst/>
                    <a:latin typeface="+mn-lt"/>
                    <a:ea typeface="Calibri" panose="020F0502020204030204" pitchFamily="34" charset="0"/>
                    <a:cs typeface="Calibri Light" panose="020F0302020204030204" pitchFamily="34" charset="0"/>
                  </a:rPr>
                  <a:t>1</a:t>
                </a:r>
                <a:r>
                  <a:rPr lang="el-GR" sz="1000" dirty="0">
                    <a:cs typeface="Calibri Light" panose="020F0302020204030204" pitchFamily="34" charset="0"/>
                  </a:rPr>
                  <a:t>μ</a:t>
                </a:r>
                <a:r>
                  <a:rPr lang="en-GB" sz="1000" dirty="0">
                    <a:cs typeface="Calibri Light" panose="020F0302020204030204" pitchFamily="34" charset="0"/>
                  </a:rPr>
                  <a:t>m</a:t>
                </a:r>
              </a:p>
              <a:p>
                <a:pPr algn="ctr"/>
                <a:r>
                  <a:rPr lang="en-GB" sz="1000" dirty="0">
                    <a:effectLst/>
                    <a:latin typeface="+mn-lt"/>
                    <a:ea typeface="Calibri" panose="020F0502020204030204" pitchFamily="34" charset="0"/>
                    <a:cs typeface="Calibri Light" panose="020F0302020204030204" pitchFamily="34" charset="0"/>
                  </a:rPr>
                  <a:t>Sorbent</a:t>
                </a:r>
                <a:r>
                  <a:rPr lang="en-GB" sz="1000" dirty="0">
                    <a:ea typeface="Calibri" panose="020F0502020204030204" pitchFamily="34" charset="0"/>
                    <a:cs typeface="Calibri Light" panose="020F0302020204030204" pitchFamily="34" charset="0"/>
                  </a:rPr>
                  <a:t>: zeolite 13X</a:t>
                </a:r>
                <a:endParaRPr lang="en-GB" sz="1000" dirty="0">
                  <a:effectLst/>
                  <a:latin typeface="+mn-lt"/>
                  <a:ea typeface="Calibri" panose="020F0502020204030204" pitchFamily="34" charset="0"/>
                  <a:cs typeface="Calibri Light" panose="020F0302020204030204" pitchFamily="34" charset="0"/>
                </a:endParaRPr>
              </a:p>
            </p:txBody>
          </p:sp>
        </mc:Choice>
        <mc:Fallback xmlns="">
          <p:sp>
            <p:nvSpPr>
              <p:cNvPr id="42" name="TextBox 41">
                <a:extLst>
                  <a:ext uri="{FF2B5EF4-FFF2-40B4-BE49-F238E27FC236}">
                    <a16:creationId xmlns:a16="http://schemas.microsoft.com/office/drawing/2014/main" id="{3C73F2F4-48E2-272E-8810-5939AAAF25E5}"/>
                  </a:ext>
                </a:extLst>
              </p:cNvPr>
              <p:cNvSpPr txBox="1">
                <a:spLocks noRot="1" noChangeAspect="1" noMove="1" noResize="1" noEditPoints="1" noAdjustHandles="1" noChangeArrowheads="1" noChangeShapeType="1" noTextEdit="1"/>
              </p:cNvSpPr>
              <p:nvPr/>
            </p:nvSpPr>
            <p:spPr>
              <a:xfrm>
                <a:off x="6128274" y="4379875"/>
                <a:ext cx="3759185" cy="553998"/>
              </a:xfrm>
              <a:prstGeom prst="rect">
                <a:avLst/>
              </a:prstGeom>
              <a:blipFill>
                <a:blip r:embed="rId6"/>
                <a:stretch>
                  <a:fillRect b="-5495"/>
                </a:stretch>
              </a:blipFill>
            </p:spPr>
            <p:txBody>
              <a:bodyPr/>
              <a:lstStyle/>
              <a:p>
                <a:r>
                  <a:rPr lang="LID4096">
                    <a:noFill/>
                  </a:rPr>
                  <a:t> </a:t>
                </a:r>
              </a:p>
            </p:txBody>
          </p:sp>
        </mc:Fallback>
      </mc:AlternateContent>
      <p:sp>
        <p:nvSpPr>
          <p:cNvPr id="8" name="Arrow: Right 7">
            <a:extLst>
              <a:ext uri="{FF2B5EF4-FFF2-40B4-BE49-F238E27FC236}">
                <a16:creationId xmlns:a16="http://schemas.microsoft.com/office/drawing/2014/main" id="{681220E0-D7DF-BC8C-10F0-870D1067B3EE}"/>
              </a:ext>
            </a:extLst>
          </p:cNvPr>
          <p:cNvSpPr/>
          <p:nvPr/>
        </p:nvSpPr>
        <p:spPr>
          <a:xfrm rot="5400000">
            <a:off x="10618527" y="1489526"/>
            <a:ext cx="403860" cy="459316"/>
          </a:xfrm>
          <a:prstGeom prst="rightArrow">
            <a:avLst/>
          </a:prstGeom>
          <a:solidFill>
            <a:srgbClr val="1C7DC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7" name="TextBox 6">
            <a:extLst>
              <a:ext uri="{FF2B5EF4-FFF2-40B4-BE49-F238E27FC236}">
                <a16:creationId xmlns:a16="http://schemas.microsoft.com/office/drawing/2014/main" id="{04046014-C36F-645F-70A3-A67B7D145B46}"/>
              </a:ext>
            </a:extLst>
          </p:cNvPr>
          <p:cNvSpPr txBox="1"/>
          <p:nvPr/>
        </p:nvSpPr>
        <p:spPr>
          <a:xfrm>
            <a:off x="76694" y="6435501"/>
            <a:ext cx="6616419" cy="369332"/>
          </a:xfrm>
          <a:prstGeom prst="rect">
            <a:avLst/>
          </a:prstGeom>
          <a:noFill/>
        </p:spPr>
        <p:txBody>
          <a:bodyPr wrap="square">
            <a:spAutoFit/>
          </a:bodyPr>
          <a:lstStyle/>
          <a:p>
            <a:r>
              <a:rPr lang="LID4096" sz="900" dirty="0">
                <a:latin typeface="Calibri Light" panose="020F0302020204030204" pitchFamily="34" charset="0"/>
                <a:cs typeface="Calibri Light" panose="020F0302020204030204" pitchFamily="34" charset="0"/>
              </a:rPr>
              <a:t>Cechetto,</a:t>
            </a:r>
            <a:r>
              <a:rPr lang="en-US" sz="900" dirty="0">
                <a:latin typeface="Calibri Light" panose="020F0302020204030204" pitchFamily="34" charset="0"/>
                <a:cs typeface="Calibri Light" panose="020F0302020204030204" pitchFamily="34" charset="0"/>
              </a:rPr>
              <a:t> V.;</a:t>
            </a:r>
            <a:r>
              <a:rPr lang="LID4096" sz="900" dirty="0">
                <a:latin typeface="Calibri Light" panose="020F0302020204030204" pitchFamily="34" charset="0"/>
                <a:cs typeface="Calibri Light" panose="020F0302020204030204" pitchFamily="34" charset="0"/>
              </a:rPr>
              <a:t> </a:t>
            </a:r>
            <a:r>
              <a:rPr lang="en-US" sz="900" dirty="0">
                <a:latin typeface="Calibri Light" panose="020F0302020204030204" pitchFamily="34" charset="0"/>
                <a:cs typeface="Calibri Light" panose="020F0302020204030204" pitchFamily="34" charset="0"/>
              </a:rPr>
              <a:t>Gutierrez Martinez, R.;</a:t>
            </a:r>
            <a:r>
              <a:rPr lang="LID4096" sz="900" dirty="0">
                <a:latin typeface="Calibri Light" panose="020F0302020204030204" pitchFamily="34" charset="0"/>
                <a:cs typeface="Calibri Light" panose="020F0302020204030204" pitchFamily="34" charset="0"/>
              </a:rPr>
              <a:t> </a:t>
            </a:r>
            <a:r>
              <a:rPr lang="en-US" sz="900" dirty="0">
                <a:latin typeface="Calibri Light" panose="020F0302020204030204" pitchFamily="34" charset="0"/>
                <a:cs typeface="Calibri Light" panose="020F0302020204030204" pitchFamily="34" charset="0"/>
              </a:rPr>
              <a:t>Di Felice, L.; </a:t>
            </a:r>
            <a:r>
              <a:rPr lang="LID4096" sz="900" dirty="0">
                <a:latin typeface="Calibri Light" panose="020F0302020204030204" pitchFamily="34" charset="0"/>
                <a:cs typeface="Calibri Light" panose="020F0302020204030204" pitchFamily="34" charset="0"/>
              </a:rPr>
              <a:t>Gallucci,</a:t>
            </a:r>
            <a:r>
              <a:rPr lang="en-US" sz="900" dirty="0">
                <a:latin typeface="Calibri Light" panose="020F0302020204030204" pitchFamily="34" charset="0"/>
                <a:cs typeface="Calibri Light" panose="020F0302020204030204" pitchFamily="34" charset="0"/>
              </a:rPr>
              <a:t> F.; Ultra-pure hydrogen production via ammonia decomposition in packed bed membrane reactors</a:t>
            </a:r>
            <a:r>
              <a:rPr lang="LID4096" sz="900" dirty="0">
                <a:latin typeface="Calibri Light" panose="020F0302020204030204" pitchFamily="34" charset="0"/>
                <a:cs typeface="Calibri Light" panose="020F0302020204030204" pitchFamily="34" charset="0"/>
              </a:rPr>
              <a:t>,</a:t>
            </a:r>
            <a:r>
              <a:rPr lang="en-US" sz="900" dirty="0">
                <a:latin typeface="Calibri Light" panose="020F0302020204030204" pitchFamily="34" charset="0"/>
                <a:cs typeface="Calibri Light" panose="020F0302020204030204" pitchFamily="34" charset="0"/>
              </a:rPr>
              <a:t> </a:t>
            </a:r>
            <a:r>
              <a:rPr lang="en-US" sz="900" i="1" dirty="0">
                <a:latin typeface="Calibri Light" panose="020F0302020204030204" pitchFamily="34" charset="0"/>
                <a:cs typeface="Calibri Light" panose="020F0302020204030204" pitchFamily="34" charset="0"/>
              </a:rPr>
              <a:t>International Journal of Hydrogen Energy</a:t>
            </a:r>
            <a:r>
              <a:rPr lang="LID4096" sz="900" dirty="0">
                <a:latin typeface="Calibri Light" panose="020F0302020204030204" pitchFamily="34" charset="0"/>
                <a:cs typeface="Calibri Light" panose="020F0302020204030204" pitchFamily="34" charset="0"/>
              </a:rPr>
              <a:t>,</a:t>
            </a:r>
            <a:r>
              <a:rPr lang="en-US" sz="900" dirty="0">
                <a:latin typeface="Calibri Light" panose="020F0302020204030204" pitchFamily="34" charset="0"/>
                <a:cs typeface="Calibri Light" panose="020F0302020204030204" pitchFamily="34" charset="0"/>
              </a:rPr>
              <a:t> </a:t>
            </a:r>
            <a:r>
              <a:rPr lang="en-US" sz="900" b="1" dirty="0">
                <a:latin typeface="Calibri Light" panose="020F0302020204030204" pitchFamily="34" charset="0"/>
                <a:cs typeface="Calibri Light" panose="020F0302020204030204" pitchFamily="34" charset="0"/>
              </a:rPr>
              <a:t>2022, </a:t>
            </a:r>
            <a:r>
              <a:rPr lang="LID4096" sz="900" dirty="0">
                <a:latin typeface="Calibri Light" panose="020F0302020204030204" pitchFamily="34" charset="0"/>
                <a:cs typeface="Calibri Light" panose="020F0302020204030204" pitchFamily="34" charset="0"/>
              </a:rPr>
              <a:t>Volume </a:t>
            </a:r>
            <a:r>
              <a:rPr lang="en-US" sz="900" dirty="0">
                <a:latin typeface="Calibri Light" panose="020F0302020204030204" pitchFamily="34" charset="0"/>
                <a:cs typeface="Calibri Light" panose="020F0302020204030204" pitchFamily="34" charset="0"/>
              </a:rPr>
              <a:t>47</a:t>
            </a:r>
            <a:r>
              <a:rPr lang="LID4096" sz="900" dirty="0">
                <a:latin typeface="Calibri Light" panose="020F0302020204030204" pitchFamily="34" charset="0"/>
                <a:cs typeface="Calibri Light" panose="020F0302020204030204" pitchFamily="34" charset="0"/>
              </a:rPr>
              <a:t>,</a:t>
            </a:r>
            <a:r>
              <a:rPr lang="en-US" sz="900" dirty="0">
                <a:latin typeface="Calibri Light" panose="020F0302020204030204" pitchFamily="34" charset="0"/>
                <a:cs typeface="Calibri Light" panose="020F0302020204030204" pitchFamily="34" charset="0"/>
              </a:rPr>
              <a:t> https://doi.org/10.1016/j.ijhydene.2022.04.240.</a:t>
            </a:r>
            <a:endParaRPr lang="LID4096" sz="900" dirty="0">
              <a:latin typeface="Calibri Light" panose="020F0302020204030204" pitchFamily="34" charset="0"/>
              <a:cs typeface="Calibri Light" panose="020F0302020204030204" pitchFamily="34" charset="0"/>
            </a:endParaRPr>
          </a:p>
        </p:txBody>
      </p:sp>
    </p:spTree>
    <p:extLst>
      <p:ext uri="{BB962C8B-B14F-4D97-AF65-F5344CB8AC3E}">
        <p14:creationId xmlns:p14="http://schemas.microsoft.com/office/powerpoint/2010/main" val="616347884"/>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extBox 1024">
            <a:extLst>
              <a:ext uri="{FF2B5EF4-FFF2-40B4-BE49-F238E27FC236}">
                <a16:creationId xmlns:a16="http://schemas.microsoft.com/office/drawing/2014/main" id="{3DFE6AA6-DD7C-232D-F299-327A0C2DAF2E}"/>
              </a:ext>
            </a:extLst>
          </p:cNvPr>
          <p:cNvSpPr txBox="1"/>
          <p:nvPr/>
        </p:nvSpPr>
        <p:spPr>
          <a:xfrm>
            <a:off x="5349511" y="5871165"/>
            <a:ext cx="3857534" cy="954107"/>
          </a:xfrm>
          <a:prstGeom prst="rect">
            <a:avLst/>
          </a:prstGeom>
          <a:solidFill>
            <a:srgbClr val="A1AECA"/>
          </a:solidFill>
        </p:spPr>
        <p:txBody>
          <a:bodyPr wrap="square" rtlCol="0">
            <a:spAutoFit/>
          </a:bodyPr>
          <a:lstStyle/>
          <a:p>
            <a:r>
              <a:rPr lang="en-US" sz="1400" dirty="0">
                <a:latin typeface="Calibri Light" panose="020F0302020204030204" pitchFamily="34" charset="0"/>
                <a:cs typeface="Calibri Light" panose="020F0302020204030204" pitchFamily="34" charset="0"/>
              </a:rPr>
              <a:t>Target: </a:t>
            </a:r>
          </a:p>
          <a:p>
            <a:pPr marL="285750" indent="-285750">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500 kg/day of H</a:t>
            </a:r>
            <a:r>
              <a:rPr lang="en-US" sz="1400" baseline="-25000" dirty="0">
                <a:latin typeface="Calibri Light" panose="020F0302020204030204" pitchFamily="34" charset="0"/>
                <a:cs typeface="Calibri Light" panose="020F0302020204030204" pitchFamily="34" charset="0"/>
              </a:rPr>
              <a:t>2</a:t>
            </a:r>
            <a:endParaRPr lang="en-US" sz="1400" baseline="30000" dirty="0">
              <a:latin typeface="Calibri Light" panose="020F0302020204030204" pitchFamily="34" charset="0"/>
              <a:cs typeface="Calibri Light" panose="020F0302020204030204" pitchFamily="34" charset="0"/>
            </a:endParaRPr>
          </a:p>
          <a:p>
            <a:pPr marL="285750" indent="-285750">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H</a:t>
            </a:r>
            <a:r>
              <a:rPr lang="en-US" sz="1400" baseline="-25000" dirty="0">
                <a:latin typeface="Calibri Light" panose="020F0302020204030204" pitchFamily="34" charset="0"/>
                <a:cs typeface="Calibri Light" panose="020F0302020204030204" pitchFamily="34" charset="0"/>
              </a:rPr>
              <a:t>2</a:t>
            </a:r>
            <a:r>
              <a:rPr lang="en-US" sz="1400" dirty="0">
                <a:latin typeface="Calibri Light" panose="020F0302020204030204" pitchFamily="34" charset="0"/>
                <a:cs typeface="Calibri Light" panose="020F0302020204030204" pitchFamily="34" charset="0"/>
              </a:rPr>
              <a:t> purity = 99.97%</a:t>
            </a:r>
          </a:p>
          <a:p>
            <a:pPr marL="285750" indent="-285750">
              <a:buFont typeface="Arial" panose="020B0604020202020204" pitchFamily="34" charset="0"/>
              <a:buChar char="•"/>
            </a:pPr>
            <a:r>
              <a:rPr lang="en-US" sz="1400" dirty="0">
                <a:latin typeface="Calibri Light" panose="020F0302020204030204" pitchFamily="34" charset="0"/>
                <a:cs typeface="Calibri Light" panose="020F0302020204030204" pitchFamily="34" charset="0"/>
              </a:rPr>
              <a:t>Max NH</a:t>
            </a:r>
            <a:r>
              <a:rPr lang="en-US" sz="1400" baseline="-25000" dirty="0">
                <a:latin typeface="Calibri Light" panose="020F0302020204030204" pitchFamily="34" charset="0"/>
                <a:cs typeface="Calibri Light" panose="020F0302020204030204" pitchFamily="34" charset="0"/>
              </a:rPr>
              <a:t>3</a:t>
            </a:r>
            <a:r>
              <a:rPr lang="en-US" sz="1400" dirty="0">
                <a:latin typeface="Calibri Light" panose="020F0302020204030204" pitchFamily="34" charset="0"/>
                <a:cs typeface="Calibri Light" panose="020F0302020204030204" pitchFamily="34" charset="0"/>
              </a:rPr>
              <a:t> concentration in H</a:t>
            </a:r>
            <a:r>
              <a:rPr lang="en-US" sz="1400" baseline="-25000" dirty="0">
                <a:latin typeface="Calibri Light" panose="020F0302020204030204" pitchFamily="34" charset="0"/>
                <a:cs typeface="Calibri Light" panose="020F0302020204030204" pitchFamily="34" charset="0"/>
              </a:rPr>
              <a:t>2</a:t>
            </a:r>
            <a:r>
              <a:rPr lang="en-US" sz="1400" dirty="0">
                <a:latin typeface="Calibri Light" panose="020F0302020204030204" pitchFamily="34" charset="0"/>
                <a:cs typeface="Calibri Light" panose="020F0302020204030204" pitchFamily="34" charset="0"/>
              </a:rPr>
              <a:t> stream = 0.1 ppm</a:t>
            </a:r>
            <a:endParaRPr lang="LID4096" sz="1400" dirty="0">
              <a:latin typeface="Calibri Light" panose="020F0302020204030204" pitchFamily="34" charset="0"/>
              <a:cs typeface="Calibri Light" panose="020F0302020204030204" pitchFamily="34" charset="0"/>
            </a:endParaRPr>
          </a:p>
        </p:txBody>
      </p:sp>
      <p:sp>
        <p:nvSpPr>
          <p:cNvPr id="1051" name="Oval 1050">
            <a:extLst>
              <a:ext uri="{FF2B5EF4-FFF2-40B4-BE49-F238E27FC236}">
                <a16:creationId xmlns:a16="http://schemas.microsoft.com/office/drawing/2014/main" id="{5E80876C-3E34-1C08-4DC8-AEA6E135E35F}"/>
              </a:ext>
            </a:extLst>
          </p:cNvPr>
          <p:cNvSpPr/>
          <p:nvPr/>
        </p:nvSpPr>
        <p:spPr>
          <a:xfrm rot="19160653">
            <a:off x="8341206" y="2637439"/>
            <a:ext cx="4089466" cy="3560695"/>
          </a:xfrm>
          <a:prstGeom prst="ellipse">
            <a:avLst/>
          </a:prstGeom>
          <a:solidFill>
            <a:schemeClr val="tx2">
              <a:lumMod val="10000"/>
              <a:lumOff val="9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50" name="Oval 1049">
            <a:extLst>
              <a:ext uri="{FF2B5EF4-FFF2-40B4-BE49-F238E27FC236}">
                <a16:creationId xmlns:a16="http://schemas.microsoft.com/office/drawing/2014/main" id="{89A5986F-9C43-A6AA-D1B5-5BEDCAC0395B}"/>
              </a:ext>
            </a:extLst>
          </p:cNvPr>
          <p:cNvSpPr/>
          <p:nvPr/>
        </p:nvSpPr>
        <p:spPr>
          <a:xfrm rot="19160653">
            <a:off x="6397641" y="617954"/>
            <a:ext cx="4991100" cy="3081799"/>
          </a:xfrm>
          <a:prstGeom prst="ellipse">
            <a:avLst/>
          </a:prstGeom>
          <a:solidFill>
            <a:schemeClr val="tx2">
              <a:lumMod val="10000"/>
              <a:lumOff val="90000"/>
              <a:alpha val="7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2" name="TextBox 1">
            <a:extLst>
              <a:ext uri="{FF2B5EF4-FFF2-40B4-BE49-F238E27FC236}">
                <a16:creationId xmlns:a16="http://schemas.microsoft.com/office/drawing/2014/main" id="{C4E71B97-1018-651B-C0BC-7076B3CBB13C}"/>
              </a:ext>
            </a:extLst>
          </p:cNvPr>
          <p:cNvSpPr txBox="1"/>
          <p:nvPr/>
        </p:nvSpPr>
        <p:spPr>
          <a:xfrm>
            <a:off x="41563" y="6484615"/>
            <a:ext cx="718992" cy="338554"/>
          </a:xfrm>
          <a:prstGeom prst="rect">
            <a:avLst/>
          </a:prstGeom>
          <a:noFill/>
        </p:spPr>
        <p:txBody>
          <a:bodyPr wrap="square" rtlCol="0">
            <a:spAutoFit/>
          </a:bodyPr>
          <a:lstStyle/>
          <a:p>
            <a:r>
              <a:rPr lang="en-US" sz="1600" dirty="0">
                <a:latin typeface="Calibri" panose="020F0502020204030204" pitchFamily="34" charset="0"/>
                <a:cs typeface="Calibri" panose="020F0502020204030204" pitchFamily="34" charset="0"/>
              </a:rPr>
              <a:t>14</a:t>
            </a:r>
            <a:endParaRPr lang="LID4096" sz="1600" dirty="0">
              <a:latin typeface="Calibri" panose="020F0502020204030204" pitchFamily="34" charset="0"/>
              <a:cs typeface="Calibri" panose="020F0502020204030204" pitchFamily="34" charset="0"/>
            </a:endParaRPr>
          </a:p>
        </p:txBody>
      </p:sp>
      <p:grpSp>
        <p:nvGrpSpPr>
          <p:cNvPr id="3" name="Group 2">
            <a:extLst>
              <a:ext uri="{FF2B5EF4-FFF2-40B4-BE49-F238E27FC236}">
                <a16:creationId xmlns:a16="http://schemas.microsoft.com/office/drawing/2014/main" id="{EA5244B5-43CC-DEF5-6C0F-57FAAE135CC5}"/>
              </a:ext>
            </a:extLst>
          </p:cNvPr>
          <p:cNvGrpSpPr/>
          <p:nvPr/>
        </p:nvGrpSpPr>
        <p:grpSpPr>
          <a:xfrm>
            <a:off x="7196935" y="524220"/>
            <a:ext cx="3613702" cy="3284309"/>
            <a:chOff x="6418962" y="3522792"/>
            <a:chExt cx="3124731" cy="2773858"/>
          </a:xfrm>
        </p:grpSpPr>
        <p:sp>
          <p:nvSpPr>
            <p:cNvPr id="4" name="Trapezoid 3">
              <a:extLst>
                <a:ext uri="{FF2B5EF4-FFF2-40B4-BE49-F238E27FC236}">
                  <a16:creationId xmlns:a16="http://schemas.microsoft.com/office/drawing/2014/main" id="{B974E747-2C71-2CBA-C758-F208C0100703}"/>
                </a:ext>
              </a:extLst>
            </p:cNvPr>
            <p:cNvSpPr/>
            <p:nvPr/>
          </p:nvSpPr>
          <p:spPr>
            <a:xfrm>
              <a:off x="7546457" y="4406216"/>
              <a:ext cx="605787" cy="78590"/>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grpSp>
          <p:nvGrpSpPr>
            <p:cNvPr id="5" name="Group 4">
              <a:extLst>
                <a:ext uri="{FF2B5EF4-FFF2-40B4-BE49-F238E27FC236}">
                  <a16:creationId xmlns:a16="http://schemas.microsoft.com/office/drawing/2014/main" id="{20E81097-0974-30A6-E155-836C996F9D34}"/>
                </a:ext>
              </a:extLst>
            </p:cNvPr>
            <p:cNvGrpSpPr/>
            <p:nvPr/>
          </p:nvGrpSpPr>
          <p:grpSpPr>
            <a:xfrm>
              <a:off x="7107964" y="3977800"/>
              <a:ext cx="878206" cy="1821671"/>
              <a:chOff x="2891026" y="2345609"/>
              <a:chExt cx="572813" cy="1144096"/>
            </a:xfrm>
          </p:grpSpPr>
          <p:sp>
            <p:nvSpPr>
              <p:cNvPr id="19" name="Rectangle: Rounded Corners 18">
                <a:extLst>
                  <a:ext uri="{FF2B5EF4-FFF2-40B4-BE49-F238E27FC236}">
                    <a16:creationId xmlns:a16="http://schemas.microsoft.com/office/drawing/2014/main" id="{231F2B31-86A9-A660-080F-F193457493C1}"/>
                  </a:ext>
                </a:extLst>
              </p:cNvPr>
              <p:cNvSpPr/>
              <p:nvPr/>
            </p:nvSpPr>
            <p:spPr>
              <a:xfrm flipH="1">
                <a:off x="2957447" y="2411481"/>
                <a:ext cx="439972" cy="169738"/>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grpSp>
            <p:nvGrpSpPr>
              <p:cNvPr id="20" name="Group 19">
                <a:extLst>
                  <a:ext uri="{FF2B5EF4-FFF2-40B4-BE49-F238E27FC236}">
                    <a16:creationId xmlns:a16="http://schemas.microsoft.com/office/drawing/2014/main" id="{7DA865AA-9204-BD38-F944-30C37DC3887B}"/>
                  </a:ext>
                </a:extLst>
              </p:cNvPr>
              <p:cNvGrpSpPr/>
              <p:nvPr/>
            </p:nvGrpSpPr>
            <p:grpSpPr>
              <a:xfrm>
                <a:off x="2891026" y="2345609"/>
                <a:ext cx="572813" cy="1144096"/>
                <a:chOff x="1593589" y="1999110"/>
                <a:chExt cx="1452866" cy="3222958"/>
              </a:xfrm>
            </p:grpSpPr>
            <p:sp>
              <p:nvSpPr>
                <p:cNvPr id="21" name="Trapezoid 20">
                  <a:extLst>
                    <a:ext uri="{FF2B5EF4-FFF2-40B4-BE49-F238E27FC236}">
                      <a16:creationId xmlns:a16="http://schemas.microsoft.com/office/drawing/2014/main" id="{5C7604CC-D1BD-25E8-F50A-852CAFB51CFC}"/>
                    </a:ext>
                  </a:extLst>
                </p:cNvPr>
                <p:cNvSpPr/>
                <p:nvPr/>
              </p:nvSpPr>
              <p:spPr>
                <a:xfrm rot="16200000">
                  <a:off x="2224752" y="1950022"/>
                  <a:ext cx="188538" cy="286714"/>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22" name="Trapezoid 21">
                  <a:extLst>
                    <a:ext uri="{FF2B5EF4-FFF2-40B4-BE49-F238E27FC236}">
                      <a16:creationId xmlns:a16="http://schemas.microsoft.com/office/drawing/2014/main" id="{3A11B7DE-CEB3-0CF3-4947-AA383F8F4529}"/>
                    </a:ext>
                  </a:extLst>
                </p:cNvPr>
                <p:cNvSpPr/>
                <p:nvPr/>
              </p:nvSpPr>
              <p:spPr>
                <a:xfrm rot="16200000">
                  <a:off x="1826579" y="4672975"/>
                  <a:ext cx="984875" cy="113312"/>
                </a:xfrm>
                <a:prstGeom prst="trapezoid">
                  <a:avLst>
                    <a:gd name="adj" fmla="val 0"/>
                  </a:avLst>
                </a:prstGeom>
                <a:gradFill>
                  <a:gsLst>
                    <a:gs pos="0">
                      <a:schemeClr val="bg1">
                        <a:lumMod val="65000"/>
                      </a:schemeClr>
                    </a:gs>
                    <a:gs pos="53000">
                      <a:schemeClr val="bg1">
                        <a:lumMod val="50000"/>
                      </a:schemeClr>
                    </a:gs>
                    <a:gs pos="100000">
                      <a:schemeClr val="bg1"/>
                    </a:gs>
                  </a:gsLst>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23" name="Rectangle: Rounded Corners 22">
                  <a:extLst>
                    <a:ext uri="{FF2B5EF4-FFF2-40B4-BE49-F238E27FC236}">
                      <a16:creationId xmlns:a16="http://schemas.microsoft.com/office/drawing/2014/main" id="{03A72849-55A1-8102-75D8-977AFFE616A1}"/>
                    </a:ext>
                  </a:extLst>
                </p:cNvPr>
                <p:cNvSpPr/>
                <p:nvPr/>
              </p:nvSpPr>
              <p:spPr>
                <a:xfrm flipH="1">
                  <a:off x="1765035" y="4641971"/>
                  <a:ext cx="1115932" cy="380911"/>
                </a:xfrm>
                <a:prstGeom prst="roundRect">
                  <a:avLst>
                    <a:gd name="adj" fmla="val 50000"/>
                  </a:avLst>
                </a:prstGeom>
                <a:gradFill>
                  <a:gsLst>
                    <a:gs pos="10000">
                      <a:schemeClr val="bg1">
                        <a:lumMod val="75000"/>
                      </a:schemeClr>
                    </a:gs>
                    <a:gs pos="50000">
                      <a:schemeClr val="bg1">
                        <a:lumMod val="50000"/>
                      </a:schemeClr>
                    </a:gs>
                    <a:gs pos="100000">
                      <a:schemeClr val="bg1">
                        <a:lumMod val="8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24" name="Rectangle 23">
                  <a:extLst>
                    <a:ext uri="{FF2B5EF4-FFF2-40B4-BE49-F238E27FC236}">
                      <a16:creationId xmlns:a16="http://schemas.microsoft.com/office/drawing/2014/main" id="{4DA59B5A-3EEF-956A-D1E0-E66E253FEFFD}"/>
                    </a:ext>
                  </a:extLst>
                </p:cNvPr>
                <p:cNvSpPr/>
                <p:nvPr/>
              </p:nvSpPr>
              <p:spPr>
                <a:xfrm>
                  <a:off x="1811014" y="2475167"/>
                  <a:ext cx="1015999" cy="454973"/>
                </a:xfrm>
                <a:prstGeom prst="rect">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25" name="Rectangle 24">
                  <a:extLst>
                    <a:ext uri="{FF2B5EF4-FFF2-40B4-BE49-F238E27FC236}">
                      <a16:creationId xmlns:a16="http://schemas.microsoft.com/office/drawing/2014/main" id="{99932EF6-ED21-667A-95AD-0FC5E2D4F140}"/>
                    </a:ext>
                  </a:extLst>
                </p:cNvPr>
                <p:cNvSpPr/>
                <p:nvPr/>
              </p:nvSpPr>
              <p:spPr>
                <a:xfrm>
                  <a:off x="1595603" y="2666724"/>
                  <a:ext cx="1448838" cy="1960327"/>
                </a:xfrm>
                <a:prstGeom prst="rect">
                  <a:avLst/>
                </a:prstGeom>
                <a:gradFill flip="none" rotWithShape="1">
                  <a:gsLst>
                    <a:gs pos="0">
                      <a:schemeClr val="bg1">
                        <a:lumMod val="85000"/>
                      </a:schemeClr>
                    </a:gs>
                    <a:gs pos="50000">
                      <a:schemeClr val="bg1">
                        <a:lumMod val="50000"/>
                      </a:schemeClr>
                    </a:gs>
                    <a:gs pos="100000">
                      <a:schemeClr val="bg1">
                        <a:lumMod val="50000"/>
                        <a:shade val="100000"/>
                        <a:satMod val="115000"/>
                      </a:schemeClr>
                    </a:gs>
                  </a:gsLst>
                  <a:lin ang="0" scaled="1"/>
                  <a:tileRect/>
                </a:gradFill>
                <a:ln w="9525">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dirty="0"/>
                </a:p>
              </p:txBody>
            </p:sp>
            <p:sp>
              <p:nvSpPr>
                <p:cNvPr id="26" name="Trapezoid 25">
                  <a:extLst>
                    <a:ext uri="{FF2B5EF4-FFF2-40B4-BE49-F238E27FC236}">
                      <a16:creationId xmlns:a16="http://schemas.microsoft.com/office/drawing/2014/main" id="{8A46C2BC-DBAB-16AE-D908-1D41E3B792CE}"/>
                    </a:ext>
                  </a:extLst>
                </p:cNvPr>
                <p:cNvSpPr/>
                <p:nvPr/>
              </p:nvSpPr>
              <p:spPr>
                <a:xfrm>
                  <a:off x="1595603" y="2380922"/>
                  <a:ext cx="1450852" cy="2857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sp>
              <p:nvSpPr>
                <p:cNvPr id="27" name="Trapezoid 26">
                  <a:extLst>
                    <a:ext uri="{FF2B5EF4-FFF2-40B4-BE49-F238E27FC236}">
                      <a16:creationId xmlns:a16="http://schemas.microsoft.com/office/drawing/2014/main" id="{F3976CD5-D75B-5079-23A3-F12563585058}"/>
                    </a:ext>
                  </a:extLst>
                </p:cNvPr>
                <p:cNvSpPr/>
                <p:nvPr/>
              </p:nvSpPr>
              <p:spPr>
                <a:xfrm flipV="1">
                  <a:off x="1593589" y="4634199"/>
                  <a:ext cx="1450852" cy="284399"/>
                </a:xfrm>
                <a:prstGeom prst="trapezoid">
                  <a:avLst>
                    <a:gd name="adj" fmla="val 40735"/>
                  </a:avLst>
                </a:prstGeom>
                <a:gradFill>
                  <a:gsLst>
                    <a:gs pos="10000">
                      <a:schemeClr val="bg1">
                        <a:lumMod val="75000"/>
                      </a:schemeClr>
                    </a:gs>
                    <a:gs pos="50000">
                      <a:schemeClr val="bg1">
                        <a:lumMod val="50000"/>
                      </a:schemeClr>
                    </a:gs>
                    <a:gs pos="100000">
                      <a:schemeClr val="bg1">
                        <a:lumMod val="50000"/>
                        <a:shade val="100000"/>
                        <a:satMod val="115000"/>
                      </a:schemeClr>
                    </a:gs>
                  </a:gsLst>
                  <a:lin ang="0" scaled="1"/>
                </a:gradFill>
                <a:ln>
                  <a:solidFill>
                    <a:srgbClr val="00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LID4096"/>
                </a:p>
              </p:txBody>
            </p:sp>
            <p:pic>
              <p:nvPicPr>
                <p:cNvPr id="28" name="Picture 27">
                  <a:extLst>
                    <a:ext uri="{FF2B5EF4-FFF2-40B4-BE49-F238E27FC236}">
                      <a16:creationId xmlns:a16="http://schemas.microsoft.com/office/drawing/2014/main" id="{49F9CD64-5BA2-DD09-6ED1-0B4B8780C7FA}"/>
                    </a:ext>
                  </a:extLst>
                </p:cNvPr>
                <p:cNvPicPr>
                  <a:picLocks noChangeAspect="1"/>
                </p:cNvPicPr>
                <p:nvPr/>
              </p:nvPicPr>
              <p:blipFill rotWithShape="1">
                <a:blip r:embed="rId3">
                  <a:extLst>
                    <a:ext uri="{28A0092B-C50C-407E-A947-70E740481C1C}">
                      <a14:useLocalDpi xmlns:a14="http://schemas.microsoft.com/office/drawing/2010/main" val="0"/>
                    </a:ext>
                  </a:extLst>
                </a:blip>
                <a:srcRect l="14416" t="24536" r="17413" b="24436"/>
                <a:stretch/>
              </p:blipFill>
              <p:spPr>
                <a:xfrm rot="16200000">
                  <a:off x="1514008" y="3096616"/>
                  <a:ext cx="1960327" cy="1100536"/>
                </a:xfrm>
                <a:prstGeom prst="trapezoid">
                  <a:avLst>
                    <a:gd name="adj" fmla="val 31740"/>
                  </a:avLst>
                </a:prstGeom>
              </p:spPr>
            </p:pic>
          </p:grpSp>
        </p:grpSp>
        <p:sp>
          <p:nvSpPr>
            <p:cNvPr id="7" name="Trapezoid 6">
              <a:extLst>
                <a:ext uri="{FF2B5EF4-FFF2-40B4-BE49-F238E27FC236}">
                  <a16:creationId xmlns:a16="http://schemas.microsoft.com/office/drawing/2014/main" id="{5481AF17-E2B8-CD3D-E328-E7316A267A59}"/>
                </a:ext>
              </a:extLst>
            </p:cNvPr>
            <p:cNvSpPr/>
            <p:nvPr/>
          </p:nvSpPr>
          <p:spPr>
            <a:xfrm rot="16200000">
              <a:off x="7025866" y="4883711"/>
              <a:ext cx="754944"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8" name="Trapezoid 7">
              <a:extLst>
                <a:ext uri="{FF2B5EF4-FFF2-40B4-BE49-F238E27FC236}">
                  <a16:creationId xmlns:a16="http://schemas.microsoft.com/office/drawing/2014/main" id="{3816DFB8-11AB-2C7C-3D3E-FFFB0B0F7E45}"/>
                </a:ext>
              </a:extLst>
            </p:cNvPr>
            <p:cNvSpPr/>
            <p:nvPr/>
          </p:nvSpPr>
          <p:spPr>
            <a:xfrm rot="16200000">
              <a:off x="7107491" y="4886916"/>
              <a:ext cx="82974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9" name="Trapezoid 8">
              <a:extLst>
                <a:ext uri="{FF2B5EF4-FFF2-40B4-BE49-F238E27FC236}">
                  <a16:creationId xmlns:a16="http://schemas.microsoft.com/office/drawing/2014/main" id="{77F4149D-F6BB-AA6E-3370-C2138D966F2E}"/>
                </a:ext>
              </a:extLst>
            </p:cNvPr>
            <p:cNvSpPr/>
            <p:nvPr/>
          </p:nvSpPr>
          <p:spPr>
            <a:xfrm rot="16200000">
              <a:off x="7185660" y="4890786"/>
              <a:ext cx="921670" cy="45720"/>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0" name="Trapezoid 9">
              <a:extLst>
                <a:ext uri="{FF2B5EF4-FFF2-40B4-BE49-F238E27FC236}">
                  <a16:creationId xmlns:a16="http://schemas.microsoft.com/office/drawing/2014/main" id="{2A7E1D5E-5F32-1117-7687-1872509867C4}"/>
                </a:ext>
              </a:extLst>
            </p:cNvPr>
            <p:cNvSpPr/>
            <p:nvPr/>
          </p:nvSpPr>
          <p:spPr>
            <a:xfrm rot="16200000">
              <a:off x="7273314" y="4888312"/>
              <a:ext cx="992160"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11" name="Trapezoid 10">
              <a:extLst>
                <a:ext uri="{FF2B5EF4-FFF2-40B4-BE49-F238E27FC236}">
                  <a16:creationId xmlns:a16="http://schemas.microsoft.com/office/drawing/2014/main" id="{0E1B6790-F4A8-30C9-4423-B6D3E24E9804}"/>
                </a:ext>
              </a:extLst>
            </p:cNvPr>
            <p:cNvSpPr/>
            <p:nvPr/>
          </p:nvSpPr>
          <p:spPr>
            <a:xfrm rot="16200000">
              <a:off x="7364763" y="4888072"/>
              <a:ext cx="1078419" cy="45719"/>
            </a:xfrm>
            <a:prstGeom prst="trapezoid">
              <a:avLst>
                <a:gd name="adj" fmla="val 38308"/>
              </a:avLst>
            </a:prstGeom>
            <a:gradFill rotWithShape="1">
              <a:gsLst>
                <a:gs pos="50000">
                  <a:srgbClr val="FFFFFF">
                    <a:lumMod val="50000"/>
                  </a:srgbClr>
                </a:gs>
                <a:gs pos="0">
                  <a:srgbClr val="FFFFFF">
                    <a:lumMod val="75000"/>
                  </a:srgbClr>
                </a:gs>
                <a:gs pos="100000">
                  <a:srgbClr val="FFFFFF"/>
                </a:gs>
              </a:gsLst>
              <a:lin ang="16200000" scaled="0"/>
            </a:gradFill>
            <a:ln w="9525" cap="flat" cmpd="sng" algn="ctr">
              <a:no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cxnSp>
          <p:nvCxnSpPr>
            <p:cNvPr id="12" name="Connector: Elbow 11">
              <a:extLst>
                <a:ext uri="{FF2B5EF4-FFF2-40B4-BE49-F238E27FC236}">
                  <a16:creationId xmlns:a16="http://schemas.microsoft.com/office/drawing/2014/main" id="{4CF24291-5ACF-B9DB-BF7B-113D329435C5}"/>
                </a:ext>
              </a:extLst>
            </p:cNvPr>
            <p:cNvCxnSpPr>
              <a:cxnSpLocks/>
            </p:cNvCxnSpPr>
            <p:nvPr/>
          </p:nvCxnSpPr>
          <p:spPr>
            <a:xfrm flipV="1">
              <a:off x="6878343" y="5818988"/>
              <a:ext cx="666692" cy="336572"/>
            </a:xfrm>
            <a:prstGeom prst="bentConnector3">
              <a:avLst>
                <a:gd name="adj1" fmla="val 99637"/>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35BD3F64-FFB0-65BB-FD84-8D236F025C56}"/>
                </a:ext>
              </a:extLst>
            </p:cNvPr>
            <p:cNvSpPr txBox="1"/>
            <p:nvPr/>
          </p:nvSpPr>
          <p:spPr>
            <a:xfrm>
              <a:off x="6418962" y="6024755"/>
              <a:ext cx="511630"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endParaRPr lang="LID4096" sz="1400" dirty="0">
                <a:latin typeface="Calibri Light" panose="020F0302020204030204" pitchFamily="34" charset="0"/>
                <a:cs typeface="Calibri Light" panose="020F0302020204030204" pitchFamily="34" charset="0"/>
              </a:endParaRPr>
            </a:p>
          </p:txBody>
        </p:sp>
        <p:cxnSp>
          <p:nvCxnSpPr>
            <p:cNvPr id="14" name="Connector: Elbow 13">
              <a:extLst>
                <a:ext uri="{FF2B5EF4-FFF2-40B4-BE49-F238E27FC236}">
                  <a16:creationId xmlns:a16="http://schemas.microsoft.com/office/drawing/2014/main" id="{A0FC8648-A155-D5F4-0E7E-134525BE51A7}"/>
                </a:ext>
              </a:extLst>
            </p:cNvPr>
            <p:cNvCxnSpPr>
              <a:cxnSpLocks/>
              <a:stCxn id="21" idx="3"/>
            </p:cNvCxnSpPr>
            <p:nvPr/>
          </p:nvCxnSpPr>
          <p:spPr>
            <a:xfrm rot="5400000" flipH="1" flipV="1">
              <a:off x="8430765" y="2881111"/>
              <a:ext cx="212386" cy="1980993"/>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a:extLst>
                <a:ext uri="{FF2B5EF4-FFF2-40B4-BE49-F238E27FC236}">
                  <a16:creationId xmlns:a16="http://schemas.microsoft.com/office/drawing/2014/main" id="{E23EFECE-7C89-BF8B-B028-24C8AE69A1BF}"/>
                </a:ext>
              </a:extLst>
            </p:cNvPr>
            <p:cNvSpPr txBox="1"/>
            <p:nvPr/>
          </p:nvSpPr>
          <p:spPr>
            <a:xfrm>
              <a:off x="8224430" y="3522792"/>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Permeate: H</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cxnSp>
          <p:nvCxnSpPr>
            <p:cNvPr id="16" name="Straight Arrow Connector 15">
              <a:extLst>
                <a:ext uri="{FF2B5EF4-FFF2-40B4-BE49-F238E27FC236}">
                  <a16:creationId xmlns:a16="http://schemas.microsoft.com/office/drawing/2014/main" id="{4251CDFA-359A-3C6D-B3E2-358B7D849C90}"/>
                </a:ext>
              </a:extLst>
            </p:cNvPr>
            <p:cNvCxnSpPr>
              <a:cxnSpLocks/>
              <a:stCxn id="4" idx="3"/>
            </p:cNvCxnSpPr>
            <p:nvPr/>
          </p:nvCxnSpPr>
          <p:spPr>
            <a:xfrm>
              <a:off x="8152244" y="4445511"/>
              <a:ext cx="1391449"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A87A0CA8-4B9D-5AB3-59F8-CF6A0DC725B7}"/>
                </a:ext>
              </a:extLst>
            </p:cNvPr>
            <p:cNvSpPr txBox="1"/>
            <p:nvPr/>
          </p:nvSpPr>
          <p:spPr>
            <a:xfrm>
              <a:off x="8217464" y="4201433"/>
              <a:ext cx="1232793" cy="271895"/>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Retentate: N</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grpSp>
      <p:sp>
        <p:nvSpPr>
          <p:cNvPr id="34" name="Rectangle: Rounded Corners 33">
            <a:extLst>
              <a:ext uri="{FF2B5EF4-FFF2-40B4-BE49-F238E27FC236}">
                <a16:creationId xmlns:a16="http://schemas.microsoft.com/office/drawing/2014/main" id="{FF20974F-5207-AAEF-60A8-A98F54AF9349}"/>
              </a:ext>
            </a:extLst>
          </p:cNvPr>
          <p:cNvSpPr/>
          <p:nvPr/>
        </p:nvSpPr>
        <p:spPr>
          <a:xfrm>
            <a:off x="865180" y="1231476"/>
            <a:ext cx="5416836" cy="93929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i="1" dirty="0">
                <a:solidFill>
                  <a:schemeClr val="tx1"/>
                </a:solidFill>
                <a:latin typeface="Calibri Light" panose="020F0302020204030204" pitchFamily="34" charset="0"/>
                <a:cs typeface="Calibri Light" panose="020F0302020204030204" pitchFamily="34" charset="0"/>
              </a:rPr>
              <a:t>Is the membrane reactor-based system economically competitive compared to a conventional system?</a:t>
            </a:r>
          </a:p>
        </p:txBody>
      </p:sp>
      <p:pic>
        <p:nvPicPr>
          <p:cNvPr id="1026" name="Picture 2" descr="Question mark - Free shapes and symbols icons">
            <a:extLst>
              <a:ext uri="{FF2B5EF4-FFF2-40B4-BE49-F238E27FC236}">
                <a16:creationId xmlns:a16="http://schemas.microsoft.com/office/drawing/2014/main" id="{6B154579-562A-0AB6-9CB9-56CC3917DAD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19982" y="456811"/>
            <a:ext cx="1256395" cy="1256395"/>
          </a:xfrm>
          <a:prstGeom prst="rect">
            <a:avLst/>
          </a:prstGeom>
          <a:noFill/>
          <a:extLst>
            <a:ext uri="{909E8E84-426E-40DD-AFC4-6F175D3DCCD1}">
              <a14:hiddenFill xmlns:a14="http://schemas.microsoft.com/office/drawing/2010/main">
                <a:solidFill>
                  <a:srgbClr val="FFFFFF"/>
                </a:solidFill>
              </a14:hiddenFill>
            </a:ext>
          </a:extLst>
        </p:spPr>
      </p:pic>
      <p:grpSp>
        <p:nvGrpSpPr>
          <p:cNvPr id="37" name="Group 36">
            <a:extLst>
              <a:ext uri="{FF2B5EF4-FFF2-40B4-BE49-F238E27FC236}">
                <a16:creationId xmlns:a16="http://schemas.microsoft.com/office/drawing/2014/main" id="{668B2FAC-A6B0-F460-7012-CD965B9BDB0F}"/>
              </a:ext>
            </a:extLst>
          </p:cNvPr>
          <p:cNvGrpSpPr/>
          <p:nvPr/>
        </p:nvGrpSpPr>
        <p:grpSpPr>
          <a:xfrm>
            <a:off x="10363646" y="3295650"/>
            <a:ext cx="1024774" cy="2140318"/>
            <a:chOff x="1593589" y="1925332"/>
            <a:chExt cx="1452866" cy="3309900"/>
          </a:xfrm>
        </p:grpSpPr>
        <p:sp>
          <p:nvSpPr>
            <p:cNvPr id="39" name="Trapezoid 38">
              <a:extLst>
                <a:ext uri="{FF2B5EF4-FFF2-40B4-BE49-F238E27FC236}">
                  <a16:creationId xmlns:a16="http://schemas.microsoft.com/office/drawing/2014/main" id="{3B20DC18-98C8-4A2D-8ACA-5F82BC69318A}"/>
                </a:ext>
              </a:extLst>
            </p:cNvPr>
            <p:cNvSpPr/>
            <p:nvPr/>
          </p:nvSpPr>
          <p:spPr>
            <a:xfrm rot="16200000">
              <a:off x="1981329" y="2119659"/>
              <a:ext cx="675368" cy="286714"/>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0" name="Rectangle: Rounded Corners 39">
              <a:extLst>
                <a:ext uri="{FF2B5EF4-FFF2-40B4-BE49-F238E27FC236}">
                  <a16:creationId xmlns:a16="http://schemas.microsoft.com/office/drawing/2014/main" id="{0C59BFEB-68CA-93F3-D8D5-D283861FB8D0}"/>
                </a:ext>
              </a:extLst>
            </p:cNvPr>
            <p:cNvSpPr/>
            <p:nvPr/>
          </p:nvSpPr>
          <p:spPr>
            <a:xfrm flipH="1">
              <a:off x="1815001" y="2134309"/>
              <a:ext cx="1016000"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41" name="Trapezoid 40">
              <a:extLst>
                <a:ext uri="{FF2B5EF4-FFF2-40B4-BE49-F238E27FC236}">
                  <a16:creationId xmlns:a16="http://schemas.microsoft.com/office/drawing/2014/main" id="{3BF4747B-F03F-251F-E2FB-8237286E7ADF}"/>
                </a:ext>
              </a:extLst>
            </p:cNvPr>
            <p:cNvSpPr/>
            <p:nvPr/>
          </p:nvSpPr>
          <p:spPr>
            <a:xfrm rot="16200000">
              <a:off x="1826576" y="4686139"/>
              <a:ext cx="984875" cy="113312"/>
            </a:xfrm>
            <a:prstGeom prst="trapezoid">
              <a:avLst>
                <a:gd name="adj" fmla="val 0"/>
              </a:avLst>
            </a:prstGeom>
            <a:gradFill rotWithShape="1">
              <a:gsLst>
                <a:gs pos="0">
                  <a:srgbClr val="FFFFFF">
                    <a:lumMod val="65000"/>
                  </a:srgbClr>
                </a:gs>
                <a:gs pos="53000">
                  <a:srgbClr val="FFFFFF">
                    <a:lumMod val="50000"/>
                  </a:srgbClr>
                </a:gs>
                <a:gs pos="100000">
                  <a:srgbClr val="FFFFFF"/>
                </a:gs>
              </a:gsLst>
              <a:lin ang="16200000" scaled="0"/>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2" name="Rectangle: Rounded Corners 41">
              <a:extLst>
                <a:ext uri="{FF2B5EF4-FFF2-40B4-BE49-F238E27FC236}">
                  <a16:creationId xmlns:a16="http://schemas.microsoft.com/office/drawing/2014/main" id="{F46536B7-BB48-37CC-564C-5677AA08D5AC}"/>
                </a:ext>
              </a:extLst>
            </p:cNvPr>
            <p:cNvSpPr/>
            <p:nvPr/>
          </p:nvSpPr>
          <p:spPr>
            <a:xfrm flipH="1">
              <a:off x="1765035" y="4641971"/>
              <a:ext cx="1115932" cy="380911"/>
            </a:xfrm>
            <a:prstGeom prst="roundRect">
              <a:avLst>
                <a:gd name="adj" fmla="val 50000"/>
              </a:avLst>
            </a:prstGeom>
            <a:gradFill rotWithShape="1">
              <a:gsLst>
                <a:gs pos="10000">
                  <a:srgbClr val="FFFFFF">
                    <a:lumMod val="75000"/>
                  </a:srgbClr>
                </a:gs>
                <a:gs pos="50000">
                  <a:srgbClr val="FFFFFF">
                    <a:lumMod val="50000"/>
                  </a:srgbClr>
                </a:gs>
                <a:gs pos="100000">
                  <a:srgbClr val="FFFFFF">
                    <a:lumMod val="8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44" name="Rectangle 43">
              <a:extLst>
                <a:ext uri="{FF2B5EF4-FFF2-40B4-BE49-F238E27FC236}">
                  <a16:creationId xmlns:a16="http://schemas.microsoft.com/office/drawing/2014/main" id="{C8E3DA9C-6C02-4B8D-333C-EAD2A8A803E4}"/>
                </a:ext>
              </a:extLst>
            </p:cNvPr>
            <p:cNvSpPr/>
            <p:nvPr/>
          </p:nvSpPr>
          <p:spPr>
            <a:xfrm>
              <a:off x="1595603" y="2666724"/>
              <a:ext cx="1448838" cy="1960327"/>
            </a:xfrm>
            <a:prstGeom prst="rect">
              <a:avLst/>
            </a:prstGeom>
            <a:gradFill flip="none" rotWithShape="1">
              <a:gsLst>
                <a:gs pos="0">
                  <a:srgbClr val="FFFFFF">
                    <a:lumMod val="85000"/>
                  </a:srgbClr>
                </a:gs>
                <a:gs pos="50000">
                  <a:srgbClr val="FFFFFF">
                    <a:lumMod val="50000"/>
                  </a:srgbClr>
                </a:gs>
                <a:gs pos="100000">
                  <a:srgbClr val="FFFFFF">
                    <a:lumMod val="50000"/>
                    <a:shade val="100000"/>
                    <a:satMod val="115000"/>
                  </a:srgbClr>
                </a:gs>
              </a:gsLst>
              <a:lin ang="0" scaled="1"/>
              <a:tileRect/>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sp>
          <p:nvSpPr>
            <p:cNvPr id="45" name="Trapezoid 44">
              <a:extLst>
                <a:ext uri="{FF2B5EF4-FFF2-40B4-BE49-F238E27FC236}">
                  <a16:creationId xmlns:a16="http://schemas.microsoft.com/office/drawing/2014/main" id="{65D7F436-C7D1-DCD4-6201-6802310126A8}"/>
                </a:ext>
              </a:extLst>
            </p:cNvPr>
            <p:cNvSpPr/>
            <p:nvPr/>
          </p:nvSpPr>
          <p:spPr>
            <a:xfrm>
              <a:off x="1595603" y="2380922"/>
              <a:ext cx="1450852" cy="2857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a:ln>
                  <a:noFill/>
                </a:ln>
                <a:solidFill>
                  <a:srgbClr val="FFFFFF"/>
                </a:solidFill>
                <a:effectLst/>
                <a:uLnTx/>
                <a:uFillTx/>
                <a:latin typeface="Calibri"/>
                <a:ea typeface="+mn-ea"/>
                <a:cs typeface="+mn-cs"/>
              </a:endParaRPr>
            </a:p>
          </p:txBody>
        </p:sp>
        <p:sp>
          <p:nvSpPr>
            <p:cNvPr id="46" name="Trapezoid 45">
              <a:extLst>
                <a:ext uri="{FF2B5EF4-FFF2-40B4-BE49-F238E27FC236}">
                  <a16:creationId xmlns:a16="http://schemas.microsoft.com/office/drawing/2014/main" id="{86C6A5FC-BF09-C398-9D24-3693D15FAF24}"/>
                </a:ext>
              </a:extLst>
            </p:cNvPr>
            <p:cNvSpPr/>
            <p:nvPr/>
          </p:nvSpPr>
          <p:spPr>
            <a:xfrm flipV="1">
              <a:off x="1593589" y="4634199"/>
              <a:ext cx="1450852" cy="284399"/>
            </a:xfrm>
            <a:prstGeom prst="trapezoid">
              <a:avLst>
                <a:gd name="adj" fmla="val 40735"/>
              </a:avLst>
            </a:prstGeom>
            <a:gradFill rotWithShape="1">
              <a:gsLst>
                <a:gs pos="10000">
                  <a:srgbClr val="FFFFFF">
                    <a:lumMod val="75000"/>
                  </a:srgbClr>
                </a:gs>
                <a:gs pos="50000">
                  <a:srgbClr val="FFFFFF">
                    <a:lumMod val="50000"/>
                  </a:srgbClr>
                </a:gs>
                <a:gs pos="100000">
                  <a:srgbClr val="FFFFFF">
                    <a:lumMod val="50000"/>
                    <a:shade val="100000"/>
                    <a:satMod val="115000"/>
                  </a:srgbClr>
                </a:gs>
              </a:gsLst>
              <a:lin ang="0" scaled="1"/>
            </a:gradFill>
            <a:ln w="9525" cap="flat" cmpd="sng" algn="ctr">
              <a:solidFill>
                <a:srgbClr val="000000"/>
              </a:solidFill>
              <a:prstDash val="solid"/>
            </a:ln>
            <a:effectLst>
              <a:outerShdw blurRad="40000" dist="23000" dir="5400000" rotWithShape="0">
                <a:srgbClr val="000000">
                  <a:alpha val="35000"/>
                </a:srgbClr>
              </a:outerShdw>
            </a:effectLst>
          </p:spPr>
          <p:txBody>
            <a:bodyPr rtlCol="0" anchor="ctr"/>
            <a:lstStyle/>
            <a:p>
              <a:pPr marL="0" marR="0" lvl="0" indent="0" algn="ctr" defTabSz="457200" eaLnBrk="1" fontAlgn="base" latinLnBrk="0" hangingPunct="1">
                <a:lnSpc>
                  <a:spcPct val="100000"/>
                </a:lnSpc>
                <a:spcBef>
                  <a:spcPct val="0"/>
                </a:spcBef>
                <a:spcAft>
                  <a:spcPct val="0"/>
                </a:spcAft>
                <a:buClrTx/>
                <a:buSzTx/>
                <a:buFontTx/>
                <a:buNone/>
                <a:tabLst/>
                <a:defRPr/>
              </a:pPr>
              <a:endParaRPr kumimoji="0" lang="LID4096" sz="1800" b="0" i="0" u="none" strike="noStrike" kern="0" cap="none" spc="0" normalizeH="0" baseline="0" noProof="0" dirty="0">
                <a:ln>
                  <a:noFill/>
                </a:ln>
                <a:solidFill>
                  <a:srgbClr val="FFFFFF"/>
                </a:solidFill>
                <a:effectLst/>
                <a:uLnTx/>
                <a:uFillTx/>
                <a:latin typeface="Calibri"/>
                <a:ea typeface="+mn-ea"/>
                <a:cs typeface="+mn-cs"/>
              </a:endParaRPr>
            </a:p>
          </p:txBody>
        </p:sp>
        <p:pic>
          <p:nvPicPr>
            <p:cNvPr id="47" name="Picture 46">
              <a:extLst>
                <a:ext uri="{FF2B5EF4-FFF2-40B4-BE49-F238E27FC236}">
                  <a16:creationId xmlns:a16="http://schemas.microsoft.com/office/drawing/2014/main" id="{8978AA87-4BA4-0686-B0E6-DD64B07C4EDE}"/>
                </a:ext>
              </a:extLst>
            </p:cNvPr>
            <p:cNvPicPr>
              <a:picLocks noChangeAspect="1"/>
            </p:cNvPicPr>
            <p:nvPr/>
          </p:nvPicPr>
          <p:blipFill rotWithShape="1">
            <a:blip r:embed="rId3">
              <a:extLst>
                <a:ext uri="{28A0092B-C50C-407E-A947-70E740481C1C}">
                  <a14:useLocalDpi xmlns:a14="http://schemas.microsoft.com/office/drawing/2010/main" val="0"/>
                </a:ext>
              </a:extLst>
            </a:blip>
            <a:srcRect l="14416" t="24536" r="17413" b="24436"/>
            <a:stretch/>
          </p:blipFill>
          <p:spPr>
            <a:xfrm rot="16200000">
              <a:off x="1514008" y="3096615"/>
              <a:ext cx="1960327" cy="1100536"/>
            </a:xfrm>
            <a:prstGeom prst="trapezoid">
              <a:avLst>
                <a:gd name="adj" fmla="val 39423"/>
              </a:avLst>
            </a:prstGeom>
          </p:spPr>
        </p:pic>
      </p:grpSp>
      <p:pic>
        <p:nvPicPr>
          <p:cNvPr id="59" name="Picture 2">
            <a:extLst>
              <a:ext uri="{FF2B5EF4-FFF2-40B4-BE49-F238E27FC236}">
                <a16:creationId xmlns:a16="http://schemas.microsoft.com/office/drawing/2014/main" id="{959CF6DA-E9AA-D0FA-AAF6-F667BB70A5A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631948" y="3492533"/>
            <a:ext cx="648573" cy="456629"/>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60" name="Picture 6" descr="Hydrogen - American Chemical Society">
            <a:extLst>
              <a:ext uri="{FF2B5EF4-FFF2-40B4-BE49-F238E27FC236}">
                <a16:creationId xmlns:a16="http://schemas.microsoft.com/office/drawing/2014/main" id="{173C553D-700D-16EB-B989-00609A7B51F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8800431" y="703474"/>
            <a:ext cx="1165194" cy="787663"/>
          </a:xfrm>
          <a:prstGeom prst="rect">
            <a:avLst/>
          </a:prstGeom>
          <a:noFill/>
          <a:effectLst/>
          <a:extLst>
            <a:ext uri="{909E8E84-426E-40DD-AFC4-6F175D3DCCD1}">
              <a14:hiddenFill xmlns:a14="http://schemas.microsoft.com/office/drawing/2010/main">
                <a:solidFill>
                  <a:srgbClr val="FFFFFF"/>
                </a:solidFill>
              </a14:hiddenFill>
            </a:ext>
          </a:extLst>
        </p:spPr>
      </p:pic>
      <p:sp>
        <p:nvSpPr>
          <p:cNvPr id="63" name="TextBox 62">
            <a:extLst>
              <a:ext uri="{FF2B5EF4-FFF2-40B4-BE49-F238E27FC236}">
                <a16:creationId xmlns:a16="http://schemas.microsoft.com/office/drawing/2014/main" id="{EE4B6659-D605-D9E9-CEDB-7FD0235382F2}"/>
              </a:ext>
            </a:extLst>
          </p:cNvPr>
          <p:cNvSpPr txBox="1"/>
          <p:nvPr/>
        </p:nvSpPr>
        <p:spPr>
          <a:xfrm>
            <a:off x="10195" y="2389855"/>
            <a:ext cx="6711051" cy="1477328"/>
          </a:xfrm>
          <a:prstGeom prst="rect">
            <a:avLst/>
          </a:prstGeom>
          <a:noFill/>
        </p:spPr>
        <p:txBody>
          <a:bodyPr wrap="square" rtlCol="0">
            <a:spAutoFit/>
          </a:bodyPr>
          <a:lstStyle/>
          <a:p>
            <a:pPr marL="285750" indent="-285750" algn="ctr">
              <a:buFont typeface="Wingdings" panose="05000000000000000000" pitchFamily="2" charset="2"/>
              <a:buChar char="Ø"/>
            </a:pPr>
            <a:r>
              <a:rPr lang="en-US" dirty="0">
                <a:latin typeface="Calibri Light" panose="020F0302020204030204" pitchFamily="34" charset="0"/>
                <a:cs typeface="Calibri Light" panose="020F0302020204030204" pitchFamily="34" charset="0"/>
              </a:rPr>
              <a:t>Studies available in literature calculated the costs of hydrogen production, but a comparative study addressing a techno-economic assessment at different plant capacities and system configurations is not available.</a:t>
            </a:r>
          </a:p>
          <a:p>
            <a:pPr algn="ctr"/>
            <a:endParaRPr lang="LID4096" dirty="0">
              <a:latin typeface="Calibri Light" panose="020F0302020204030204" pitchFamily="34" charset="0"/>
              <a:cs typeface="Calibri Light" panose="020F0302020204030204" pitchFamily="34" charset="0"/>
            </a:endParaRPr>
          </a:p>
        </p:txBody>
      </p:sp>
      <p:sp>
        <p:nvSpPr>
          <p:cNvPr id="1024" name="Rectangle: Rounded Corners 1023">
            <a:extLst>
              <a:ext uri="{FF2B5EF4-FFF2-40B4-BE49-F238E27FC236}">
                <a16:creationId xmlns:a16="http://schemas.microsoft.com/office/drawing/2014/main" id="{B5EBA039-31CF-6268-8790-D95B959BE16C}"/>
              </a:ext>
            </a:extLst>
          </p:cNvPr>
          <p:cNvSpPr/>
          <p:nvPr/>
        </p:nvSpPr>
        <p:spPr>
          <a:xfrm>
            <a:off x="895340" y="4208446"/>
            <a:ext cx="5412365" cy="1713517"/>
          </a:xfrm>
          <a:prstGeom prst="roundRect">
            <a:avLst/>
          </a:prstGeom>
          <a:solidFill>
            <a:schemeClr val="accent5">
              <a:lumMod val="20000"/>
              <a:lumOff val="8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Calibri Light" panose="020F0302020204030204" pitchFamily="34" charset="0"/>
                <a:cs typeface="Calibri Light" panose="020F0302020204030204" pitchFamily="34" charset="0"/>
              </a:rPr>
              <a:t>This work: </a:t>
            </a:r>
          </a:p>
          <a:p>
            <a:pPr algn="ctr"/>
            <a:r>
              <a:rPr lang="en-US" i="1" u="sng" dirty="0">
                <a:solidFill>
                  <a:schemeClr val="tx1"/>
                </a:solidFill>
                <a:latin typeface="Calibri Light" panose="020F0302020204030204" pitchFamily="34" charset="0"/>
                <a:cs typeface="Calibri Light" panose="020F0302020204030204" pitchFamily="34" charset="0"/>
              </a:rPr>
              <a:t>Techno-economic assessment of a decentralized plant for hydrogen production from ammonia decomposition </a:t>
            </a:r>
          </a:p>
          <a:p>
            <a:pPr marL="285750" indent="-285750" algn="ctr">
              <a:buFont typeface="Wingdings" panose="05000000000000000000" pitchFamily="2" charset="2"/>
              <a:buChar char="Ø"/>
            </a:pPr>
            <a:r>
              <a:rPr lang="en-US" dirty="0">
                <a:solidFill>
                  <a:schemeClr val="tx1"/>
                </a:solidFill>
                <a:latin typeface="Calibri Light" panose="020F0302020204030204" pitchFamily="34" charset="0"/>
                <a:cs typeface="Calibri Light" panose="020F0302020204030204" pitchFamily="34" charset="0"/>
              </a:rPr>
              <a:t>H</a:t>
            </a:r>
            <a:r>
              <a:rPr lang="en-US" baseline="-25000" dirty="0">
                <a:solidFill>
                  <a:schemeClr val="tx1"/>
                </a:solidFill>
                <a:latin typeface="Calibri Light" panose="020F0302020204030204" pitchFamily="34" charset="0"/>
                <a:cs typeface="Calibri Light" panose="020F0302020204030204" pitchFamily="34" charset="0"/>
              </a:rPr>
              <a:t>2</a:t>
            </a:r>
            <a:r>
              <a:rPr lang="en-US" dirty="0">
                <a:solidFill>
                  <a:schemeClr val="tx1"/>
                </a:solidFill>
                <a:latin typeface="Calibri Light" panose="020F0302020204030204" pitchFamily="34" charset="0"/>
                <a:cs typeface="Calibri Light" panose="020F0302020204030204" pitchFamily="34" charset="0"/>
              </a:rPr>
              <a:t> for direct use in PEM fuel cells</a:t>
            </a:r>
          </a:p>
          <a:p>
            <a:pPr algn="ctr"/>
            <a:r>
              <a:rPr lang="en-US" sz="1800" dirty="0">
                <a:solidFill>
                  <a:schemeClr val="tx1"/>
                </a:solidFill>
                <a:latin typeface="Calibri Light" panose="020F0302020204030204" pitchFamily="34" charset="0"/>
                <a:cs typeface="Calibri Light" panose="020F0302020204030204" pitchFamily="34" charset="0"/>
              </a:rPr>
              <a:t>Applications: </a:t>
            </a:r>
            <a:r>
              <a:rPr lang="en-GB" sz="1800" kern="0" dirty="0">
                <a:solidFill>
                  <a:schemeClr val="tx1"/>
                </a:solidFill>
                <a:effectLst/>
                <a:latin typeface="Calibri Light" panose="020F0302020204030204" pitchFamily="34" charset="0"/>
                <a:ea typeface="Times New Roman" panose="02020603050405020304" pitchFamily="18" charset="0"/>
                <a:cs typeface="Calibri Light" panose="020F0302020204030204" pitchFamily="34" charset="0"/>
              </a:rPr>
              <a:t>stationary applications (a), on-board vehicle applications (b), and refuelling stations (c)</a:t>
            </a:r>
            <a:endParaRPr lang="en-US" sz="1800" dirty="0">
              <a:solidFill>
                <a:schemeClr val="tx1"/>
              </a:solidFill>
              <a:latin typeface="Calibri Light" panose="020F0302020204030204" pitchFamily="34" charset="0"/>
              <a:cs typeface="Calibri Light" panose="020F0302020204030204" pitchFamily="34" charset="0"/>
            </a:endParaRPr>
          </a:p>
        </p:txBody>
      </p:sp>
      <p:sp>
        <p:nvSpPr>
          <p:cNvPr id="1030" name="Arrow: Right 1029">
            <a:extLst>
              <a:ext uri="{FF2B5EF4-FFF2-40B4-BE49-F238E27FC236}">
                <a16:creationId xmlns:a16="http://schemas.microsoft.com/office/drawing/2014/main" id="{72DC4283-B1AD-0FAA-6ADF-563285BCBC13}"/>
              </a:ext>
            </a:extLst>
          </p:cNvPr>
          <p:cNvSpPr/>
          <p:nvPr/>
        </p:nvSpPr>
        <p:spPr>
          <a:xfrm rot="5400000">
            <a:off x="3356103" y="3613989"/>
            <a:ext cx="485775" cy="466542"/>
          </a:xfrm>
          <a:prstGeom prst="rightArrow">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grpSp>
        <p:nvGrpSpPr>
          <p:cNvPr id="1057" name="Group 1056">
            <a:extLst>
              <a:ext uri="{FF2B5EF4-FFF2-40B4-BE49-F238E27FC236}">
                <a16:creationId xmlns:a16="http://schemas.microsoft.com/office/drawing/2014/main" id="{4E015912-FA3F-77FE-C95D-2D186DB0E693}"/>
              </a:ext>
            </a:extLst>
          </p:cNvPr>
          <p:cNvGrpSpPr/>
          <p:nvPr/>
        </p:nvGrpSpPr>
        <p:grpSpPr>
          <a:xfrm>
            <a:off x="7955811" y="3893487"/>
            <a:ext cx="1026000" cy="1448168"/>
            <a:chOff x="9902778" y="2447252"/>
            <a:chExt cx="1026000" cy="1448168"/>
          </a:xfrm>
        </p:grpSpPr>
        <p:sp>
          <p:nvSpPr>
            <p:cNvPr id="1034" name="Rectangle: Rounded Corners 1033">
              <a:extLst>
                <a:ext uri="{FF2B5EF4-FFF2-40B4-BE49-F238E27FC236}">
                  <a16:creationId xmlns:a16="http://schemas.microsoft.com/office/drawing/2014/main" id="{F9F55A15-A46F-EB5C-5D95-7BF7897F5EAE}"/>
                </a:ext>
              </a:extLst>
            </p:cNvPr>
            <p:cNvSpPr/>
            <p:nvPr/>
          </p:nvSpPr>
          <p:spPr>
            <a:xfrm rot="2526336">
              <a:off x="9945273" y="2941313"/>
              <a:ext cx="115166" cy="954107"/>
            </a:xfrm>
            <a:prstGeom prst="roundRect">
              <a:avLst/>
            </a:prstGeom>
            <a:solidFill>
              <a:srgbClr val="C00000"/>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1" name="Oval 1030">
              <a:extLst>
                <a:ext uri="{FF2B5EF4-FFF2-40B4-BE49-F238E27FC236}">
                  <a16:creationId xmlns:a16="http://schemas.microsoft.com/office/drawing/2014/main" id="{858AF957-94EF-416C-673B-E5D220C8CE59}"/>
                </a:ext>
              </a:extLst>
            </p:cNvPr>
            <p:cNvSpPr/>
            <p:nvPr/>
          </p:nvSpPr>
          <p:spPr>
            <a:xfrm>
              <a:off x="9902778" y="2447252"/>
              <a:ext cx="1026000" cy="1026000"/>
            </a:xfrm>
            <a:prstGeom prst="ellipse">
              <a:avLst/>
            </a:prstGeom>
            <a:solidFill>
              <a:schemeClr val="bg1">
                <a:lumMod val="65000"/>
              </a:schemeClr>
            </a:soli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a:p>
          </p:txBody>
        </p:sp>
        <p:sp>
          <p:nvSpPr>
            <p:cNvPr id="1033" name="Oval 1032">
              <a:extLst>
                <a:ext uri="{FF2B5EF4-FFF2-40B4-BE49-F238E27FC236}">
                  <a16:creationId xmlns:a16="http://schemas.microsoft.com/office/drawing/2014/main" id="{84E203B6-BA12-0BA3-5D2D-30E4DE2F1B7A}"/>
                </a:ext>
              </a:extLst>
            </p:cNvPr>
            <p:cNvSpPr/>
            <p:nvPr/>
          </p:nvSpPr>
          <p:spPr>
            <a:xfrm>
              <a:off x="9987939" y="2532288"/>
              <a:ext cx="864000" cy="864000"/>
            </a:xfrm>
            <a:prstGeom prst="ellipse">
              <a:avLst/>
            </a:prstGeom>
            <a:gradFill flip="none" rotWithShape="1">
              <a:gsLst>
                <a:gs pos="0">
                  <a:srgbClr val="00B0F0">
                    <a:tint val="66000"/>
                    <a:satMod val="160000"/>
                  </a:srgbClr>
                </a:gs>
                <a:gs pos="50000">
                  <a:srgbClr val="00B0F0">
                    <a:tint val="44500"/>
                    <a:satMod val="160000"/>
                  </a:srgbClr>
                </a:gs>
                <a:gs pos="100000">
                  <a:srgbClr val="00B0F0">
                    <a:tint val="23500"/>
                    <a:satMod val="160000"/>
                  </a:srgbClr>
                </a:gs>
              </a:gsLst>
              <a:lin ang="8100000" scaled="1"/>
              <a:tileRect/>
            </a:gradFill>
            <a:ln>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LID4096" dirty="0"/>
            </a:p>
          </p:txBody>
        </p:sp>
        <p:sp>
          <p:nvSpPr>
            <p:cNvPr id="1035" name="TextBox 1034">
              <a:extLst>
                <a:ext uri="{FF2B5EF4-FFF2-40B4-BE49-F238E27FC236}">
                  <a16:creationId xmlns:a16="http://schemas.microsoft.com/office/drawing/2014/main" id="{5C48F4D8-2984-F911-2AB6-71704F1BF769}"/>
                </a:ext>
              </a:extLst>
            </p:cNvPr>
            <p:cNvSpPr txBox="1"/>
            <p:nvPr/>
          </p:nvSpPr>
          <p:spPr>
            <a:xfrm>
              <a:off x="10182821" y="2610233"/>
              <a:ext cx="302555" cy="646331"/>
            </a:xfrm>
            <a:prstGeom prst="rect">
              <a:avLst/>
            </a:prstGeom>
            <a:noFill/>
          </p:spPr>
          <p:txBody>
            <a:bodyPr wrap="square" rtlCol="0">
              <a:spAutoFit/>
            </a:bodyPr>
            <a:lstStyle/>
            <a:p>
              <a:r>
                <a:rPr lang="en-US" sz="3600" b="1" dirty="0">
                  <a:latin typeface="Calibri Light" panose="020F0302020204030204" pitchFamily="34" charset="0"/>
                  <a:cs typeface="Calibri Light" panose="020F0302020204030204" pitchFamily="34" charset="0"/>
                </a:rPr>
                <a:t>€</a:t>
              </a:r>
              <a:endParaRPr lang="LID4096" sz="3600" b="1" dirty="0">
                <a:latin typeface="Calibri Light" panose="020F0302020204030204" pitchFamily="34" charset="0"/>
                <a:cs typeface="Calibri Light" panose="020F0302020204030204" pitchFamily="34" charset="0"/>
              </a:endParaRPr>
            </a:p>
          </p:txBody>
        </p:sp>
      </p:grpSp>
      <p:grpSp>
        <p:nvGrpSpPr>
          <p:cNvPr id="1052" name="Group 1051">
            <a:extLst>
              <a:ext uri="{FF2B5EF4-FFF2-40B4-BE49-F238E27FC236}">
                <a16:creationId xmlns:a16="http://schemas.microsoft.com/office/drawing/2014/main" id="{AED465C1-06A2-A1F5-5CDF-894831AD36FC}"/>
              </a:ext>
            </a:extLst>
          </p:cNvPr>
          <p:cNvGrpSpPr/>
          <p:nvPr/>
        </p:nvGrpSpPr>
        <p:grpSpPr>
          <a:xfrm>
            <a:off x="9236609" y="1655439"/>
            <a:ext cx="683335" cy="889575"/>
            <a:chOff x="8337281" y="274803"/>
            <a:chExt cx="683335" cy="889575"/>
          </a:xfrm>
        </p:grpSpPr>
        <p:sp>
          <p:nvSpPr>
            <p:cNvPr id="1039" name="TextBox 1038">
              <a:extLst>
                <a:ext uri="{FF2B5EF4-FFF2-40B4-BE49-F238E27FC236}">
                  <a16:creationId xmlns:a16="http://schemas.microsoft.com/office/drawing/2014/main" id="{E45D3DF1-8713-4AD6-0135-BB1176DFCE3F}"/>
                </a:ext>
              </a:extLst>
            </p:cNvPr>
            <p:cNvSpPr txBox="1"/>
            <p:nvPr/>
          </p:nvSpPr>
          <p:spPr>
            <a:xfrm>
              <a:off x="8337281" y="2748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sp>
          <p:nvSpPr>
            <p:cNvPr id="1040" name="TextBox 1039">
              <a:extLst>
                <a:ext uri="{FF2B5EF4-FFF2-40B4-BE49-F238E27FC236}">
                  <a16:creationId xmlns:a16="http://schemas.microsoft.com/office/drawing/2014/main" id="{EF7B7185-3FC2-39BF-91D8-A5F6F166D3B6}"/>
                </a:ext>
              </a:extLst>
            </p:cNvPr>
            <p:cNvSpPr txBox="1"/>
            <p:nvPr/>
          </p:nvSpPr>
          <p:spPr>
            <a:xfrm>
              <a:off x="8489681" y="4272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sp>
          <p:nvSpPr>
            <p:cNvPr id="1041" name="TextBox 1040">
              <a:extLst>
                <a:ext uri="{FF2B5EF4-FFF2-40B4-BE49-F238E27FC236}">
                  <a16:creationId xmlns:a16="http://schemas.microsoft.com/office/drawing/2014/main" id="{B353BCE3-2608-B904-799C-40B6FFA38E19}"/>
                </a:ext>
              </a:extLst>
            </p:cNvPr>
            <p:cNvSpPr txBox="1"/>
            <p:nvPr/>
          </p:nvSpPr>
          <p:spPr>
            <a:xfrm>
              <a:off x="8642081" y="5796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grpSp>
      <p:cxnSp>
        <p:nvCxnSpPr>
          <p:cNvPr id="1043" name="Connector: Elbow 1042">
            <a:extLst>
              <a:ext uri="{FF2B5EF4-FFF2-40B4-BE49-F238E27FC236}">
                <a16:creationId xmlns:a16="http://schemas.microsoft.com/office/drawing/2014/main" id="{1D6A1A34-595E-D697-F7C7-38076D08697E}"/>
              </a:ext>
            </a:extLst>
          </p:cNvPr>
          <p:cNvCxnSpPr>
            <a:endCxn id="41" idx="1"/>
          </p:cNvCxnSpPr>
          <p:nvPr/>
        </p:nvCxnSpPr>
        <p:spPr>
          <a:xfrm flipV="1">
            <a:off x="9965625" y="5435969"/>
            <a:ext cx="909697" cy="469531"/>
          </a:xfrm>
          <a:prstGeom prst="bentConnector2">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4" name="TextBox 1043">
            <a:extLst>
              <a:ext uri="{FF2B5EF4-FFF2-40B4-BE49-F238E27FC236}">
                <a16:creationId xmlns:a16="http://schemas.microsoft.com/office/drawing/2014/main" id="{733CB1E1-294D-DD5D-FE0D-8CFA292FB55D}"/>
              </a:ext>
            </a:extLst>
          </p:cNvPr>
          <p:cNvSpPr txBox="1"/>
          <p:nvPr/>
        </p:nvSpPr>
        <p:spPr>
          <a:xfrm>
            <a:off x="9262674" y="5794281"/>
            <a:ext cx="591692" cy="321930"/>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NH</a:t>
            </a:r>
            <a:r>
              <a:rPr lang="en-US" sz="1400" baseline="-25000" dirty="0">
                <a:latin typeface="Calibri Light" panose="020F0302020204030204" pitchFamily="34" charset="0"/>
                <a:cs typeface="Calibri Light" panose="020F0302020204030204" pitchFamily="34" charset="0"/>
              </a:rPr>
              <a:t>3</a:t>
            </a:r>
            <a:endParaRPr lang="LID4096" sz="1400" dirty="0">
              <a:latin typeface="Calibri Light" panose="020F0302020204030204" pitchFamily="34" charset="0"/>
              <a:cs typeface="Calibri Light" panose="020F0302020204030204" pitchFamily="34" charset="0"/>
            </a:endParaRPr>
          </a:p>
        </p:txBody>
      </p:sp>
      <p:pic>
        <p:nvPicPr>
          <p:cNvPr id="1045" name="Picture 2">
            <a:extLst>
              <a:ext uri="{FF2B5EF4-FFF2-40B4-BE49-F238E27FC236}">
                <a16:creationId xmlns:a16="http://schemas.microsoft.com/office/drawing/2014/main" id="{57C64312-9802-6A51-D8A5-8F0765A6F31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747787" y="5737746"/>
            <a:ext cx="648573" cy="456629"/>
          </a:xfrm>
          <a:prstGeom prst="rect">
            <a:avLst/>
          </a:prstGeom>
          <a:noFill/>
          <a:effectLst/>
          <a:extLst>
            <a:ext uri="{909E8E84-426E-40DD-AFC4-6F175D3DCCD1}">
              <a14:hiddenFill xmlns:a14="http://schemas.microsoft.com/office/drawing/2010/main">
                <a:solidFill>
                  <a:srgbClr val="FFFFFF"/>
                </a:solidFill>
              </a14:hiddenFill>
            </a:ext>
          </a:extLst>
        </p:spPr>
      </p:pic>
      <p:cxnSp>
        <p:nvCxnSpPr>
          <p:cNvPr id="1047" name="Connector: Elbow 1046">
            <a:extLst>
              <a:ext uri="{FF2B5EF4-FFF2-40B4-BE49-F238E27FC236}">
                <a16:creationId xmlns:a16="http://schemas.microsoft.com/office/drawing/2014/main" id="{2865B431-9303-7FB3-BC33-490C4B6AFD31}"/>
              </a:ext>
            </a:extLst>
          </p:cNvPr>
          <p:cNvCxnSpPr>
            <a:stCxn id="39" idx="3"/>
          </p:cNvCxnSpPr>
          <p:nvPr/>
        </p:nvCxnSpPr>
        <p:spPr>
          <a:xfrm rot="5400000" flipH="1" flipV="1">
            <a:off x="10797667" y="2867463"/>
            <a:ext cx="505843" cy="350532"/>
          </a:xfrm>
          <a:prstGeom prst="bentConnector3">
            <a:avLst>
              <a:gd name="adj1" fmla="val 100000"/>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049" name="TextBox 1048">
            <a:extLst>
              <a:ext uri="{FF2B5EF4-FFF2-40B4-BE49-F238E27FC236}">
                <a16:creationId xmlns:a16="http://schemas.microsoft.com/office/drawing/2014/main" id="{FD54404B-CD78-58A1-E629-B7A1D4A3F70C}"/>
              </a:ext>
            </a:extLst>
          </p:cNvPr>
          <p:cNvSpPr txBox="1"/>
          <p:nvPr/>
        </p:nvSpPr>
        <p:spPr>
          <a:xfrm>
            <a:off x="10835359" y="2517971"/>
            <a:ext cx="406960" cy="307777"/>
          </a:xfrm>
          <a:prstGeom prst="rect">
            <a:avLst/>
          </a:prstGeom>
          <a:noFill/>
        </p:spPr>
        <p:txBody>
          <a:bodyPr wrap="square" rtlCol="0">
            <a:spAutoFit/>
          </a:bodyPr>
          <a:lstStyle/>
          <a:p>
            <a:r>
              <a:rPr lang="en-US" sz="1400" dirty="0">
                <a:latin typeface="Calibri Light" panose="020F0302020204030204" pitchFamily="34" charset="0"/>
                <a:cs typeface="Calibri Light" panose="020F0302020204030204" pitchFamily="34" charset="0"/>
              </a:rPr>
              <a:t>H</a:t>
            </a:r>
            <a:r>
              <a:rPr lang="en-US" sz="1400" baseline="-25000" dirty="0">
                <a:latin typeface="Calibri Light" panose="020F0302020204030204" pitchFamily="34" charset="0"/>
                <a:cs typeface="Calibri Light" panose="020F0302020204030204" pitchFamily="34" charset="0"/>
              </a:rPr>
              <a:t>2</a:t>
            </a:r>
            <a:endParaRPr lang="LID4096" sz="1400" dirty="0">
              <a:latin typeface="Calibri Light" panose="020F0302020204030204" pitchFamily="34" charset="0"/>
              <a:cs typeface="Calibri Light" panose="020F0302020204030204" pitchFamily="34" charset="0"/>
            </a:endParaRPr>
          </a:p>
        </p:txBody>
      </p:sp>
      <p:grpSp>
        <p:nvGrpSpPr>
          <p:cNvPr id="1053" name="Group 1052">
            <a:extLst>
              <a:ext uri="{FF2B5EF4-FFF2-40B4-BE49-F238E27FC236}">
                <a16:creationId xmlns:a16="http://schemas.microsoft.com/office/drawing/2014/main" id="{8009803F-88BF-F4A4-583E-50359B8B9113}"/>
              </a:ext>
            </a:extLst>
          </p:cNvPr>
          <p:cNvGrpSpPr/>
          <p:nvPr/>
        </p:nvGrpSpPr>
        <p:grpSpPr>
          <a:xfrm>
            <a:off x="9558520" y="4046235"/>
            <a:ext cx="683335" cy="889575"/>
            <a:chOff x="8337281" y="274803"/>
            <a:chExt cx="683335" cy="889575"/>
          </a:xfrm>
        </p:grpSpPr>
        <p:sp>
          <p:nvSpPr>
            <p:cNvPr id="1054" name="TextBox 1053">
              <a:extLst>
                <a:ext uri="{FF2B5EF4-FFF2-40B4-BE49-F238E27FC236}">
                  <a16:creationId xmlns:a16="http://schemas.microsoft.com/office/drawing/2014/main" id="{82A736F5-DBA6-2272-A714-6B1B10E195D5}"/>
                </a:ext>
              </a:extLst>
            </p:cNvPr>
            <p:cNvSpPr txBox="1"/>
            <p:nvPr/>
          </p:nvSpPr>
          <p:spPr>
            <a:xfrm>
              <a:off x="8337281" y="2748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sp>
          <p:nvSpPr>
            <p:cNvPr id="1055" name="TextBox 1054">
              <a:extLst>
                <a:ext uri="{FF2B5EF4-FFF2-40B4-BE49-F238E27FC236}">
                  <a16:creationId xmlns:a16="http://schemas.microsoft.com/office/drawing/2014/main" id="{9C432963-7646-F7D6-B99C-91712E1713CF}"/>
                </a:ext>
              </a:extLst>
            </p:cNvPr>
            <p:cNvSpPr txBox="1"/>
            <p:nvPr/>
          </p:nvSpPr>
          <p:spPr>
            <a:xfrm>
              <a:off x="8489681" y="4272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sp>
          <p:nvSpPr>
            <p:cNvPr id="1056" name="TextBox 1055">
              <a:extLst>
                <a:ext uri="{FF2B5EF4-FFF2-40B4-BE49-F238E27FC236}">
                  <a16:creationId xmlns:a16="http://schemas.microsoft.com/office/drawing/2014/main" id="{F97E0CBD-E3C6-428B-F999-0E628377555B}"/>
                </a:ext>
              </a:extLst>
            </p:cNvPr>
            <p:cNvSpPr txBox="1"/>
            <p:nvPr/>
          </p:nvSpPr>
          <p:spPr>
            <a:xfrm>
              <a:off x="8642081" y="579603"/>
              <a:ext cx="378535" cy="584775"/>
            </a:xfrm>
            <a:prstGeom prst="rect">
              <a:avLst/>
            </a:prstGeom>
            <a:noFill/>
          </p:spPr>
          <p:txBody>
            <a:bodyPr wrap="square" rtlCol="0">
              <a:spAutoFit/>
            </a:bodyPr>
            <a:lstStyle/>
            <a:p>
              <a:r>
                <a:rPr lang="en-US" sz="3200" b="1" dirty="0">
                  <a:solidFill>
                    <a:srgbClr val="C00000"/>
                  </a:solidFill>
                  <a:latin typeface="Calibri Light" panose="020F0302020204030204" pitchFamily="34" charset="0"/>
                  <a:cs typeface="Calibri Light" panose="020F0302020204030204" pitchFamily="34" charset="0"/>
                </a:rPr>
                <a:t>?</a:t>
              </a:r>
              <a:endParaRPr lang="LID4096" sz="3200" b="1" dirty="0">
                <a:solidFill>
                  <a:srgbClr val="C00000"/>
                </a:solidFill>
                <a:latin typeface="Calibri Light" panose="020F0302020204030204" pitchFamily="34" charset="0"/>
                <a:cs typeface="Calibri Light" panose="020F0302020204030204" pitchFamily="34" charset="0"/>
              </a:endParaRPr>
            </a:p>
          </p:txBody>
        </p:sp>
      </p:grpSp>
      <p:sp>
        <p:nvSpPr>
          <p:cNvPr id="1058" name="TextBox 1057">
            <a:extLst>
              <a:ext uri="{FF2B5EF4-FFF2-40B4-BE49-F238E27FC236}">
                <a16:creationId xmlns:a16="http://schemas.microsoft.com/office/drawing/2014/main" id="{9A5BBB05-2316-7B8E-E186-9FCC7D05DB32}"/>
              </a:ext>
            </a:extLst>
          </p:cNvPr>
          <p:cNvSpPr txBox="1"/>
          <p:nvPr/>
        </p:nvSpPr>
        <p:spPr>
          <a:xfrm>
            <a:off x="8672599" y="3009651"/>
            <a:ext cx="1928227" cy="646331"/>
          </a:xfrm>
          <a:prstGeom prst="rect">
            <a:avLst/>
          </a:prstGeom>
          <a:noFill/>
        </p:spPr>
        <p:txBody>
          <a:bodyPr wrap="square" rtlCol="0">
            <a:spAutoFit/>
          </a:bodyPr>
          <a:lstStyle/>
          <a:p>
            <a:pPr algn="ctr"/>
            <a:r>
              <a:rPr lang="en-US" b="1" i="1" dirty="0">
                <a:solidFill>
                  <a:srgbClr val="C00000"/>
                </a:solidFill>
                <a:latin typeface="Calibri Light" panose="020F0302020204030204" pitchFamily="34" charset="0"/>
                <a:cs typeface="Calibri Light" panose="020F0302020204030204" pitchFamily="34" charset="0"/>
              </a:rPr>
              <a:t>Conventional or MR-based system?</a:t>
            </a:r>
            <a:endParaRPr lang="LID4096" b="1" i="1" dirty="0">
              <a:solidFill>
                <a:srgbClr val="C00000"/>
              </a:solidFill>
              <a:latin typeface="Calibri Light" panose="020F0302020204030204" pitchFamily="34" charset="0"/>
              <a:cs typeface="Calibri Light" panose="020F0302020204030204" pitchFamily="34" charset="0"/>
            </a:endParaRPr>
          </a:p>
        </p:txBody>
      </p:sp>
      <p:sp>
        <p:nvSpPr>
          <p:cNvPr id="6" name="Title 1">
            <a:extLst>
              <a:ext uri="{FF2B5EF4-FFF2-40B4-BE49-F238E27FC236}">
                <a16:creationId xmlns:a16="http://schemas.microsoft.com/office/drawing/2014/main" id="{F8963453-B03D-28B5-AD92-7FF53DDDC51F}"/>
              </a:ext>
            </a:extLst>
          </p:cNvPr>
          <p:cNvSpPr>
            <a:spLocks noGrp="1"/>
          </p:cNvSpPr>
          <p:nvPr>
            <p:ph type="title"/>
          </p:nvPr>
        </p:nvSpPr>
        <p:spPr>
          <a:xfrm>
            <a:off x="838200" y="365126"/>
            <a:ext cx="10515600" cy="662650"/>
          </a:xfrm>
        </p:spPr>
        <p:txBody>
          <a:bodyPr>
            <a:normAutofit/>
          </a:bodyPr>
          <a:lstStyle/>
          <a:p>
            <a:r>
              <a:rPr lang="en-US" sz="3200" b="1" dirty="0">
                <a:solidFill>
                  <a:schemeClr val="tx1"/>
                </a:solidFill>
              </a:rPr>
              <a:t>Research question</a:t>
            </a:r>
            <a:endParaRPr lang="LID4096" sz="3200" b="1" dirty="0">
              <a:solidFill>
                <a:schemeClr val="tx1"/>
              </a:solidFill>
            </a:endParaRPr>
          </a:p>
        </p:txBody>
      </p:sp>
    </p:spTree>
    <p:extLst>
      <p:ext uri="{BB962C8B-B14F-4D97-AF65-F5344CB8AC3E}">
        <p14:creationId xmlns:p14="http://schemas.microsoft.com/office/powerpoint/2010/main" val="337096706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a:extLst>
              <a:ext uri="{FF2B5EF4-FFF2-40B4-BE49-F238E27FC236}">
                <a16:creationId xmlns:a16="http://schemas.microsoft.com/office/drawing/2014/main" id="{65686740-55D0-DCBA-B205-ED674A29E99B}"/>
              </a:ext>
            </a:extLst>
          </p:cNvPr>
          <p:cNvGraphicFramePr/>
          <p:nvPr>
            <p:extLst>
              <p:ext uri="{D42A27DB-BD31-4B8C-83A1-F6EECF244321}">
                <p14:modId xmlns:p14="http://schemas.microsoft.com/office/powerpoint/2010/main" val="4084222829"/>
              </p:ext>
            </p:extLst>
          </p:nvPr>
        </p:nvGraphicFramePr>
        <p:xfrm>
          <a:off x="765175" y="223528"/>
          <a:ext cx="9921875" cy="586294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1">
            <a:extLst>
              <a:ext uri="{FF2B5EF4-FFF2-40B4-BE49-F238E27FC236}">
                <a16:creationId xmlns:a16="http://schemas.microsoft.com/office/drawing/2014/main" id="{B0BB1FDE-C43F-F8AD-F56F-C2E888659A90}"/>
              </a:ext>
            </a:extLst>
          </p:cNvPr>
          <p:cNvSpPr txBox="1">
            <a:spLocks/>
          </p:cNvSpPr>
          <p:nvPr/>
        </p:nvSpPr>
        <p:spPr>
          <a:xfrm>
            <a:off x="838200" y="365126"/>
            <a:ext cx="10515600" cy="662650"/>
          </a:xfrm>
          <a:prstGeom prst="rect">
            <a:avLst/>
          </a:prstGeom>
        </p:spPr>
        <p:txBody>
          <a:bodyP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en-US" sz="3200" b="1" dirty="0"/>
              <a:t>Methods</a:t>
            </a:r>
            <a:endParaRPr lang="LID4096" sz="3200" b="1" dirty="0"/>
          </a:p>
        </p:txBody>
      </p:sp>
    </p:spTree>
    <p:extLst>
      <p:ext uri="{BB962C8B-B14F-4D97-AF65-F5344CB8AC3E}">
        <p14:creationId xmlns:p14="http://schemas.microsoft.com/office/powerpoint/2010/main" val="1213527870"/>
      </p:ext>
    </p:extLst>
  </p:cSld>
  <p:clrMapOvr>
    <a:masterClrMapping/>
  </p:clrMapOvr>
  <mc:AlternateContent xmlns:mc="http://schemas.openxmlformats.org/markup-compatibility/2006" xmlns:p14="http://schemas.microsoft.com/office/powerpoint/2010/main">
    <mc:Choice Requires="p14">
      <p:transition spd="slow" p14:dur="2000">
        <p:wipe dir="r"/>
      </p:transition>
    </mc:Choice>
    <mc:Fallback xmlns="">
      <p:transition spd="slow">
        <p:wipe dir="r"/>
      </p:transition>
    </mc:Fallback>
  </mc:AlternateContent>
</p:sld>
</file>

<file path=ppt/theme/theme1.xml><?xml version="1.0" encoding="utf-8"?>
<a:theme xmlns:a="http://schemas.openxmlformats.org/drawingml/2006/main" name="Office Theme">
  <a:themeElements>
    <a:clrScheme name="Custom 1">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8759</TotalTime>
  <Words>3288</Words>
  <Application>Microsoft Office PowerPoint</Application>
  <PresentationFormat>Widescreen</PresentationFormat>
  <Paragraphs>542</Paragraphs>
  <Slides>22</Slides>
  <Notes>10</Notes>
  <HiddenSlides>0</HiddenSlides>
  <MMClips>0</MMClips>
  <ScaleCrop>false</ScaleCrop>
  <HeadingPairs>
    <vt:vector size="8" baseType="variant">
      <vt:variant>
        <vt:lpstr>Fonts Used</vt:lpstr>
      </vt:variant>
      <vt:variant>
        <vt:i4>11</vt:i4>
      </vt:variant>
      <vt:variant>
        <vt:lpstr>Theme</vt:lpstr>
      </vt:variant>
      <vt:variant>
        <vt:i4>1</vt:i4>
      </vt:variant>
      <vt:variant>
        <vt:lpstr>Embedded OLE Servers</vt:lpstr>
      </vt:variant>
      <vt:variant>
        <vt:i4>2</vt:i4>
      </vt:variant>
      <vt:variant>
        <vt:lpstr>Slide Titles</vt:lpstr>
      </vt:variant>
      <vt:variant>
        <vt:i4>22</vt:i4>
      </vt:variant>
    </vt:vector>
  </HeadingPairs>
  <TitlesOfParts>
    <vt:vector size="36" baseType="lpstr">
      <vt:lpstr>Abadi</vt:lpstr>
      <vt:lpstr>Aptos</vt:lpstr>
      <vt:lpstr>Aptos Display</vt:lpstr>
      <vt:lpstr>Arial</vt:lpstr>
      <vt:lpstr>Biome Light</vt:lpstr>
      <vt:lpstr>Calibri</vt:lpstr>
      <vt:lpstr>Calibri Light</vt:lpstr>
      <vt:lpstr>Cambria Math</vt:lpstr>
      <vt:lpstr>Garamond</vt:lpstr>
      <vt:lpstr>Times New Roman</vt:lpstr>
      <vt:lpstr>Wingdings</vt:lpstr>
      <vt:lpstr>Office Theme</vt:lpstr>
      <vt:lpstr>Visio</vt:lpstr>
      <vt:lpstr>Microsoft Visio Drawing</vt:lpstr>
      <vt:lpstr>PowerPoint Presentation</vt:lpstr>
      <vt:lpstr>The emission challenge and energy transition</vt:lpstr>
      <vt:lpstr>Why ammonia?</vt:lpstr>
      <vt:lpstr>Ammonia decomposition</vt:lpstr>
      <vt:lpstr>Proof of concept</vt:lpstr>
      <vt:lpstr>Proof of concept</vt:lpstr>
      <vt:lpstr>The challenge of H2 purity</vt:lpstr>
      <vt:lpstr>Research question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Cechetto, Valentina</dc:creator>
  <cp:lastModifiedBy>Cechetto, Valentina</cp:lastModifiedBy>
  <cp:revision>137</cp:revision>
  <dcterms:created xsi:type="dcterms:W3CDTF">2024-05-11T16:00:02Z</dcterms:created>
  <dcterms:modified xsi:type="dcterms:W3CDTF">2024-08-05T10:02:23Z</dcterms:modified>
</cp:coreProperties>
</file>