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vsdx" ContentType="application/vnd.ms-visio.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hart20.xml" ContentType="application/vnd.openxmlformats-officedocument.drawingml.chart+xml"/>
  <Override PartName="/ppt/charts/colors20.xml" ContentType="application/vnd.ms-office.chartcolorstyle+xml"/>
  <Override PartName="/ppt/charts/style20.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3"/>
  </p:notesMasterIdLst>
  <p:sldIdLst>
    <p:sldId id="256" r:id="rId2"/>
    <p:sldId id="268" r:id="rId3"/>
    <p:sldId id="262" r:id="rId4"/>
    <p:sldId id="275" r:id="rId5"/>
    <p:sldId id="260" r:id="rId6"/>
    <p:sldId id="270" r:id="rId7"/>
    <p:sldId id="271" r:id="rId8"/>
    <p:sldId id="264" r:id="rId9"/>
    <p:sldId id="265" r:id="rId10"/>
    <p:sldId id="274" r:id="rId11"/>
    <p:sldId id="267" r:id="rId12"/>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EBF9"/>
    <a:srgbClr val="ACB8D0"/>
    <a:srgbClr val="1C7DC4"/>
    <a:srgbClr val="81C362"/>
    <a:srgbClr val="BF1A49"/>
    <a:srgbClr val="D9D9D9"/>
    <a:srgbClr val="BFD1E3"/>
    <a:srgbClr val="0070C0"/>
    <a:srgbClr val="00A47A"/>
    <a:srgbClr val="A1AE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99" autoAdjust="0"/>
    <p:restoredTop sz="95097" autoAdjust="0"/>
  </p:normalViewPr>
  <p:slideViewPr>
    <p:cSldViewPr snapToGrid="0">
      <p:cViewPr varScale="1">
        <p:scale>
          <a:sx n="80" d="100"/>
          <a:sy n="80" d="100"/>
        </p:scale>
        <p:origin x="11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4.xml"/><Relationship Id="rId4" Type="http://schemas.openxmlformats.org/officeDocument/2006/relationships/oleObject" Target="file:///C:\Users\s174692\Desktop\Experimental%20work\Carbon%20membranes\Carbon%20membrane%20Gaetano.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s174692\Desktop\Publications\Drafts\Advances%20and%20perspectives%20on%20H2%20production%20from%20NH3%20decomposition\Equilibrium%20conversion.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s174692\Desktop\Publications\Drafts\Advances%20and%20perspectives%20on%20H2%20production%20from%20NH3%20decomposition\Equilibrium%20conversion.xlsx" TargetMode="External"/><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174692\Desktop\Experimental%20work\Jose%20NH3%20decomposition\Setup\POC\M125DR\M125DR%20influence%20of%20the%20pressure.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174692\Desktop\Experimental%20work\Jose%20NH3%20decomposition\Setup\POC\M125DR\M125DR%20influence%20of%20the%20pressur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174692\Desktop\Experimental%20work\Jose%20NH3%20decomposition\Setup\POC\M125DR\M125DR%20influence%20of%20the%20pressur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174692\Desktop\Experimental%20work\ARENHA-2\ARENHA-2_Membrane%20properti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s174692\Desktop\Experimental%20work\Carbon%20membranes\Carbon%20membrane%20Gaetano_v1.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s174692\Desktop\Experimental%20work\Carbon%20membranes\Carbon%20membrane%20Gaetano_v1.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3.xml"/><Relationship Id="rId4" Type="http://schemas.openxmlformats.org/officeDocument/2006/relationships/oleObject" Target="file:///C:\Users\s174692\Desktop\Experimental%20work\Carbon%20membranes\Carbon%20membrane%20Gaetano_v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rgbClr val="BF1A49"/>
              </a:solidFill>
              <a:ln w="19050">
                <a:noFill/>
              </a:ln>
              <a:effectLst/>
            </c:spPr>
            <c:extLst>
              <c:ext xmlns:c16="http://schemas.microsoft.com/office/drawing/2014/chart" uri="{C3380CC4-5D6E-409C-BE32-E72D297353CC}">
                <c16:uniqueId val="{00000001-C022-4CC9-BE2C-BB92A916C04C}"/>
              </c:ext>
            </c:extLst>
          </c:dPt>
          <c:dPt>
            <c:idx val="1"/>
            <c:bubble3D val="0"/>
            <c:spPr>
              <a:solidFill>
                <a:srgbClr val="717D78"/>
              </a:solidFill>
              <a:ln w="19050">
                <a:noFill/>
              </a:ln>
              <a:effectLst/>
            </c:spPr>
            <c:extLst>
              <c:ext xmlns:c16="http://schemas.microsoft.com/office/drawing/2014/chart" uri="{C3380CC4-5D6E-409C-BE32-E72D297353CC}">
                <c16:uniqueId val="{00000002-C022-4CC9-BE2C-BB92A916C04C}"/>
              </c:ext>
            </c:extLst>
          </c:dPt>
          <c:dPt>
            <c:idx val="2"/>
            <c:bubble3D val="0"/>
            <c:spPr>
              <a:solidFill>
                <a:srgbClr val="315A83"/>
              </a:solidFill>
              <a:ln w="19050">
                <a:noFill/>
              </a:ln>
              <a:effectLst/>
            </c:spPr>
            <c:extLst>
              <c:ext xmlns:c16="http://schemas.microsoft.com/office/drawing/2014/chart" uri="{C3380CC4-5D6E-409C-BE32-E72D297353CC}">
                <c16:uniqueId val="{00000003-C022-4CC9-BE2C-BB92A916C04C}"/>
              </c:ext>
            </c:extLst>
          </c:dPt>
          <c:dPt>
            <c:idx val="3"/>
            <c:bubble3D val="0"/>
            <c:spPr>
              <a:solidFill>
                <a:srgbClr val="00A47A"/>
              </a:solidFill>
              <a:ln w="19050">
                <a:noFill/>
              </a:ln>
              <a:effectLst/>
            </c:spPr>
            <c:extLst>
              <c:ext xmlns:c16="http://schemas.microsoft.com/office/drawing/2014/chart" uri="{C3380CC4-5D6E-409C-BE32-E72D297353CC}">
                <c16:uniqueId val="{00000004-C022-4CC9-BE2C-BB92A916C04C}"/>
              </c:ext>
            </c:extLst>
          </c:dPt>
          <c:cat>
            <c:strRef>
              <c:f>Sheet1!$A$2:$A$5</c:f>
              <c:strCache>
                <c:ptCount val="4"/>
                <c:pt idx="0">
                  <c:v>1st Qtr</c:v>
                </c:pt>
                <c:pt idx="1">
                  <c:v>2nd Qtr</c:v>
                </c:pt>
                <c:pt idx="2">
                  <c:v>3rd Qtr</c:v>
                </c:pt>
                <c:pt idx="3">
                  <c:v>4th Qtr</c:v>
                </c:pt>
              </c:strCache>
            </c:strRef>
          </c:cat>
          <c:val>
            <c:numRef>
              <c:f>Sheet1!$B$2:$B$5</c:f>
              <c:numCache>
                <c:formatCode>0.00%</c:formatCode>
                <c:ptCount val="4"/>
                <c:pt idx="0">
                  <c:v>0.73199999999999998</c:v>
                </c:pt>
                <c:pt idx="1">
                  <c:v>5.1999999999999998E-2</c:v>
                </c:pt>
                <c:pt idx="2">
                  <c:v>3.2000000000000001E-2</c:v>
                </c:pt>
                <c:pt idx="3">
                  <c:v>0.184</c:v>
                </c:pt>
              </c:numCache>
            </c:numRef>
          </c:val>
          <c:extLst>
            <c:ext xmlns:c16="http://schemas.microsoft.com/office/drawing/2014/chart" uri="{C3380CC4-5D6E-409C-BE32-E72D297353CC}">
              <c16:uniqueId val="{00000000-C022-4CC9-BE2C-BB92A916C04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ID4096"/>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561435726425797"/>
          <c:y val="6.7188176920411569E-2"/>
          <c:w val="0.64559386457365697"/>
          <c:h val="0.7559268896825776"/>
        </c:manualLayout>
      </c:layout>
      <c:scatterChart>
        <c:scatterStyle val="smoothMarker"/>
        <c:varyColors val="0"/>
        <c:ser>
          <c:idx val="2"/>
          <c:order val="0"/>
          <c:tx>
            <c:v>NH3 conversion</c:v>
          </c:tx>
          <c:spPr>
            <a:ln w="6350" cap="rnd">
              <a:solidFill>
                <a:srgbClr val="C00000"/>
              </a:solidFill>
              <a:prstDash val="dash"/>
              <a:round/>
            </a:ln>
            <a:effectLst/>
          </c:spPr>
          <c:marker>
            <c:symbol val="circle"/>
            <c:size val="5"/>
            <c:spPr>
              <a:solidFill>
                <a:srgbClr val="C00000"/>
              </a:solidFill>
              <a:ln w="9525">
                <a:noFill/>
              </a:ln>
              <a:effectLst/>
            </c:spPr>
          </c:marker>
          <c:xVal>
            <c:numRef>
              <c:f>Reaction!$B$40:$B$42</c:f>
              <c:numCache>
                <c:formatCode>General</c:formatCode>
                <c:ptCount val="3"/>
                <c:pt idx="0">
                  <c:v>450</c:v>
                </c:pt>
                <c:pt idx="1">
                  <c:v>475</c:v>
                </c:pt>
                <c:pt idx="2">
                  <c:v>500</c:v>
                </c:pt>
              </c:numCache>
            </c:numRef>
          </c:xVal>
          <c:yVal>
            <c:numRef>
              <c:f>Reaction!$C$40:$C$42</c:f>
              <c:numCache>
                <c:formatCode>0.00%</c:formatCode>
                <c:ptCount val="3"/>
                <c:pt idx="0">
                  <c:v>0.91381630337447173</c:v>
                </c:pt>
                <c:pt idx="1">
                  <c:v>0.97872016495472902</c:v>
                </c:pt>
                <c:pt idx="2">
                  <c:v>0.98489374579811884</c:v>
                </c:pt>
              </c:numCache>
            </c:numRef>
          </c:yVal>
          <c:smooth val="1"/>
          <c:extLst xmlns="http://schemas.openxmlformats.org/drawingml/2006/chart">
            <c:ext xmlns:c16="http://schemas.microsoft.com/office/drawing/2014/chart" uri="{C3380CC4-5D6E-409C-BE32-E72D297353CC}">
              <c16:uniqueId val="{00000000-CE4A-4752-9941-49CBFD3EE3B4}"/>
            </c:ext>
          </c:extLst>
        </c:ser>
        <c:ser>
          <c:idx val="0"/>
          <c:order val="1"/>
          <c:tx>
            <c:v>Equilibrium conversion</c:v>
          </c:tx>
          <c:spPr>
            <a:ln w="6350" cap="rnd">
              <a:solidFill>
                <a:srgbClr val="002060"/>
              </a:solidFill>
              <a:prstDash val="lgDash"/>
              <a:round/>
            </a:ln>
            <a:effectLst/>
          </c:spPr>
          <c:marker>
            <c:symbol val="circle"/>
            <c:size val="4"/>
            <c:spPr>
              <a:noFill/>
              <a:ln w="9525">
                <a:noFill/>
              </a:ln>
              <a:effectLst/>
            </c:spPr>
          </c:marker>
          <c:xVal>
            <c:numRef>
              <c:f>Reaction!$B$46:$B$51</c:f>
              <c:numCache>
                <c:formatCode>General</c:formatCode>
                <c:ptCount val="6"/>
                <c:pt idx="0">
                  <c:v>400</c:v>
                </c:pt>
                <c:pt idx="1">
                  <c:v>425</c:v>
                </c:pt>
                <c:pt idx="2">
                  <c:v>450</c:v>
                </c:pt>
                <c:pt idx="3">
                  <c:v>475</c:v>
                </c:pt>
                <c:pt idx="4">
                  <c:v>500</c:v>
                </c:pt>
                <c:pt idx="5">
                  <c:v>525</c:v>
                </c:pt>
              </c:numCache>
            </c:numRef>
          </c:xVal>
          <c:yVal>
            <c:numRef>
              <c:f>Reaction!$C$46:$C$51</c:f>
              <c:numCache>
                <c:formatCode>0.00%</c:formatCode>
                <c:ptCount val="6"/>
                <c:pt idx="0">
                  <c:v>0.95900545800000003</c:v>
                </c:pt>
                <c:pt idx="1">
                  <c:v>0.97017919900000005</c:v>
                </c:pt>
                <c:pt idx="2">
                  <c:v>0.97795507400000004</c:v>
                </c:pt>
                <c:pt idx="3">
                  <c:v>0.98344176500000002</c:v>
                </c:pt>
                <c:pt idx="4">
                  <c:v>0.98737073399999997</c:v>
                </c:pt>
                <c:pt idx="5">
                  <c:v>0.990226359</c:v>
                </c:pt>
              </c:numCache>
            </c:numRef>
          </c:yVal>
          <c:smooth val="1"/>
          <c:extLst xmlns="http://schemas.openxmlformats.org/drawingml/2006/chart">
            <c:ext xmlns:c16="http://schemas.microsoft.com/office/drawing/2014/chart" uri="{C3380CC4-5D6E-409C-BE32-E72D297353CC}">
              <c16:uniqueId val="{00000001-CE4A-4752-9941-49CBFD3EE3B4}"/>
            </c:ext>
          </c:extLst>
        </c:ser>
        <c:dLbls>
          <c:showLegendKey val="0"/>
          <c:showVal val="0"/>
          <c:showCatName val="0"/>
          <c:showSerName val="0"/>
          <c:showPercent val="0"/>
          <c:showBubbleSize val="0"/>
        </c:dLbls>
        <c:axId val="471864512"/>
        <c:axId val="471875328"/>
      </c:scatterChart>
      <c:scatterChart>
        <c:scatterStyle val="smoothMarker"/>
        <c:varyColors val="0"/>
        <c:ser>
          <c:idx val="1"/>
          <c:order val="2"/>
          <c:tx>
            <c:v>H2 recovery</c:v>
          </c:tx>
          <c:spPr>
            <a:ln w="6350" cap="rnd">
              <a:solidFill>
                <a:srgbClr val="00B050"/>
              </a:solidFill>
              <a:prstDash val="dash"/>
              <a:round/>
            </a:ln>
            <a:effectLst/>
          </c:spPr>
          <c:marker>
            <c:symbol val="circle"/>
            <c:size val="5"/>
            <c:spPr>
              <a:solidFill>
                <a:srgbClr val="00B050"/>
              </a:solidFill>
              <a:ln w="9525">
                <a:noFill/>
              </a:ln>
              <a:effectLst/>
            </c:spPr>
          </c:marker>
          <c:xVal>
            <c:numRef>
              <c:f>Reaction!$B$40:$B$42</c:f>
              <c:numCache>
                <c:formatCode>General</c:formatCode>
                <c:ptCount val="3"/>
                <c:pt idx="0">
                  <c:v>450</c:v>
                </c:pt>
                <c:pt idx="1">
                  <c:v>475</c:v>
                </c:pt>
                <c:pt idx="2">
                  <c:v>500</c:v>
                </c:pt>
              </c:numCache>
            </c:numRef>
          </c:xVal>
          <c:yVal>
            <c:numRef>
              <c:f>Reaction!$E$40:$E$42</c:f>
              <c:numCache>
                <c:formatCode>0.00%</c:formatCode>
                <c:ptCount val="3"/>
                <c:pt idx="0">
                  <c:v>8.151795641012452E-2</c:v>
                </c:pt>
                <c:pt idx="1">
                  <c:v>8.9783306122036083E-2</c:v>
                </c:pt>
                <c:pt idx="2">
                  <c:v>9.8430755601627035E-2</c:v>
                </c:pt>
              </c:numCache>
            </c:numRef>
          </c:yVal>
          <c:smooth val="1"/>
          <c:extLst xmlns="http://schemas.openxmlformats.org/drawingml/2006/chart">
            <c:ext xmlns:c16="http://schemas.microsoft.com/office/drawing/2014/chart" uri="{C3380CC4-5D6E-409C-BE32-E72D297353CC}">
              <c16:uniqueId val="{00000002-CE4A-4752-9941-49CBFD3EE3B4}"/>
            </c:ext>
          </c:extLst>
        </c:ser>
        <c:ser>
          <c:idx val="3"/>
          <c:order val="3"/>
          <c:tx>
            <c:v>NH3 concentration in the permeate</c:v>
          </c:tx>
          <c:spPr>
            <a:ln w="6350" cap="rnd">
              <a:solidFill>
                <a:srgbClr val="002060"/>
              </a:solidFill>
              <a:prstDash val="dash"/>
              <a:round/>
            </a:ln>
            <a:effectLst/>
          </c:spPr>
          <c:marker>
            <c:symbol val="circle"/>
            <c:size val="5"/>
            <c:spPr>
              <a:solidFill>
                <a:srgbClr val="002060"/>
              </a:solidFill>
              <a:ln w="9525">
                <a:noFill/>
              </a:ln>
              <a:effectLst/>
            </c:spPr>
          </c:marker>
          <c:xVal>
            <c:numRef>
              <c:f>Reaction!$B$40:$B$42</c:f>
              <c:numCache>
                <c:formatCode>General</c:formatCode>
                <c:ptCount val="3"/>
                <c:pt idx="0">
                  <c:v>450</c:v>
                </c:pt>
                <c:pt idx="1">
                  <c:v>475</c:v>
                </c:pt>
                <c:pt idx="2">
                  <c:v>500</c:v>
                </c:pt>
              </c:numCache>
            </c:numRef>
          </c:xVal>
          <c:yVal>
            <c:numRef>
              <c:f>Reaction!$G$40:$G$42</c:f>
              <c:numCache>
                <c:formatCode>0.00%</c:formatCode>
                <c:ptCount val="3"/>
                <c:pt idx="0">
                  <c:v>4.0066991462897203E-2</c:v>
                </c:pt>
                <c:pt idx="1">
                  <c:v>1.2982272231491751E-2</c:v>
                </c:pt>
                <c:pt idx="2">
                  <c:v>5.9071265666768274E-3</c:v>
                </c:pt>
              </c:numCache>
            </c:numRef>
          </c:yVal>
          <c:smooth val="1"/>
          <c:extLst xmlns="http://schemas.openxmlformats.org/drawingml/2006/chart">
            <c:ext xmlns:c16="http://schemas.microsoft.com/office/drawing/2014/chart" uri="{C3380CC4-5D6E-409C-BE32-E72D297353CC}">
              <c16:uniqueId val="{00000003-CE4A-4752-9941-49CBFD3EE3B4}"/>
            </c:ext>
          </c:extLst>
        </c:ser>
        <c:dLbls>
          <c:showLegendKey val="0"/>
          <c:showVal val="0"/>
          <c:showCatName val="0"/>
          <c:showSerName val="0"/>
          <c:showPercent val="0"/>
          <c:showBubbleSize val="0"/>
        </c:dLbls>
        <c:axId val="231609488"/>
        <c:axId val="231606160"/>
      </c:scatterChart>
      <c:valAx>
        <c:axId val="471864512"/>
        <c:scaling>
          <c:orientation val="minMax"/>
          <c:max val="525"/>
          <c:min val="425"/>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1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r>
                  <a:rPr lang="en-US"/>
                  <a:t>Temperature [°C]</a:t>
                </a:r>
              </a:p>
            </c:rich>
          </c:tx>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title>
        <c:numFmt formatCode="General" sourceLinked="1"/>
        <c:majorTickMark val="in"/>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crossAx val="471875328"/>
        <c:crosses val="autoZero"/>
        <c:crossBetween val="midCat"/>
        <c:majorUnit val="25"/>
      </c:valAx>
      <c:valAx>
        <c:axId val="471875328"/>
        <c:scaling>
          <c:orientation val="minMax"/>
          <c:max val="1"/>
          <c:min val="0.60000000000000009"/>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r>
                  <a:rPr lang="en-US" dirty="0"/>
                  <a:t>NH</a:t>
                </a:r>
                <a:r>
                  <a:rPr lang="en-US" baseline="-25000" dirty="0"/>
                  <a:t>3</a:t>
                </a:r>
                <a:r>
                  <a:rPr lang="en-US" dirty="0"/>
                  <a:t> conversion [%]</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title>
        <c:numFmt formatCode="0%" sourceLinked="0"/>
        <c:majorTickMark val="in"/>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crossAx val="471864512"/>
        <c:crosses val="autoZero"/>
        <c:crossBetween val="midCat"/>
        <c:majorUnit val="0.1"/>
      </c:valAx>
      <c:valAx>
        <c:axId val="231606160"/>
        <c:scaling>
          <c:orientation val="minMax"/>
        </c:scaling>
        <c:delete val="0"/>
        <c:axPos val="r"/>
        <c:title>
          <c:tx>
            <c:rich>
              <a:bodyPr rot="-5400000" spcFirstLastPara="1" vertOverflow="ellipsis" vert="horz" wrap="square" anchor="ctr" anchorCtr="1"/>
              <a:lstStyle/>
              <a:p>
                <a:pPr>
                  <a:defRPr sz="11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r>
                  <a:rPr lang="en-US" dirty="0"/>
                  <a:t>H</a:t>
                </a:r>
                <a:r>
                  <a:rPr lang="en-US" baseline="-25000" dirty="0"/>
                  <a:t>2</a:t>
                </a:r>
                <a:r>
                  <a:rPr lang="en-US" dirty="0"/>
                  <a:t> recovery and NH</a:t>
                </a:r>
                <a:r>
                  <a:rPr lang="en-US" baseline="-25000" dirty="0"/>
                  <a:t>3</a:t>
                </a:r>
                <a:r>
                  <a:rPr lang="en-US" dirty="0"/>
                  <a:t> concentration in the permeate [%]</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title>
        <c:numFmt formatCode="0%" sourceLinked="0"/>
        <c:majorTickMark val="in"/>
        <c:minorTickMark val="in"/>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crossAx val="231609488"/>
        <c:crosses val="max"/>
        <c:crossBetween val="midCat"/>
      </c:valAx>
      <c:valAx>
        <c:axId val="231609488"/>
        <c:scaling>
          <c:orientation val="minMax"/>
        </c:scaling>
        <c:delete val="1"/>
        <c:axPos val="t"/>
        <c:numFmt formatCode="General" sourceLinked="1"/>
        <c:majorTickMark val="out"/>
        <c:minorTickMark val="none"/>
        <c:tickLblPos val="nextTo"/>
        <c:crossAx val="231606160"/>
        <c:crosses val="max"/>
        <c:crossBetween val="midCat"/>
      </c:valAx>
      <c:spPr>
        <a:solidFill>
          <a:sysClr val="window" lastClr="FFFFFF"/>
        </a:solidFill>
        <a:ln w="9525">
          <a:solidFill>
            <a:schemeClr val="tx1"/>
          </a:solidFill>
        </a:ln>
        <a:effectLst/>
      </c:spPr>
    </c:plotArea>
    <c:plotVisOnly val="1"/>
    <c:dispBlanksAs val="gap"/>
    <c:extLst xmlns="http://schemas.openxmlformats.org/drawingml/2006/char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a:solidFill>
            <a:sysClr val="windowText" lastClr="000000"/>
          </a:solidFill>
          <a:latin typeface="Calibri Light" panose="020F0302020204030204" pitchFamily="34" charset="0"/>
          <a:cs typeface="Calibri Light" panose="020F0302020204030204" pitchFamily="34" charset="0"/>
        </a:defRPr>
      </a:pPr>
      <a:endParaRPr lang="LID4096"/>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227191832553455"/>
          <c:y val="5.0961315728515172E-2"/>
          <c:w val="0.75556797958138366"/>
          <c:h val="0.76125846111341344"/>
        </c:manualLayout>
      </c:layout>
      <c:scatterChart>
        <c:scatterStyle val="smoothMarker"/>
        <c:varyColors val="0"/>
        <c:ser>
          <c:idx val="0"/>
          <c:order val="0"/>
          <c:tx>
            <c:v>1 bar</c:v>
          </c:tx>
          <c:spPr>
            <a:ln w="12700" cap="rnd">
              <a:solidFill>
                <a:srgbClr val="002060"/>
              </a:solidFill>
              <a:round/>
            </a:ln>
            <a:effectLst/>
          </c:spPr>
          <c:marker>
            <c:symbol val="none"/>
          </c:marker>
          <c:xVal>
            <c:numRef>
              <c:f>Sheet1!$B$4:$B$16</c:f>
              <c:numCache>
                <c:formatCode>General</c:formatCode>
                <c:ptCount val="13"/>
                <c:pt idx="0">
                  <c:v>200</c:v>
                </c:pt>
                <c:pt idx="1">
                  <c:v>250</c:v>
                </c:pt>
                <c:pt idx="2">
                  <c:v>300</c:v>
                </c:pt>
                <c:pt idx="3">
                  <c:v>350</c:v>
                </c:pt>
                <c:pt idx="4">
                  <c:v>400</c:v>
                </c:pt>
                <c:pt idx="5">
                  <c:v>450</c:v>
                </c:pt>
                <c:pt idx="6">
                  <c:v>500</c:v>
                </c:pt>
                <c:pt idx="7">
                  <c:v>550</c:v>
                </c:pt>
                <c:pt idx="8">
                  <c:v>600</c:v>
                </c:pt>
                <c:pt idx="9">
                  <c:v>650</c:v>
                </c:pt>
                <c:pt idx="10">
                  <c:v>700</c:v>
                </c:pt>
                <c:pt idx="11">
                  <c:v>750</c:v>
                </c:pt>
                <c:pt idx="12">
                  <c:v>800</c:v>
                </c:pt>
              </c:numCache>
            </c:numRef>
          </c:xVal>
          <c:yVal>
            <c:numRef>
              <c:f>Sheet1!$C$4:$C$16</c:f>
              <c:numCache>
                <c:formatCode>0.00%</c:formatCode>
                <c:ptCount val="13"/>
                <c:pt idx="0">
                  <c:v>0.74375844999999996</c:v>
                </c:pt>
                <c:pt idx="1">
                  <c:v>0.89775766899999998</c:v>
                </c:pt>
                <c:pt idx="2">
                  <c:v>0.95903972500000001</c:v>
                </c:pt>
                <c:pt idx="3">
                  <c:v>0.98211176</c:v>
                </c:pt>
                <c:pt idx="4">
                  <c:v>0.99138969399999999</c:v>
                </c:pt>
                <c:pt idx="5">
                  <c:v>0.99547531</c:v>
                </c:pt>
                <c:pt idx="6">
                  <c:v>0.99743694500000002</c:v>
                </c:pt>
                <c:pt idx="7">
                  <c:v>0.99845298199999999</c:v>
                </c:pt>
                <c:pt idx="8">
                  <c:v>0.999014654</c:v>
                </c:pt>
                <c:pt idx="9">
                  <c:v>0.99934296899999997</c:v>
                </c:pt>
                <c:pt idx="10">
                  <c:v>0.99954431499999996</c:v>
                </c:pt>
                <c:pt idx="11">
                  <c:v>0.99967303100000005</c:v>
                </c:pt>
                <c:pt idx="12">
                  <c:v>0.99975834600000002</c:v>
                </c:pt>
              </c:numCache>
            </c:numRef>
          </c:yVal>
          <c:smooth val="1"/>
          <c:extLst xmlns="http://schemas.openxmlformats.org/drawingml/2006/chart">
            <c:ext xmlns:c16="http://schemas.microsoft.com/office/drawing/2014/chart" uri="{C3380CC4-5D6E-409C-BE32-E72D297353CC}">
              <c16:uniqueId val="{00000000-DBFA-49F7-BABD-DAEDD0C4455F}"/>
            </c:ext>
          </c:extLst>
        </c:ser>
        <c:ser>
          <c:idx val="1"/>
          <c:order val="1"/>
          <c:tx>
            <c:v>5 bar</c:v>
          </c:tx>
          <c:spPr>
            <a:ln w="12700" cap="rnd">
              <a:solidFill>
                <a:srgbClr val="C00000"/>
              </a:solidFill>
              <a:round/>
            </a:ln>
            <a:effectLst/>
          </c:spPr>
          <c:marker>
            <c:symbol val="none"/>
          </c:marker>
          <c:xVal>
            <c:numRef>
              <c:f>Sheet1!$B$4:$B$16</c:f>
              <c:numCache>
                <c:formatCode>General</c:formatCode>
                <c:ptCount val="13"/>
                <c:pt idx="0">
                  <c:v>200</c:v>
                </c:pt>
                <c:pt idx="1">
                  <c:v>250</c:v>
                </c:pt>
                <c:pt idx="2">
                  <c:v>300</c:v>
                </c:pt>
                <c:pt idx="3">
                  <c:v>350</c:v>
                </c:pt>
                <c:pt idx="4">
                  <c:v>400</c:v>
                </c:pt>
                <c:pt idx="5">
                  <c:v>450</c:v>
                </c:pt>
                <c:pt idx="6">
                  <c:v>500</c:v>
                </c:pt>
                <c:pt idx="7">
                  <c:v>550</c:v>
                </c:pt>
                <c:pt idx="8">
                  <c:v>600</c:v>
                </c:pt>
                <c:pt idx="9">
                  <c:v>650</c:v>
                </c:pt>
                <c:pt idx="10">
                  <c:v>700</c:v>
                </c:pt>
                <c:pt idx="11">
                  <c:v>750</c:v>
                </c:pt>
                <c:pt idx="12">
                  <c:v>800</c:v>
                </c:pt>
              </c:numCache>
            </c:numRef>
          </c:xVal>
          <c:yVal>
            <c:numRef>
              <c:f>Sheet1!$D$4:$D$16</c:f>
              <c:numCache>
                <c:formatCode>0.00%</c:formatCode>
                <c:ptCount val="13"/>
                <c:pt idx="0">
                  <c:v>0.44338966200000002</c:v>
                </c:pt>
                <c:pt idx="1">
                  <c:v>0.67265648499999997</c:v>
                </c:pt>
                <c:pt idx="2">
                  <c:v>0.83409501399999997</c:v>
                </c:pt>
                <c:pt idx="3">
                  <c:v>0.91898427699999996</c:v>
                </c:pt>
                <c:pt idx="4">
                  <c:v>0.95900545800000003</c:v>
                </c:pt>
                <c:pt idx="5">
                  <c:v>0.97795507400000004</c:v>
                </c:pt>
                <c:pt idx="6">
                  <c:v>0.98737073399999997</c:v>
                </c:pt>
                <c:pt idx="7">
                  <c:v>0.99233222200000004</c:v>
                </c:pt>
                <c:pt idx="8">
                  <c:v>0.99510025300000005</c:v>
                </c:pt>
                <c:pt idx="9">
                  <c:v>0.99672665500000002</c:v>
                </c:pt>
                <c:pt idx="10">
                  <c:v>0.99772715300000003</c:v>
                </c:pt>
                <c:pt idx="11">
                  <c:v>0.99836796900000002</c:v>
                </c:pt>
                <c:pt idx="12">
                  <c:v>0.998793237</c:v>
                </c:pt>
              </c:numCache>
            </c:numRef>
          </c:yVal>
          <c:smooth val="1"/>
          <c:extLst xmlns="http://schemas.openxmlformats.org/drawingml/2006/chart">
            <c:ext xmlns:c16="http://schemas.microsoft.com/office/drawing/2014/chart" uri="{C3380CC4-5D6E-409C-BE32-E72D297353CC}">
              <c16:uniqueId val="{00000001-DBFA-49F7-BABD-DAEDD0C4455F}"/>
            </c:ext>
          </c:extLst>
        </c:ser>
        <c:ser>
          <c:idx val="2"/>
          <c:order val="2"/>
          <c:tx>
            <c:v>10 bar</c:v>
          </c:tx>
          <c:spPr>
            <a:ln w="12700" cap="rnd">
              <a:solidFill>
                <a:srgbClr val="00B050"/>
              </a:solidFill>
              <a:round/>
            </a:ln>
            <a:effectLst/>
          </c:spPr>
          <c:marker>
            <c:symbol val="none"/>
          </c:marker>
          <c:xVal>
            <c:numRef>
              <c:f>Sheet1!$B$4:$B$16</c:f>
              <c:numCache>
                <c:formatCode>General</c:formatCode>
                <c:ptCount val="13"/>
                <c:pt idx="0">
                  <c:v>200</c:v>
                </c:pt>
                <c:pt idx="1">
                  <c:v>250</c:v>
                </c:pt>
                <c:pt idx="2">
                  <c:v>300</c:v>
                </c:pt>
                <c:pt idx="3">
                  <c:v>350</c:v>
                </c:pt>
                <c:pt idx="4">
                  <c:v>400</c:v>
                </c:pt>
                <c:pt idx="5">
                  <c:v>450</c:v>
                </c:pt>
                <c:pt idx="6">
                  <c:v>500</c:v>
                </c:pt>
                <c:pt idx="7">
                  <c:v>550</c:v>
                </c:pt>
                <c:pt idx="8">
                  <c:v>600</c:v>
                </c:pt>
                <c:pt idx="9">
                  <c:v>650</c:v>
                </c:pt>
                <c:pt idx="10">
                  <c:v>700</c:v>
                </c:pt>
                <c:pt idx="11">
                  <c:v>750</c:v>
                </c:pt>
                <c:pt idx="12">
                  <c:v>800</c:v>
                </c:pt>
              </c:numCache>
            </c:numRef>
          </c:xVal>
          <c:yVal>
            <c:numRef>
              <c:f>Sheet1!$E$4:$E$16</c:f>
              <c:numCache>
                <c:formatCode>0.00%</c:formatCode>
                <c:ptCount val="13"/>
                <c:pt idx="0">
                  <c:v>0.32714146700000002</c:v>
                </c:pt>
                <c:pt idx="1">
                  <c:v>0.53876709300000003</c:v>
                </c:pt>
                <c:pt idx="2">
                  <c:v>0.72949967500000001</c:v>
                </c:pt>
                <c:pt idx="3">
                  <c:v>0.85462122900000004</c:v>
                </c:pt>
                <c:pt idx="4">
                  <c:v>0.92255977300000003</c:v>
                </c:pt>
                <c:pt idx="5">
                  <c:v>0.957261798</c:v>
                </c:pt>
                <c:pt idx="6">
                  <c:v>0.97518834600000004</c:v>
                </c:pt>
                <c:pt idx="7">
                  <c:v>0.98482858799999995</c:v>
                </c:pt>
                <c:pt idx="8">
                  <c:v>0.99026685699999994</c:v>
                </c:pt>
                <c:pt idx="9">
                  <c:v>0.99348250199999999</c:v>
                </c:pt>
                <c:pt idx="10">
                  <c:v>0.99546813700000003</c:v>
                </c:pt>
                <c:pt idx="11">
                  <c:v>0.99674293000000003</c:v>
                </c:pt>
                <c:pt idx="12">
                  <c:v>0.997590215</c:v>
                </c:pt>
              </c:numCache>
            </c:numRef>
          </c:yVal>
          <c:smooth val="1"/>
          <c:extLst xmlns="http://schemas.openxmlformats.org/drawingml/2006/chart">
            <c:ext xmlns:c16="http://schemas.microsoft.com/office/drawing/2014/chart" uri="{C3380CC4-5D6E-409C-BE32-E72D297353CC}">
              <c16:uniqueId val="{00000002-DBFA-49F7-BABD-DAEDD0C4455F}"/>
            </c:ext>
          </c:extLst>
        </c:ser>
        <c:ser>
          <c:idx val="3"/>
          <c:order val="3"/>
          <c:tx>
            <c:v>20 bar</c:v>
          </c:tx>
          <c:spPr>
            <a:ln w="12700" cap="rnd">
              <a:solidFill>
                <a:schemeClr val="accent4"/>
              </a:solidFill>
              <a:round/>
            </a:ln>
            <a:effectLst/>
          </c:spPr>
          <c:marker>
            <c:symbol val="none"/>
          </c:marker>
          <c:xVal>
            <c:numRef>
              <c:f>Sheet1!$B$4:$B$16</c:f>
              <c:numCache>
                <c:formatCode>General</c:formatCode>
                <c:ptCount val="13"/>
                <c:pt idx="0">
                  <c:v>200</c:v>
                </c:pt>
                <c:pt idx="1">
                  <c:v>250</c:v>
                </c:pt>
                <c:pt idx="2">
                  <c:v>300</c:v>
                </c:pt>
                <c:pt idx="3">
                  <c:v>350</c:v>
                </c:pt>
                <c:pt idx="4">
                  <c:v>400</c:v>
                </c:pt>
                <c:pt idx="5">
                  <c:v>450</c:v>
                </c:pt>
                <c:pt idx="6">
                  <c:v>500</c:v>
                </c:pt>
                <c:pt idx="7">
                  <c:v>550</c:v>
                </c:pt>
                <c:pt idx="8">
                  <c:v>600</c:v>
                </c:pt>
                <c:pt idx="9">
                  <c:v>650</c:v>
                </c:pt>
                <c:pt idx="10">
                  <c:v>700</c:v>
                </c:pt>
                <c:pt idx="11">
                  <c:v>750</c:v>
                </c:pt>
                <c:pt idx="12">
                  <c:v>800</c:v>
                </c:pt>
              </c:numCache>
            </c:numRef>
          </c:xVal>
          <c:yVal>
            <c:numRef>
              <c:f>Sheet1!$F$4:$F$16</c:f>
              <c:numCache>
                <c:formatCode>0.00%</c:formatCode>
                <c:ptCount val="13"/>
                <c:pt idx="0">
                  <c:v>0.23225504599999999</c:v>
                </c:pt>
                <c:pt idx="1">
                  <c:v>0.40744949699999999</c:v>
                </c:pt>
                <c:pt idx="2">
                  <c:v>0.59948084999999995</c:v>
                </c:pt>
                <c:pt idx="3">
                  <c:v>0.757303065</c:v>
                </c:pt>
                <c:pt idx="4">
                  <c:v>0.86024694999999995</c:v>
                </c:pt>
                <c:pt idx="5">
                  <c:v>0.91938448299999997</c:v>
                </c:pt>
                <c:pt idx="6">
                  <c:v>0.95205337899999998</c:v>
                </c:pt>
                <c:pt idx="7">
                  <c:v>0.97028768300000001</c:v>
                </c:pt>
                <c:pt idx="8">
                  <c:v>0.980792051</c:v>
                </c:pt>
                <c:pt idx="9">
                  <c:v>0.98707957999999996</c:v>
                </c:pt>
                <c:pt idx="10">
                  <c:v>0.99099083300000002</c:v>
                </c:pt>
                <c:pt idx="11">
                  <c:v>0.99351353099999995</c:v>
                </c:pt>
                <c:pt idx="12">
                  <c:v>0.99519526800000002</c:v>
                </c:pt>
              </c:numCache>
            </c:numRef>
          </c:yVal>
          <c:smooth val="1"/>
          <c:extLst xmlns="http://schemas.openxmlformats.org/drawingml/2006/chart">
            <c:ext xmlns:c16="http://schemas.microsoft.com/office/drawing/2014/chart" uri="{C3380CC4-5D6E-409C-BE32-E72D297353CC}">
              <c16:uniqueId val="{00000003-DBFA-49F7-BABD-DAEDD0C4455F}"/>
            </c:ext>
          </c:extLst>
        </c:ser>
        <c:dLbls>
          <c:showLegendKey val="0"/>
          <c:showVal val="0"/>
          <c:showCatName val="0"/>
          <c:showSerName val="0"/>
          <c:showPercent val="0"/>
          <c:showBubbleSize val="0"/>
        </c:dLbls>
        <c:axId val="2094259983"/>
        <c:axId val="574170479"/>
      </c:scatterChart>
      <c:valAx>
        <c:axId val="2094259983"/>
        <c:scaling>
          <c:orientation val="minMax"/>
          <c:max val="800"/>
          <c:min val="200"/>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r>
                  <a:rPr lang="en-US"/>
                  <a:t>Temperature [°C]</a:t>
                </a:r>
              </a:p>
            </c:rich>
          </c:tx>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title>
        <c:numFmt formatCode="General" sourceLinked="1"/>
        <c:majorTickMark val="in"/>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crossAx val="574170479"/>
        <c:crosses val="autoZero"/>
        <c:crossBetween val="midCat"/>
        <c:majorUnit val="100"/>
      </c:valAx>
      <c:valAx>
        <c:axId val="574170479"/>
        <c:scaling>
          <c:orientation val="minMax"/>
          <c:max val="1"/>
          <c:min val="0.2"/>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r>
                  <a:rPr lang="en-US" dirty="0"/>
                  <a:t>NH</a:t>
                </a:r>
                <a:r>
                  <a:rPr lang="en-US" baseline="-25000" dirty="0"/>
                  <a:t>3</a:t>
                </a:r>
                <a:r>
                  <a:rPr lang="en-US" dirty="0"/>
                  <a:t> conversion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title>
        <c:numFmt formatCode="0%" sourceLinked="0"/>
        <c:majorTickMark val="in"/>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crossAx val="2094259983"/>
        <c:crosses val="autoZero"/>
        <c:crossBetween val="midCat"/>
      </c:valAx>
      <c:spPr>
        <a:solidFill>
          <a:schemeClr val="bg1"/>
        </a:solidFill>
        <a:ln>
          <a:solidFill>
            <a:schemeClr val="tx1"/>
          </a:solidFill>
        </a:ln>
        <a:effectLst/>
      </c:spPr>
    </c:plotArea>
    <c:legend>
      <c:legendPos val="l"/>
      <c:layout>
        <c:manualLayout>
          <c:xMode val="edge"/>
          <c:yMode val="edge"/>
          <c:x val="0.6671371510391787"/>
          <c:y val="0.53655655421437687"/>
          <c:w val="0.23251714975845414"/>
          <c:h val="0.24527328204621443"/>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legend>
    <c:plotVisOnly val="1"/>
    <c:dispBlanksAs val="gap"/>
    <c:extLst xmlns="http://schemas.openxmlformats.org/drawingml/2006/char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ysClr val="windowText" lastClr="000000"/>
          </a:solidFill>
          <a:latin typeface="Calibri Light" panose="020F0302020204030204" pitchFamily="34" charset="0"/>
          <a:cs typeface="Calibri Light" panose="020F0302020204030204" pitchFamily="34" charset="0"/>
        </a:defRPr>
      </a:pPr>
      <a:endParaRPr lang="LID4096"/>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227191832553455"/>
          <c:y val="5.0961315728515172E-2"/>
          <c:w val="0.75556797958138366"/>
          <c:h val="0.76125846111341344"/>
        </c:manualLayout>
      </c:layout>
      <c:scatterChart>
        <c:scatterStyle val="smoothMarker"/>
        <c:varyColors val="0"/>
        <c:ser>
          <c:idx val="0"/>
          <c:order val="0"/>
          <c:tx>
            <c:v>1 bar</c:v>
          </c:tx>
          <c:spPr>
            <a:ln w="12700" cap="rnd">
              <a:solidFill>
                <a:srgbClr val="002060"/>
              </a:solidFill>
              <a:round/>
            </a:ln>
            <a:effectLst/>
          </c:spPr>
          <c:marker>
            <c:symbol val="none"/>
          </c:marker>
          <c:xVal>
            <c:numRef>
              <c:f>Sheet1!$B$4:$B$16</c:f>
              <c:numCache>
                <c:formatCode>General</c:formatCode>
                <c:ptCount val="13"/>
                <c:pt idx="0">
                  <c:v>200</c:v>
                </c:pt>
                <c:pt idx="1">
                  <c:v>250</c:v>
                </c:pt>
                <c:pt idx="2">
                  <c:v>300</c:v>
                </c:pt>
                <c:pt idx="3">
                  <c:v>350</c:v>
                </c:pt>
                <c:pt idx="4">
                  <c:v>400</c:v>
                </c:pt>
                <c:pt idx="5">
                  <c:v>450</c:v>
                </c:pt>
                <c:pt idx="6">
                  <c:v>500</c:v>
                </c:pt>
                <c:pt idx="7">
                  <c:v>550</c:v>
                </c:pt>
                <c:pt idx="8">
                  <c:v>600</c:v>
                </c:pt>
                <c:pt idx="9">
                  <c:v>650</c:v>
                </c:pt>
                <c:pt idx="10">
                  <c:v>700</c:v>
                </c:pt>
                <c:pt idx="11">
                  <c:v>750</c:v>
                </c:pt>
                <c:pt idx="12">
                  <c:v>800</c:v>
                </c:pt>
              </c:numCache>
            </c:numRef>
          </c:xVal>
          <c:yVal>
            <c:numRef>
              <c:f>Sheet1!$C$4:$C$16</c:f>
              <c:numCache>
                <c:formatCode>0.00%</c:formatCode>
                <c:ptCount val="13"/>
                <c:pt idx="0">
                  <c:v>0.74375844999999996</c:v>
                </c:pt>
                <c:pt idx="1">
                  <c:v>0.89775766899999998</c:v>
                </c:pt>
                <c:pt idx="2">
                  <c:v>0.95903972500000001</c:v>
                </c:pt>
                <c:pt idx="3">
                  <c:v>0.98211176</c:v>
                </c:pt>
                <c:pt idx="4">
                  <c:v>0.99138969399999999</c:v>
                </c:pt>
                <c:pt idx="5">
                  <c:v>0.99547531</c:v>
                </c:pt>
                <c:pt idx="6">
                  <c:v>0.99743694500000002</c:v>
                </c:pt>
                <c:pt idx="7">
                  <c:v>0.99845298199999999</c:v>
                </c:pt>
                <c:pt idx="8">
                  <c:v>0.999014654</c:v>
                </c:pt>
                <c:pt idx="9">
                  <c:v>0.99934296899999997</c:v>
                </c:pt>
                <c:pt idx="10">
                  <c:v>0.99954431499999996</c:v>
                </c:pt>
                <c:pt idx="11">
                  <c:v>0.99967303100000005</c:v>
                </c:pt>
                <c:pt idx="12">
                  <c:v>0.99975834600000002</c:v>
                </c:pt>
              </c:numCache>
            </c:numRef>
          </c:yVal>
          <c:smooth val="1"/>
          <c:extLst xmlns="http://schemas.openxmlformats.org/drawingml/2006/chart">
            <c:ext xmlns:c16="http://schemas.microsoft.com/office/drawing/2014/chart" uri="{C3380CC4-5D6E-409C-BE32-E72D297353CC}">
              <c16:uniqueId val="{00000000-DBFA-49F7-BABD-DAEDD0C4455F}"/>
            </c:ext>
          </c:extLst>
        </c:ser>
        <c:ser>
          <c:idx val="1"/>
          <c:order val="1"/>
          <c:tx>
            <c:v>5 bar</c:v>
          </c:tx>
          <c:spPr>
            <a:ln w="12700" cap="rnd">
              <a:solidFill>
                <a:srgbClr val="C00000"/>
              </a:solidFill>
              <a:round/>
            </a:ln>
            <a:effectLst/>
          </c:spPr>
          <c:marker>
            <c:symbol val="none"/>
          </c:marker>
          <c:xVal>
            <c:numRef>
              <c:f>Sheet1!$B$4:$B$16</c:f>
              <c:numCache>
                <c:formatCode>General</c:formatCode>
                <c:ptCount val="13"/>
                <c:pt idx="0">
                  <c:v>200</c:v>
                </c:pt>
                <c:pt idx="1">
                  <c:v>250</c:v>
                </c:pt>
                <c:pt idx="2">
                  <c:v>300</c:v>
                </c:pt>
                <c:pt idx="3">
                  <c:v>350</c:v>
                </c:pt>
                <c:pt idx="4">
                  <c:v>400</c:v>
                </c:pt>
                <c:pt idx="5">
                  <c:v>450</c:v>
                </c:pt>
                <c:pt idx="6">
                  <c:v>500</c:v>
                </c:pt>
                <c:pt idx="7">
                  <c:v>550</c:v>
                </c:pt>
                <c:pt idx="8">
                  <c:v>600</c:v>
                </c:pt>
                <c:pt idx="9">
                  <c:v>650</c:v>
                </c:pt>
                <c:pt idx="10">
                  <c:v>700</c:v>
                </c:pt>
                <c:pt idx="11">
                  <c:v>750</c:v>
                </c:pt>
                <c:pt idx="12">
                  <c:v>800</c:v>
                </c:pt>
              </c:numCache>
            </c:numRef>
          </c:xVal>
          <c:yVal>
            <c:numRef>
              <c:f>Sheet1!$D$4:$D$16</c:f>
              <c:numCache>
                <c:formatCode>0.00%</c:formatCode>
                <c:ptCount val="13"/>
                <c:pt idx="0">
                  <c:v>0.44338966200000002</c:v>
                </c:pt>
                <c:pt idx="1">
                  <c:v>0.67265648499999997</c:v>
                </c:pt>
                <c:pt idx="2">
                  <c:v>0.83409501399999997</c:v>
                </c:pt>
                <c:pt idx="3">
                  <c:v>0.91898427699999996</c:v>
                </c:pt>
                <c:pt idx="4">
                  <c:v>0.95900545800000003</c:v>
                </c:pt>
                <c:pt idx="5">
                  <c:v>0.97795507400000004</c:v>
                </c:pt>
                <c:pt idx="6">
                  <c:v>0.98737073399999997</c:v>
                </c:pt>
                <c:pt idx="7">
                  <c:v>0.99233222200000004</c:v>
                </c:pt>
                <c:pt idx="8">
                  <c:v>0.99510025300000005</c:v>
                </c:pt>
                <c:pt idx="9">
                  <c:v>0.99672665500000002</c:v>
                </c:pt>
                <c:pt idx="10">
                  <c:v>0.99772715300000003</c:v>
                </c:pt>
                <c:pt idx="11">
                  <c:v>0.99836796900000002</c:v>
                </c:pt>
                <c:pt idx="12">
                  <c:v>0.998793237</c:v>
                </c:pt>
              </c:numCache>
            </c:numRef>
          </c:yVal>
          <c:smooth val="1"/>
          <c:extLst xmlns="http://schemas.openxmlformats.org/drawingml/2006/chart">
            <c:ext xmlns:c16="http://schemas.microsoft.com/office/drawing/2014/chart" uri="{C3380CC4-5D6E-409C-BE32-E72D297353CC}">
              <c16:uniqueId val="{00000001-DBFA-49F7-BABD-DAEDD0C4455F}"/>
            </c:ext>
          </c:extLst>
        </c:ser>
        <c:ser>
          <c:idx val="2"/>
          <c:order val="2"/>
          <c:tx>
            <c:v>10 bar</c:v>
          </c:tx>
          <c:spPr>
            <a:ln w="12700" cap="rnd">
              <a:solidFill>
                <a:srgbClr val="00B050"/>
              </a:solidFill>
              <a:round/>
            </a:ln>
            <a:effectLst/>
          </c:spPr>
          <c:marker>
            <c:symbol val="none"/>
          </c:marker>
          <c:xVal>
            <c:numRef>
              <c:f>Sheet1!$B$4:$B$16</c:f>
              <c:numCache>
                <c:formatCode>General</c:formatCode>
                <c:ptCount val="13"/>
                <c:pt idx="0">
                  <c:v>200</c:v>
                </c:pt>
                <c:pt idx="1">
                  <c:v>250</c:v>
                </c:pt>
                <c:pt idx="2">
                  <c:v>300</c:v>
                </c:pt>
                <c:pt idx="3">
                  <c:v>350</c:v>
                </c:pt>
                <c:pt idx="4">
                  <c:v>400</c:v>
                </c:pt>
                <c:pt idx="5">
                  <c:v>450</c:v>
                </c:pt>
                <c:pt idx="6">
                  <c:v>500</c:v>
                </c:pt>
                <c:pt idx="7">
                  <c:v>550</c:v>
                </c:pt>
                <c:pt idx="8">
                  <c:v>600</c:v>
                </c:pt>
                <c:pt idx="9">
                  <c:v>650</c:v>
                </c:pt>
                <c:pt idx="10">
                  <c:v>700</c:v>
                </c:pt>
                <c:pt idx="11">
                  <c:v>750</c:v>
                </c:pt>
                <c:pt idx="12">
                  <c:v>800</c:v>
                </c:pt>
              </c:numCache>
            </c:numRef>
          </c:xVal>
          <c:yVal>
            <c:numRef>
              <c:f>Sheet1!$E$4:$E$16</c:f>
              <c:numCache>
                <c:formatCode>0.00%</c:formatCode>
                <c:ptCount val="13"/>
                <c:pt idx="0">
                  <c:v>0.32714146700000002</c:v>
                </c:pt>
                <c:pt idx="1">
                  <c:v>0.53876709300000003</c:v>
                </c:pt>
                <c:pt idx="2">
                  <c:v>0.72949967500000001</c:v>
                </c:pt>
                <c:pt idx="3">
                  <c:v>0.85462122900000004</c:v>
                </c:pt>
                <c:pt idx="4">
                  <c:v>0.92255977300000003</c:v>
                </c:pt>
                <c:pt idx="5">
                  <c:v>0.957261798</c:v>
                </c:pt>
                <c:pt idx="6">
                  <c:v>0.97518834600000004</c:v>
                </c:pt>
                <c:pt idx="7">
                  <c:v>0.98482858799999995</c:v>
                </c:pt>
                <c:pt idx="8">
                  <c:v>0.99026685699999994</c:v>
                </c:pt>
                <c:pt idx="9">
                  <c:v>0.99348250199999999</c:v>
                </c:pt>
                <c:pt idx="10">
                  <c:v>0.99546813700000003</c:v>
                </c:pt>
                <c:pt idx="11">
                  <c:v>0.99674293000000003</c:v>
                </c:pt>
                <c:pt idx="12">
                  <c:v>0.997590215</c:v>
                </c:pt>
              </c:numCache>
            </c:numRef>
          </c:yVal>
          <c:smooth val="1"/>
          <c:extLst xmlns="http://schemas.openxmlformats.org/drawingml/2006/chart">
            <c:ext xmlns:c16="http://schemas.microsoft.com/office/drawing/2014/chart" uri="{C3380CC4-5D6E-409C-BE32-E72D297353CC}">
              <c16:uniqueId val="{00000002-DBFA-49F7-BABD-DAEDD0C4455F}"/>
            </c:ext>
          </c:extLst>
        </c:ser>
        <c:ser>
          <c:idx val="3"/>
          <c:order val="3"/>
          <c:tx>
            <c:v>20 bar</c:v>
          </c:tx>
          <c:spPr>
            <a:ln w="12700" cap="rnd">
              <a:solidFill>
                <a:schemeClr val="accent4"/>
              </a:solidFill>
              <a:round/>
            </a:ln>
            <a:effectLst/>
          </c:spPr>
          <c:marker>
            <c:symbol val="none"/>
          </c:marker>
          <c:xVal>
            <c:numRef>
              <c:f>Sheet1!$B$4:$B$16</c:f>
              <c:numCache>
                <c:formatCode>General</c:formatCode>
                <c:ptCount val="13"/>
                <c:pt idx="0">
                  <c:v>200</c:v>
                </c:pt>
                <c:pt idx="1">
                  <c:v>250</c:v>
                </c:pt>
                <c:pt idx="2">
                  <c:v>300</c:v>
                </c:pt>
                <c:pt idx="3">
                  <c:v>350</c:v>
                </c:pt>
                <c:pt idx="4">
                  <c:v>400</c:v>
                </c:pt>
                <c:pt idx="5">
                  <c:v>450</c:v>
                </c:pt>
                <c:pt idx="6">
                  <c:v>500</c:v>
                </c:pt>
                <c:pt idx="7">
                  <c:v>550</c:v>
                </c:pt>
                <c:pt idx="8">
                  <c:v>600</c:v>
                </c:pt>
                <c:pt idx="9">
                  <c:v>650</c:v>
                </c:pt>
                <c:pt idx="10">
                  <c:v>700</c:v>
                </c:pt>
                <c:pt idx="11">
                  <c:v>750</c:v>
                </c:pt>
                <c:pt idx="12">
                  <c:v>800</c:v>
                </c:pt>
              </c:numCache>
            </c:numRef>
          </c:xVal>
          <c:yVal>
            <c:numRef>
              <c:f>Sheet1!$F$4:$F$16</c:f>
              <c:numCache>
                <c:formatCode>0.00%</c:formatCode>
                <c:ptCount val="13"/>
                <c:pt idx="0">
                  <c:v>0.23225504599999999</c:v>
                </c:pt>
                <c:pt idx="1">
                  <c:v>0.40744949699999999</c:v>
                </c:pt>
                <c:pt idx="2">
                  <c:v>0.59948084999999995</c:v>
                </c:pt>
                <c:pt idx="3">
                  <c:v>0.757303065</c:v>
                </c:pt>
                <c:pt idx="4">
                  <c:v>0.86024694999999995</c:v>
                </c:pt>
                <c:pt idx="5">
                  <c:v>0.91938448299999997</c:v>
                </c:pt>
                <c:pt idx="6">
                  <c:v>0.95205337899999998</c:v>
                </c:pt>
                <c:pt idx="7">
                  <c:v>0.97028768300000001</c:v>
                </c:pt>
                <c:pt idx="8">
                  <c:v>0.980792051</c:v>
                </c:pt>
                <c:pt idx="9">
                  <c:v>0.98707957999999996</c:v>
                </c:pt>
                <c:pt idx="10">
                  <c:v>0.99099083300000002</c:v>
                </c:pt>
                <c:pt idx="11">
                  <c:v>0.99351353099999995</c:v>
                </c:pt>
                <c:pt idx="12">
                  <c:v>0.99519526800000002</c:v>
                </c:pt>
              </c:numCache>
            </c:numRef>
          </c:yVal>
          <c:smooth val="1"/>
          <c:extLst xmlns="http://schemas.openxmlformats.org/drawingml/2006/chart">
            <c:ext xmlns:c16="http://schemas.microsoft.com/office/drawing/2014/chart" uri="{C3380CC4-5D6E-409C-BE32-E72D297353CC}">
              <c16:uniqueId val="{00000003-DBFA-49F7-BABD-DAEDD0C4455F}"/>
            </c:ext>
          </c:extLst>
        </c:ser>
        <c:dLbls>
          <c:showLegendKey val="0"/>
          <c:showVal val="0"/>
          <c:showCatName val="0"/>
          <c:showSerName val="0"/>
          <c:showPercent val="0"/>
          <c:showBubbleSize val="0"/>
        </c:dLbls>
        <c:axId val="2094259983"/>
        <c:axId val="574170479"/>
      </c:scatterChart>
      <c:valAx>
        <c:axId val="2094259983"/>
        <c:scaling>
          <c:orientation val="minMax"/>
          <c:max val="800"/>
          <c:min val="200"/>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r>
                  <a:rPr lang="en-US"/>
                  <a:t>Temperature [°C]</a:t>
                </a:r>
              </a:p>
            </c:rich>
          </c:tx>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title>
        <c:numFmt formatCode="General" sourceLinked="1"/>
        <c:majorTickMark val="in"/>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crossAx val="574170479"/>
        <c:crosses val="autoZero"/>
        <c:crossBetween val="midCat"/>
        <c:majorUnit val="100"/>
      </c:valAx>
      <c:valAx>
        <c:axId val="574170479"/>
        <c:scaling>
          <c:orientation val="minMax"/>
          <c:max val="1"/>
          <c:min val="0.2"/>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r>
                  <a:rPr lang="en-US" dirty="0"/>
                  <a:t>NH</a:t>
                </a:r>
                <a:r>
                  <a:rPr lang="en-US" baseline="-25000" dirty="0"/>
                  <a:t>3</a:t>
                </a:r>
                <a:r>
                  <a:rPr lang="en-US" dirty="0"/>
                  <a:t> conversion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title>
        <c:numFmt formatCode="0%" sourceLinked="0"/>
        <c:majorTickMark val="in"/>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crossAx val="2094259983"/>
        <c:crosses val="autoZero"/>
        <c:crossBetween val="midCat"/>
      </c:valAx>
      <c:spPr>
        <a:solidFill>
          <a:schemeClr val="bg1"/>
        </a:solidFill>
        <a:ln>
          <a:solidFill>
            <a:schemeClr val="tx1"/>
          </a:solidFill>
        </a:ln>
        <a:effectLst/>
      </c:spPr>
    </c:plotArea>
    <c:legend>
      <c:legendPos val="l"/>
      <c:layout>
        <c:manualLayout>
          <c:xMode val="edge"/>
          <c:yMode val="edge"/>
          <c:x val="0.6671371510391787"/>
          <c:y val="0.53655655421437687"/>
          <c:w val="0.23251714975845414"/>
          <c:h val="0.24527328204621443"/>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legend>
    <c:plotVisOnly val="1"/>
    <c:dispBlanksAs val="gap"/>
    <c:extLst xmlns="http://schemas.openxmlformats.org/drawingml/2006/char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ysClr val="windowText" lastClr="000000"/>
          </a:solidFill>
          <a:latin typeface="Calibri Light" panose="020F0302020204030204" pitchFamily="34" charset="0"/>
          <a:cs typeface="Calibri Light" panose="020F0302020204030204" pitchFamily="34" charset="0"/>
        </a:defRPr>
      </a:pPr>
      <a:endParaRPr lang="LID4096"/>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996851544872679"/>
          <c:y val="4.0367244223623332E-2"/>
          <c:w val="0.77476832665653639"/>
          <c:h val="0.76082031489606228"/>
        </c:manualLayout>
      </c:layout>
      <c:scatterChart>
        <c:scatterStyle val="lineMarker"/>
        <c:varyColors val="0"/>
        <c:ser>
          <c:idx val="0"/>
          <c:order val="0"/>
          <c:tx>
            <c:v>Thermodynamic Equilibrium</c:v>
          </c:tx>
          <c:spPr>
            <a:ln w="3175" cap="rnd">
              <a:solidFill>
                <a:sysClr val="windowText" lastClr="000000">
                  <a:alpha val="0"/>
                </a:sysClr>
              </a:solidFill>
              <a:prstDash val="dash"/>
              <a:round/>
            </a:ln>
            <a:effectLst/>
          </c:spPr>
          <c:marker>
            <c:symbol val="none"/>
          </c:marker>
          <c:trendline>
            <c:spPr>
              <a:ln w="9525" cap="rnd">
                <a:solidFill>
                  <a:schemeClr val="tx1"/>
                </a:solidFill>
                <a:prstDash val="dash"/>
              </a:ln>
              <a:effectLst/>
            </c:spPr>
            <c:trendlineType val="poly"/>
            <c:order val="2"/>
            <c:forward val="25"/>
            <c:backward val="25"/>
            <c:dispRSqr val="0"/>
            <c:dispEq val="0"/>
          </c:trendline>
          <c:xVal>
            <c:numRef>
              <c:f>'Summary of results'!$G$16:$G$18</c:f>
              <c:numCache>
                <c:formatCode>General</c:formatCode>
                <c:ptCount val="3"/>
                <c:pt idx="0">
                  <c:v>400</c:v>
                </c:pt>
                <c:pt idx="1">
                  <c:v>425</c:v>
                </c:pt>
                <c:pt idx="2">
                  <c:v>450</c:v>
                </c:pt>
              </c:numCache>
            </c:numRef>
          </c:xVal>
          <c:yVal>
            <c:numRef>
              <c:f>'Summary of results'!$K$16:$K$18</c:f>
              <c:numCache>
                <c:formatCode>General</c:formatCode>
                <c:ptCount val="3"/>
                <c:pt idx="0">
                  <c:v>96.68</c:v>
                </c:pt>
                <c:pt idx="1">
                  <c:v>97.59</c:v>
                </c:pt>
                <c:pt idx="2">
                  <c:v>98.22</c:v>
                </c:pt>
              </c:numCache>
            </c:numRef>
          </c:yVal>
          <c:smooth val="0"/>
          <c:extLst>
            <c:ext xmlns:c16="http://schemas.microsoft.com/office/drawing/2014/chart" uri="{C3380CC4-5D6E-409C-BE32-E72D297353CC}">
              <c16:uniqueId val="{00000001-29DA-4184-95EE-D10FD7143702}"/>
            </c:ext>
          </c:extLst>
        </c:ser>
        <c:ser>
          <c:idx val="1"/>
          <c:order val="1"/>
          <c:tx>
            <c:v>No Membrane</c:v>
          </c:tx>
          <c:spPr>
            <a:ln w="9525" cap="rnd">
              <a:solidFill>
                <a:schemeClr val="tx1"/>
              </a:solidFill>
              <a:round/>
            </a:ln>
            <a:effectLst/>
          </c:spPr>
          <c:marker>
            <c:symbol val="circle"/>
            <c:size val="6"/>
            <c:spPr>
              <a:solidFill>
                <a:srgbClr val="002060"/>
              </a:solidFill>
              <a:ln w="3175">
                <a:solidFill>
                  <a:schemeClr val="tx1"/>
                </a:solidFill>
              </a:ln>
              <a:effectLst/>
            </c:spPr>
          </c:marker>
          <c:dPt>
            <c:idx val="0"/>
            <c:marker>
              <c:symbol val="circle"/>
              <c:size val="6"/>
              <c:spPr>
                <a:solidFill>
                  <a:srgbClr val="002060"/>
                </a:solidFill>
                <a:ln w="3175">
                  <a:solidFill>
                    <a:schemeClr val="tx1"/>
                  </a:solidFill>
                </a:ln>
                <a:effectLst/>
              </c:spPr>
            </c:marker>
            <c:bubble3D val="0"/>
            <c:spPr>
              <a:ln w="12700" cap="rnd">
                <a:solidFill>
                  <a:schemeClr val="tx1"/>
                </a:solidFill>
                <a:round/>
              </a:ln>
              <a:effectLst/>
            </c:spPr>
            <c:extLst>
              <c:ext xmlns:c16="http://schemas.microsoft.com/office/drawing/2014/chart" uri="{C3380CC4-5D6E-409C-BE32-E72D297353CC}">
                <c16:uniqueId val="{00000003-29DA-4184-95EE-D10FD7143702}"/>
              </c:ext>
            </c:extLst>
          </c:dPt>
          <c:xVal>
            <c:numRef>
              <c:f>('Summary of results'!$G$6,'Summary of results'!$G$9,'Summary of results'!$G$12)</c:f>
              <c:numCache>
                <c:formatCode>General</c:formatCode>
                <c:ptCount val="3"/>
                <c:pt idx="0">
                  <c:v>400</c:v>
                </c:pt>
                <c:pt idx="1">
                  <c:v>425</c:v>
                </c:pt>
                <c:pt idx="2">
                  <c:v>450</c:v>
                </c:pt>
              </c:numCache>
            </c:numRef>
          </c:xVal>
          <c:yVal>
            <c:numRef>
              <c:f>('Summary of results'!$K$6,'Summary of results'!$K$9,'Summary of results'!$K$12)</c:f>
              <c:numCache>
                <c:formatCode>General</c:formatCode>
                <c:ptCount val="3"/>
                <c:pt idx="0">
                  <c:v>65.44</c:v>
                </c:pt>
                <c:pt idx="1">
                  <c:v>86.22</c:v>
                </c:pt>
                <c:pt idx="2">
                  <c:v>96.78</c:v>
                </c:pt>
              </c:numCache>
            </c:numRef>
          </c:yVal>
          <c:smooth val="0"/>
          <c:extLst>
            <c:ext xmlns:c16="http://schemas.microsoft.com/office/drawing/2014/chart" uri="{C3380CC4-5D6E-409C-BE32-E72D297353CC}">
              <c16:uniqueId val="{00000004-29DA-4184-95EE-D10FD7143702}"/>
            </c:ext>
          </c:extLst>
        </c:ser>
        <c:ser>
          <c:idx val="2"/>
          <c:order val="2"/>
          <c:tx>
            <c:v>Membrane (Permeate at 1 bar)</c:v>
          </c:tx>
          <c:spPr>
            <a:ln w="9525" cap="rnd">
              <a:solidFill>
                <a:srgbClr val="00B050"/>
              </a:solidFill>
              <a:round/>
            </a:ln>
            <a:effectLst/>
          </c:spPr>
          <c:marker>
            <c:symbol val="triangle"/>
            <c:size val="5"/>
            <c:spPr>
              <a:solidFill>
                <a:srgbClr val="00B050"/>
              </a:solidFill>
              <a:ln w="9525">
                <a:solidFill>
                  <a:srgbClr val="00B050"/>
                </a:solidFill>
              </a:ln>
              <a:effectLst/>
            </c:spPr>
          </c:marker>
          <c:xVal>
            <c:numRef>
              <c:f>('Summary of results'!$G$7,'Summary of results'!$G$10,'Summary of results'!$G$13)</c:f>
              <c:numCache>
                <c:formatCode>General</c:formatCode>
                <c:ptCount val="3"/>
                <c:pt idx="0">
                  <c:v>400</c:v>
                </c:pt>
                <c:pt idx="1">
                  <c:v>425</c:v>
                </c:pt>
                <c:pt idx="2">
                  <c:v>450</c:v>
                </c:pt>
              </c:numCache>
            </c:numRef>
          </c:xVal>
          <c:yVal>
            <c:numRef>
              <c:f>('Summary of results'!$K$7,'Summary of results'!$K$10,'Summary of results'!$K$13)</c:f>
              <c:numCache>
                <c:formatCode>General</c:formatCode>
                <c:ptCount val="3"/>
                <c:pt idx="0">
                  <c:v>72.150000000000006</c:v>
                </c:pt>
                <c:pt idx="1">
                  <c:v>98.02</c:v>
                </c:pt>
                <c:pt idx="2">
                  <c:v>99.5</c:v>
                </c:pt>
              </c:numCache>
            </c:numRef>
          </c:yVal>
          <c:smooth val="0"/>
          <c:extLst>
            <c:ext xmlns:c16="http://schemas.microsoft.com/office/drawing/2014/chart" uri="{C3380CC4-5D6E-409C-BE32-E72D297353CC}">
              <c16:uniqueId val="{00000005-29DA-4184-95EE-D10FD7143702}"/>
            </c:ext>
          </c:extLst>
        </c:ser>
        <c:ser>
          <c:idx val="3"/>
          <c:order val="3"/>
          <c:tx>
            <c:v>Membrane (Permeate at vacuum)</c:v>
          </c:tx>
          <c:spPr>
            <a:ln w="9525" cap="rnd">
              <a:solidFill>
                <a:srgbClr val="C00000"/>
              </a:solidFill>
              <a:round/>
            </a:ln>
            <a:effectLst/>
          </c:spPr>
          <c:marker>
            <c:symbol val="square"/>
            <c:size val="5"/>
            <c:spPr>
              <a:solidFill>
                <a:srgbClr val="C00000"/>
              </a:solidFill>
              <a:ln w="9525">
                <a:solidFill>
                  <a:srgbClr val="C00000"/>
                </a:solidFill>
              </a:ln>
              <a:effectLst/>
            </c:spPr>
          </c:marker>
          <c:xVal>
            <c:numRef>
              <c:f>('Summary of results'!$G$8,'Summary of results'!$G$11,'Summary of results'!$G$14)</c:f>
              <c:numCache>
                <c:formatCode>General</c:formatCode>
                <c:ptCount val="3"/>
                <c:pt idx="0">
                  <c:v>400</c:v>
                </c:pt>
                <c:pt idx="1">
                  <c:v>425</c:v>
                </c:pt>
                <c:pt idx="2">
                  <c:v>450</c:v>
                </c:pt>
              </c:numCache>
            </c:numRef>
          </c:xVal>
          <c:yVal>
            <c:numRef>
              <c:f>('Summary of results'!$K$8,'Summary of results'!$K$11,'Summary of results'!$K$14)</c:f>
              <c:numCache>
                <c:formatCode>General</c:formatCode>
                <c:ptCount val="3"/>
                <c:pt idx="0">
                  <c:v>99.3</c:v>
                </c:pt>
                <c:pt idx="1">
                  <c:v>99.6</c:v>
                </c:pt>
                <c:pt idx="2">
                  <c:v>99.8</c:v>
                </c:pt>
              </c:numCache>
            </c:numRef>
          </c:yVal>
          <c:smooth val="0"/>
          <c:extLst>
            <c:ext xmlns:c16="http://schemas.microsoft.com/office/drawing/2014/chart" uri="{C3380CC4-5D6E-409C-BE32-E72D297353CC}">
              <c16:uniqueId val="{00000006-29DA-4184-95EE-D10FD7143702}"/>
            </c:ext>
          </c:extLst>
        </c:ser>
        <c:dLbls>
          <c:showLegendKey val="0"/>
          <c:showVal val="0"/>
          <c:showCatName val="0"/>
          <c:showSerName val="0"/>
          <c:showPercent val="0"/>
          <c:showBubbleSize val="0"/>
        </c:dLbls>
        <c:axId val="694913248"/>
        <c:axId val="694913640"/>
      </c:scatterChart>
      <c:valAx>
        <c:axId val="694913248"/>
        <c:scaling>
          <c:orientation val="minMax"/>
          <c:max val="475"/>
          <c:min val="375"/>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r>
                  <a:rPr lang="en-US"/>
                  <a:t>Temperature [°C]</a:t>
                </a:r>
              </a:p>
            </c:rich>
          </c:tx>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title>
        <c:numFmt formatCode="General" sourceLinked="1"/>
        <c:majorTickMark val="in"/>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crossAx val="694913640"/>
        <c:crosses val="autoZero"/>
        <c:crossBetween val="midCat"/>
        <c:majorUnit val="25"/>
      </c:valAx>
      <c:valAx>
        <c:axId val="694913640"/>
        <c:scaling>
          <c:orientation val="minMax"/>
          <c:max val="102"/>
          <c:min val="40"/>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r>
                  <a:rPr lang="en-US" dirty="0"/>
                  <a:t>NH</a:t>
                </a:r>
                <a:r>
                  <a:rPr lang="en-US" baseline="-25000" dirty="0"/>
                  <a:t>3</a:t>
                </a:r>
                <a:r>
                  <a:rPr lang="en-US" dirty="0"/>
                  <a:t> Conversion [%]</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title>
        <c:numFmt formatCode="General" sourceLinked="1"/>
        <c:majorTickMark val="in"/>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crossAx val="694913248"/>
        <c:crosses val="autoZero"/>
        <c:crossBetween val="midCat"/>
      </c:valAx>
      <c:spPr>
        <a:solidFill>
          <a:schemeClr val="bg1"/>
        </a:solidFill>
        <a:ln>
          <a:solidFill>
            <a:sysClr val="windowText" lastClr="000000"/>
          </a:solidFill>
        </a:ln>
        <a:effectLst/>
      </c:spPr>
    </c:plotArea>
    <c:legend>
      <c:legendPos val="r"/>
      <c:legendEntry>
        <c:idx val="0"/>
        <c:delete val="1"/>
      </c:legendEntry>
      <c:legendEntry>
        <c:idx val="4"/>
        <c:delete val="1"/>
      </c:legendEntry>
      <c:layout>
        <c:manualLayout>
          <c:xMode val="edge"/>
          <c:yMode val="edge"/>
          <c:x val="0.18504144028928896"/>
          <c:y val="0.59334687500000005"/>
          <c:w val="0.73120483091787425"/>
          <c:h val="0.19003506944444445"/>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legend>
    <c:plotVisOnly val="1"/>
    <c:dispBlanksAs val="gap"/>
    <c:showDLblsOverMax val="0"/>
  </c:chart>
  <c:spPr>
    <a:noFill/>
    <a:ln w="9525" cap="flat" cmpd="sng" algn="ctr">
      <a:noFill/>
      <a:round/>
    </a:ln>
    <a:effectLst/>
  </c:spPr>
  <c:txPr>
    <a:bodyPr/>
    <a:lstStyle/>
    <a:p>
      <a:pPr>
        <a:defRPr sz="1200">
          <a:solidFill>
            <a:sysClr val="windowText" lastClr="000000"/>
          </a:solidFill>
          <a:latin typeface="Calibri Light" panose="020F0302020204030204" pitchFamily="34" charset="0"/>
          <a:cs typeface="Calibri Light" panose="020F0302020204030204" pitchFamily="34" charset="0"/>
        </a:defRPr>
      </a:pPr>
      <a:endParaRPr lang="LID4096"/>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842090257412837"/>
          <c:y val="4.5492008858078796E-2"/>
          <c:w val="0.761204789833822"/>
          <c:h val="0.77108672755923813"/>
        </c:manualLayout>
      </c:layout>
      <c:scatterChart>
        <c:scatterStyle val="lineMarker"/>
        <c:varyColors val="0"/>
        <c:ser>
          <c:idx val="2"/>
          <c:order val="0"/>
          <c:tx>
            <c:v>Membrane (Permeate at 1 bar)</c:v>
          </c:tx>
          <c:spPr>
            <a:ln w="9525" cap="rnd">
              <a:solidFill>
                <a:srgbClr val="00B050"/>
              </a:solidFill>
              <a:round/>
            </a:ln>
            <a:effectLst/>
          </c:spPr>
          <c:marker>
            <c:symbol val="triangle"/>
            <c:size val="5"/>
            <c:spPr>
              <a:solidFill>
                <a:srgbClr val="00B050"/>
              </a:solidFill>
              <a:ln w="9525">
                <a:solidFill>
                  <a:srgbClr val="00B050"/>
                </a:solidFill>
              </a:ln>
              <a:effectLst/>
            </c:spPr>
          </c:marker>
          <c:xVal>
            <c:numRef>
              <c:f>('Summary of results'!$G$7,'Summary of results'!$G$10,'Summary of results'!$G$13)</c:f>
              <c:numCache>
                <c:formatCode>General</c:formatCode>
                <c:ptCount val="3"/>
                <c:pt idx="0">
                  <c:v>400</c:v>
                </c:pt>
                <c:pt idx="1">
                  <c:v>425</c:v>
                </c:pt>
                <c:pt idx="2">
                  <c:v>450</c:v>
                </c:pt>
              </c:numCache>
            </c:numRef>
          </c:xVal>
          <c:yVal>
            <c:numRef>
              <c:f>('Summary of results'!$L$7,'Summary of results'!$L$10,'Summary of results'!$L$13)</c:f>
              <c:numCache>
                <c:formatCode>General</c:formatCode>
                <c:ptCount val="3"/>
                <c:pt idx="0">
                  <c:v>51.6</c:v>
                </c:pt>
                <c:pt idx="1">
                  <c:v>79.75</c:v>
                </c:pt>
                <c:pt idx="2">
                  <c:v>85.4</c:v>
                </c:pt>
              </c:numCache>
            </c:numRef>
          </c:yVal>
          <c:smooth val="0"/>
          <c:extLst>
            <c:ext xmlns:c16="http://schemas.microsoft.com/office/drawing/2014/chart" uri="{C3380CC4-5D6E-409C-BE32-E72D297353CC}">
              <c16:uniqueId val="{00000000-3492-42E7-8AB6-CEE0F0504C3D}"/>
            </c:ext>
          </c:extLst>
        </c:ser>
        <c:ser>
          <c:idx val="3"/>
          <c:order val="1"/>
          <c:tx>
            <c:v>Membrane (Permeate at vacuum)</c:v>
          </c:tx>
          <c:spPr>
            <a:ln w="9525" cap="rnd">
              <a:solidFill>
                <a:srgbClr val="C00000"/>
              </a:solidFill>
              <a:round/>
            </a:ln>
            <a:effectLst/>
          </c:spPr>
          <c:marker>
            <c:symbol val="square"/>
            <c:size val="5"/>
            <c:spPr>
              <a:solidFill>
                <a:srgbClr val="C00000"/>
              </a:solidFill>
              <a:ln w="9525">
                <a:solidFill>
                  <a:srgbClr val="C00000"/>
                </a:solidFill>
              </a:ln>
              <a:effectLst/>
            </c:spPr>
          </c:marker>
          <c:dPt>
            <c:idx val="2"/>
            <c:marker>
              <c:symbol val="square"/>
              <c:size val="5"/>
              <c:spPr>
                <a:solidFill>
                  <a:srgbClr val="C00000"/>
                </a:solidFill>
                <a:ln w="9525">
                  <a:solidFill>
                    <a:srgbClr val="C00000"/>
                  </a:solidFill>
                </a:ln>
                <a:effectLst/>
              </c:spPr>
            </c:marker>
            <c:bubble3D val="0"/>
            <c:spPr>
              <a:ln w="9525" cap="rnd">
                <a:solidFill>
                  <a:srgbClr val="C00000"/>
                </a:solidFill>
                <a:round/>
              </a:ln>
              <a:effectLst/>
            </c:spPr>
            <c:extLst>
              <c:ext xmlns:c16="http://schemas.microsoft.com/office/drawing/2014/chart" uri="{C3380CC4-5D6E-409C-BE32-E72D297353CC}">
                <c16:uniqueId val="{00000002-3492-42E7-8AB6-CEE0F0504C3D}"/>
              </c:ext>
            </c:extLst>
          </c:dPt>
          <c:xVal>
            <c:numRef>
              <c:f>('Summary of results'!$G$8,'Summary of results'!$G$11,'Summary of results'!$G$14)</c:f>
              <c:numCache>
                <c:formatCode>General</c:formatCode>
                <c:ptCount val="3"/>
                <c:pt idx="0">
                  <c:v>400</c:v>
                </c:pt>
                <c:pt idx="1">
                  <c:v>425</c:v>
                </c:pt>
                <c:pt idx="2">
                  <c:v>450</c:v>
                </c:pt>
              </c:numCache>
            </c:numRef>
          </c:xVal>
          <c:yVal>
            <c:numRef>
              <c:f>('Summary of results'!$L$8,'Summary of results'!$L$11,'Summary of results'!$L$14)</c:f>
              <c:numCache>
                <c:formatCode>General</c:formatCode>
                <c:ptCount val="3"/>
                <c:pt idx="0">
                  <c:v>93.51</c:v>
                </c:pt>
                <c:pt idx="1">
                  <c:v>96.7</c:v>
                </c:pt>
                <c:pt idx="2">
                  <c:v>96.5</c:v>
                </c:pt>
              </c:numCache>
            </c:numRef>
          </c:yVal>
          <c:smooth val="0"/>
          <c:extLst>
            <c:ext xmlns:c16="http://schemas.microsoft.com/office/drawing/2014/chart" uri="{C3380CC4-5D6E-409C-BE32-E72D297353CC}">
              <c16:uniqueId val="{00000003-3492-42E7-8AB6-CEE0F0504C3D}"/>
            </c:ext>
          </c:extLst>
        </c:ser>
        <c:dLbls>
          <c:showLegendKey val="0"/>
          <c:showVal val="0"/>
          <c:showCatName val="0"/>
          <c:showSerName val="0"/>
          <c:showPercent val="0"/>
          <c:showBubbleSize val="0"/>
        </c:dLbls>
        <c:axId val="605332088"/>
        <c:axId val="605332480"/>
      </c:scatterChart>
      <c:valAx>
        <c:axId val="605332088"/>
        <c:scaling>
          <c:orientation val="minMax"/>
          <c:max val="475"/>
          <c:min val="375"/>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r>
                  <a:rPr lang="en-US"/>
                  <a:t>Temperature [°C]</a:t>
                </a:r>
              </a:p>
            </c:rich>
          </c:tx>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title>
        <c:numFmt formatCode="General" sourceLinked="1"/>
        <c:majorTickMark val="in"/>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crossAx val="605332480"/>
        <c:crosses val="autoZero"/>
        <c:crossBetween val="midCat"/>
        <c:majorUnit val="25"/>
      </c:valAx>
      <c:valAx>
        <c:axId val="605332480"/>
        <c:scaling>
          <c:orientation val="minMax"/>
          <c:max val="100"/>
          <c:min val="30"/>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r>
                  <a:rPr lang="en-US" dirty="0"/>
                  <a:t>H</a:t>
                </a:r>
                <a:r>
                  <a:rPr lang="en-US" baseline="-25000" dirty="0"/>
                  <a:t>2</a:t>
                </a:r>
                <a:r>
                  <a:rPr lang="en-US" dirty="0"/>
                  <a:t> recovery [%]</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title>
        <c:numFmt formatCode="General" sourceLinked="1"/>
        <c:majorTickMark val="in"/>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crossAx val="605332088"/>
        <c:crosses val="autoZero"/>
        <c:crossBetween val="midCat"/>
      </c:valAx>
      <c:spPr>
        <a:solidFill>
          <a:schemeClr val="bg1"/>
        </a:solidFill>
        <a:ln>
          <a:solidFill>
            <a:sysClr val="windowText" lastClr="000000"/>
          </a:solidFill>
        </a:ln>
        <a:effectLst/>
      </c:spPr>
    </c:plotArea>
    <c:legend>
      <c:legendPos val="r"/>
      <c:layout>
        <c:manualLayout>
          <c:xMode val="edge"/>
          <c:yMode val="edge"/>
          <c:x val="0.20190755608543223"/>
          <c:y val="0.67436944444444458"/>
          <c:w val="0.70977408604835723"/>
          <c:h val="0.12363707072516424"/>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legend>
    <c:plotVisOnly val="1"/>
    <c:dispBlanksAs val="gap"/>
    <c:showDLblsOverMax val="0"/>
  </c:chart>
  <c:spPr>
    <a:noFill/>
    <a:ln w="9525" cap="flat" cmpd="sng" algn="ctr">
      <a:noFill/>
      <a:round/>
    </a:ln>
    <a:effectLst/>
  </c:spPr>
  <c:txPr>
    <a:bodyPr/>
    <a:lstStyle/>
    <a:p>
      <a:pPr>
        <a:defRPr sz="1200">
          <a:solidFill>
            <a:sysClr val="windowText" lastClr="000000"/>
          </a:solidFill>
          <a:latin typeface="Calibri Light" panose="020F0302020204030204" pitchFamily="34" charset="0"/>
          <a:cs typeface="Calibri Light" panose="020F0302020204030204" pitchFamily="34" charset="0"/>
        </a:defRPr>
      </a:pPr>
      <a:endParaRPr lang="LID4096"/>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174292056960313"/>
          <c:y val="6.3291776027996516E-2"/>
          <c:w val="0.54938770693224792"/>
          <c:h val="0.75898981377327845"/>
        </c:manualLayout>
      </c:layout>
      <c:scatterChart>
        <c:scatterStyle val="smoothMarker"/>
        <c:varyColors val="0"/>
        <c:ser>
          <c:idx val="0"/>
          <c:order val="0"/>
          <c:tx>
            <c:strRef>
              <c:f>'Summary of results (2)'!$H$6</c:f>
              <c:strCache>
                <c:ptCount val="1"/>
                <c:pt idx="0">
                  <c:v>Ammonia Conversion (%)</c:v>
                </c:pt>
              </c:strCache>
            </c:strRef>
          </c:tx>
          <c:spPr>
            <a:ln w="9525" cap="rnd">
              <a:solidFill>
                <a:srgbClr val="C00000"/>
              </a:solidFill>
              <a:round/>
            </a:ln>
            <a:effectLst/>
          </c:spPr>
          <c:marker>
            <c:symbol val="triangle"/>
            <c:size val="5"/>
            <c:spPr>
              <a:solidFill>
                <a:srgbClr val="C00000"/>
              </a:solidFill>
              <a:ln w="9525">
                <a:solidFill>
                  <a:srgbClr val="C00000"/>
                </a:solidFill>
              </a:ln>
              <a:effectLst/>
            </c:spPr>
          </c:marker>
          <c:xVal>
            <c:numRef>
              <c:f>'Summary of results (2)'!$G$7:$G$11</c:f>
              <c:numCache>
                <c:formatCode>General</c:formatCode>
                <c:ptCount val="5"/>
                <c:pt idx="0">
                  <c:v>2</c:v>
                </c:pt>
                <c:pt idx="1">
                  <c:v>3</c:v>
                </c:pt>
                <c:pt idx="2">
                  <c:v>4</c:v>
                </c:pt>
                <c:pt idx="3">
                  <c:v>5</c:v>
                </c:pt>
                <c:pt idx="4">
                  <c:v>6</c:v>
                </c:pt>
              </c:numCache>
            </c:numRef>
          </c:xVal>
          <c:yVal>
            <c:numRef>
              <c:f>'Summary of results (2)'!$H$7:$H$11</c:f>
              <c:numCache>
                <c:formatCode>0.000%</c:formatCode>
                <c:ptCount val="5"/>
                <c:pt idx="0">
                  <c:v>0.98799795709908067</c:v>
                </c:pt>
                <c:pt idx="1">
                  <c:v>0.99479123604795361</c:v>
                </c:pt>
                <c:pt idx="2">
                  <c:v>0.99617129892229161</c:v>
                </c:pt>
                <c:pt idx="3">
                  <c:v>0.99687987519500776</c:v>
                </c:pt>
                <c:pt idx="4">
                  <c:v>0.99675567756426242</c:v>
                </c:pt>
              </c:numCache>
            </c:numRef>
          </c:yVal>
          <c:smooth val="1"/>
          <c:extLst>
            <c:ext xmlns:c16="http://schemas.microsoft.com/office/drawing/2014/chart" uri="{C3380CC4-5D6E-409C-BE32-E72D297353CC}">
              <c16:uniqueId val="{00000000-10B3-457A-89E3-31A02E43C00F}"/>
            </c:ext>
          </c:extLst>
        </c:ser>
        <c:ser>
          <c:idx val="1"/>
          <c:order val="1"/>
          <c:tx>
            <c:strRef>
              <c:f>'Summary of results (2)'!$I$6</c:f>
              <c:strCache>
                <c:ptCount val="1"/>
                <c:pt idx="0">
                  <c:v>H2 recovery (%)</c:v>
                </c:pt>
              </c:strCache>
            </c:strRef>
          </c:tx>
          <c:spPr>
            <a:ln w="9525" cap="rnd">
              <a:solidFill>
                <a:srgbClr val="002060"/>
              </a:solidFill>
              <a:round/>
            </a:ln>
            <a:effectLst/>
          </c:spPr>
          <c:marker>
            <c:symbol val="circle"/>
            <c:size val="5"/>
            <c:spPr>
              <a:solidFill>
                <a:srgbClr val="002060"/>
              </a:solidFill>
              <a:ln w="9525">
                <a:solidFill>
                  <a:srgbClr val="002060"/>
                </a:solidFill>
              </a:ln>
              <a:effectLst/>
            </c:spPr>
          </c:marker>
          <c:xVal>
            <c:numRef>
              <c:f>'Summary of results (2)'!$G$7:$G$11</c:f>
              <c:numCache>
                <c:formatCode>General</c:formatCode>
                <c:ptCount val="5"/>
                <c:pt idx="0">
                  <c:v>2</c:v>
                </c:pt>
                <c:pt idx="1">
                  <c:v>3</c:v>
                </c:pt>
                <c:pt idx="2">
                  <c:v>4</c:v>
                </c:pt>
                <c:pt idx="3">
                  <c:v>5</c:v>
                </c:pt>
                <c:pt idx="4">
                  <c:v>6</c:v>
                </c:pt>
              </c:numCache>
            </c:numRef>
          </c:xVal>
          <c:yVal>
            <c:numRef>
              <c:f>'Summary of results (2)'!$I$7:$I$11</c:f>
              <c:numCache>
                <c:formatCode>0.00%</c:formatCode>
                <c:ptCount val="5"/>
                <c:pt idx="0">
                  <c:v>0.49793103448275861</c:v>
                </c:pt>
                <c:pt idx="1">
                  <c:v>0.78576512455516012</c:v>
                </c:pt>
                <c:pt idx="2">
                  <c:v>0.86607354685646498</c:v>
                </c:pt>
                <c:pt idx="3">
                  <c:v>0.90450771055753265</c:v>
                </c:pt>
                <c:pt idx="4">
                  <c:v>0.92360616844602617</c:v>
                </c:pt>
              </c:numCache>
            </c:numRef>
          </c:yVal>
          <c:smooth val="1"/>
          <c:extLst>
            <c:ext xmlns:c16="http://schemas.microsoft.com/office/drawing/2014/chart" uri="{C3380CC4-5D6E-409C-BE32-E72D297353CC}">
              <c16:uniqueId val="{00000001-10B3-457A-89E3-31A02E43C00F}"/>
            </c:ext>
          </c:extLst>
        </c:ser>
        <c:dLbls>
          <c:showLegendKey val="0"/>
          <c:showVal val="0"/>
          <c:showCatName val="0"/>
          <c:showSerName val="0"/>
          <c:showPercent val="0"/>
          <c:showBubbleSize val="0"/>
        </c:dLbls>
        <c:axId val="531932184"/>
        <c:axId val="531933752"/>
      </c:scatterChart>
      <c:scatterChart>
        <c:scatterStyle val="smoothMarker"/>
        <c:varyColors val="0"/>
        <c:ser>
          <c:idx val="2"/>
          <c:order val="2"/>
          <c:tx>
            <c:strRef>
              <c:f>'Summary of results (2)'!$J$6</c:f>
              <c:strCache>
                <c:ptCount val="1"/>
                <c:pt idx="0">
                  <c:v>H2 purity (%)</c:v>
                </c:pt>
              </c:strCache>
            </c:strRef>
          </c:tx>
          <c:spPr>
            <a:ln w="9525" cap="rnd">
              <a:solidFill>
                <a:srgbClr val="00B050"/>
              </a:solidFill>
              <a:round/>
            </a:ln>
            <a:effectLst/>
          </c:spPr>
          <c:marker>
            <c:symbol val="square"/>
            <c:size val="5"/>
            <c:spPr>
              <a:solidFill>
                <a:srgbClr val="00B050"/>
              </a:solidFill>
              <a:ln w="9525">
                <a:solidFill>
                  <a:srgbClr val="00B050"/>
                </a:solidFill>
              </a:ln>
              <a:effectLst/>
            </c:spPr>
          </c:marker>
          <c:xVal>
            <c:numRef>
              <c:f>'Summary of results (2)'!$G$7:$G$11</c:f>
              <c:numCache>
                <c:formatCode>General</c:formatCode>
                <c:ptCount val="5"/>
                <c:pt idx="0">
                  <c:v>2</c:v>
                </c:pt>
                <c:pt idx="1">
                  <c:v>3</c:v>
                </c:pt>
                <c:pt idx="2">
                  <c:v>4</c:v>
                </c:pt>
                <c:pt idx="3">
                  <c:v>5</c:v>
                </c:pt>
                <c:pt idx="4">
                  <c:v>6</c:v>
                </c:pt>
              </c:numCache>
            </c:numRef>
          </c:xVal>
          <c:yVal>
            <c:numRef>
              <c:f>'Summary of results (2)'!$J$7:$J$11</c:f>
              <c:numCache>
                <c:formatCode>0.000%</c:formatCode>
                <c:ptCount val="5"/>
                <c:pt idx="0">
                  <c:v>0.99992904144127204</c:v>
                </c:pt>
                <c:pt idx="1">
                  <c:v>0.99989322817028559</c:v>
                </c:pt>
                <c:pt idx="2">
                  <c:v>0.99984959779090921</c:v>
                </c:pt>
                <c:pt idx="3">
                  <c:v>0.99980379632374272</c:v>
                </c:pt>
                <c:pt idx="4">
                  <c:v>0.99979978589189034</c:v>
                </c:pt>
              </c:numCache>
            </c:numRef>
          </c:yVal>
          <c:smooth val="1"/>
          <c:extLst>
            <c:ext xmlns:c16="http://schemas.microsoft.com/office/drawing/2014/chart" uri="{C3380CC4-5D6E-409C-BE32-E72D297353CC}">
              <c16:uniqueId val="{00000002-10B3-457A-89E3-31A02E43C00F}"/>
            </c:ext>
          </c:extLst>
        </c:ser>
        <c:dLbls>
          <c:showLegendKey val="0"/>
          <c:showVal val="0"/>
          <c:showCatName val="0"/>
          <c:showSerName val="0"/>
          <c:showPercent val="0"/>
          <c:showBubbleSize val="0"/>
        </c:dLbls>
        <c:axId val="245540232"/>
        <c:axId val="245545720"/>
      </c:scatterChart>
      <c:valAx>
        <c:axId val="531932184"/>
        <c:scaling>
          <c:orientation val="minMax"/>
          <c:max val="7"/>
          <c:min val="1"/>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r>
                  <a:rPr lang="en-US"/>
                  <a:t>Reaction pressure [Bar]</a:t>
                </a:r>
              </a:p>
            </c:rich>
          </c:tx>
          <c:layout>
            <c:manualLayout>
              <c:xMode val="edge"/>
              <c:yMode val="edge"/>
              <c:x val="0.3466158408375748"/>
              <c:y val="0.9272509686289214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title>
        <c:numFmt formatCode="General" sourceLinked="1"/>
        <c:majorTickMark val="in"/>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crossAx val="531933752"/>
        <c:crosses val="autoZero"/>
        <c:crossBetween val="midCat"/>
        <c:majorUnit val="1"/>
      </c:valAx>
      <c:valAx>
        <c:axId val="531933752"/>
        <c:scaling>
          <c:orientation val="minMax"/>
          <c:max val="1.02"/>
          <c:min val="0"/>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r>
                  <a:rPr lang="en-US" dirty="0"/>
                  <a:t>NH</a:t>
                </a:r>
                <a:r>
                  <a:rPr lang="en-US" baseline="-25000" dirty="0"/>
                  <a:t>3</a:t>
                </a:r>
                <a:r>
                  <a:rPr lang="en-US" dirty="0"/>
                  <a:t> conversion and H</a:t>
                </a:r>
                <a:r>
                  <a:rPr lang="en-US" baseline="-25000" dirty="0"/>
                  <a:t>2</a:t>
                </a:r>
                <a:r>
                  <a:rPr lang="en-US" dirty="0"/>
                  <a:t> recovery</a:t>
                </a:r>
              </a:p>
            </c:rich>
          </c:tx>
          <c:layout>
            <c:manualLayout>
              <c:xMode val="edge"/>
              <c:yMode val="edge"/>
              <c:x val="6.6653703703703687E-2"/>
              <c:y val="0.12369062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title>
        <c:numFmt formatCode="0%" sourceLinked="0"/>
        <c:majorTickMark val="in"/>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crossAx val="531932184"/>
        <c:crosses val="autoZero"/>
        <c:crossBetween val="midCat"/>
      </c:valAx>
      <c:valAx>
        <c:axId val="245545720"/>
        <c:scaling>
          <c:orientation val="minMax"/>
          <c:max val="0.99997999999999998"/>
          <c:min val="0.99970000000000003"/>
        </c:scaling>
        <c:delete val="0"/>
        <c:axPos val="r"/>
        <c:title>
          <c:tx>
            <c:rich>
              <a:bodyPr rot="-540000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r>
                  <a:rPr lang="en-US" dirty="0"/>
                  <a:t>H</a:t>
                </a:r>
                <a:r>
                  <a:rPr lang="en-US" baseline="-25000" dirty="0"/>
                  <a:t>2</a:t>
                </a:r>
                <a:r>
                  <a:rPr lang="en-US" dirty="0"/>
                  <a:t> purity</a:t>
                </a:r>
              </a:p>
            </c:rich>
          </c:tx>
          <c:layout>
            <c:manualLayout>
              <c:xMode val="edge"/>
              <c:yMode val="edge"/>
              <c:x val="0.87442907407407411"/>
              <c:y val="0.2842604166666666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title>
        <c:numFmt formatCode="0.000%" sourceLinked="0"/>
        <c:majorTickMark val="in"/>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crossAx val="245540232"/>
        <c:crosses val="max"/>
        <c:crossBetween val="midCat"/>
        <c:majorUnit val="4.0000000000000017E-5"/>
      </c:valAx>
      <c:valAx>
        <c:axId val="245540232"/>
        <c:scaling>
          <c:orientation val="minMax"/>
        </c:scaling>
        <c:delete val="1"/>
        <c:axPos val="b"/>
        <c:numFmt formatCode="General" sourceLinked="1"/>
        <c:majorTickMark val="out"/>
        <c:minorTickMark val="none"/>
        <c:tickLblPos val="nextTo"/>
        <c:crossAx val="245545720"/>
        <c:crosses val="autoZero"/>
        <c:crossBetween val="midCat"/>
      </c:valAx>
      <c:spPr>
        <a:solidFill>
          <a:schemeClr val="bg1"/>
        </a:solidFill>
        <a:ln>
          <a:solidFill>
            <a:sysClr val="windowText" lastClr="000000"/>
          </a:solidFill>
        </a:ln>
        <a:effectLst/>
      </c:spPr>
    </c:plotArea>
    <c:legend>
      <c:legendPos val="t"/>
      <c:layout>
        <c:manualLayout>
          <c:xMode val="edge"/>
          <c:yMode val="edge"/>
          <c:x val="0.24315574074074073"/>
          <c:y val="0.63525729166666656"/>
          <c:w val="0.45311407407407406"/>
          <c:h val="0.18015895648500208"/>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legend>
    <c:plotVisOnly val="1"/>
    <c:dispBlanksAs val="gap"/>
    <c:showDLblsOverMax val="0"/>
  </c:chart>
  <c:spPr>
    <a:noFill/>
    <a:ln>
      <a:noFill/>
    </a:ln>
    <a:effectLst/>
  </c:spPr>
  <c:txPr>
    <a:bodyPr/>
    <a:lstStyle/>
    <a:p>
      <a:pPr>
        <a:defRPr sz="1200">
          <a:solidFill>
            <a:sysClr val="windowText" lastClr="000000"/>
          </a:solidFill>
          <a:latin typeface="Calibri Light" panose="020F0302020204030204" pitchFamily="34" charset="0"/>
          <a:cs typeface="Calibri Light" panose="020F0302020204030204" pitchFamily="34" charset="0"/>
        </a:defRPr>
      </a:pPr>
      <a:endParaRPr lang="LID4096"/>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55140337036614"/>
          <c:y val="8.6594738099745217E-2"/>
          <c:w val="0.71466754868286042"/>
          <c:h val="0.72554968328642155"/>
        </c:manualLayout>
      </c:layout>
      <c:scatterChart>
        <c:scatterStyle val="lineMarker"/>
        <c:varyColors val="0"/>
        <c:ser>
          <c:idx val="0"/>
          <c:order val="0"/>
          <c:tx>
            <c:v>NH3 concentration int the permeate [ppm]</c:v>
          </c:tx>
          <c:spPr>
            <a:ln w="25400" cap="rnd">
              <a:noFill/>
              <a:round/>
            </a:ln>
            <a:effectLst/>
          </c:spPr>
          <c:marker>
            <c:symbol val="circle"/>
            <c:size val="6"/>
            <c:spPr>
              <a:solidFill>
                <a:srgbClr val="002060"/>
              </a:solidFill>
              <a:ln w="9525">
                <a:solidFill>
                  <a:srgbClr val="002060"/>
                </a:solidFill>
              </a:ln>
              <a:effectLst/>
            </c:spPr>
          </c:marker>
          <c:xVal>
            <c:numRef>
              <c:f>'Test Patent'!$F$16:$F$51</c:f>
              <c:numCache>
                <c:formatCode>General</c:formatCode>
                <c:ptCount val="36"/>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pt idx="20">
                  <c:v>105</c:v>
                </c:pt>
                <c:pt idx="21">
                  <c:v>110</c:v>
                </c:pt>
                <c:pt idx="22">
                  <c:v>115</c:v>
                </c:pt>
                <c:pt idx="23">
                  <c:v>120</c:v>
                </c:pt>
                <c:pt idx="24">
                  <c:v>125</c:v>
                </c:pt>
                <c:pt idx="25">
                  <c:v>130</c:v>
                </c:pt>
                <c:pt idx="26">
                  <c:v>135</c:v>
                </c:pt>
                <c:pt idx="27">
                  <c:v>140</c:v>
                </c:pt>
                <c:pt idx="28">
                  <c:v>145</c:v>
                </c:pt>
                <c:pt idx="29">
                  <c:v>150</c:v>
                </c:pt>
                <c:pt idx="30">
                  <c:v>155</c:v>
                </c:pt>
                <c:pt idx="31">
                  <c:v>160</c:v>
                </c:pt>
                <c:pt idx="32">
                  <c:v>165</c:v>
                </c:pt>
                <c:pt idx="33">
                  <c:v>170</c:v>
                </c:pt>
                <c:pt idx="34">
                  <c:v>175</c:v>
                </c:pt>
                <c:pt idx="35">
                  <c:v>180</c:v>
                </c:pt>
              </c:numCache>
            </c:numRef>
          </c:xVal>
          <c:yVal>
            <c:numRef>
              <c:f>'Test Patent'!$D$16:$D$51</c:f>
              <c:numCache>
                <c:formatCode>General</c:formatCode>
                <c:ptCount val="36"/>
                <c:pt idx="0">
                  <c:v>68.093999999999994</c:v>
                </c:pt>
                <c:pt idx="1">
                  <c:v>69.018000000000001</c:v>
                </c:pt>
                <c:pt idx="2">
                  <c:v>69.64</c:v>
                </c:pt>
                <c:pt idx="3">
                  <c:v>70.045000000000002</c:v>
                </c:pt>
                <c:pt idx="4">
                  <c:v>71.078999999999994</c:v>
                </c:pt>
                <c:pt idx="5">
                  <c:v>70.400000000000006</c:v>
                </c:pt>
                <c:pt idx="6">
                  <c:v>72.158000000000001</c:v>
                </c:pt>
                <c:pt idx="7">
                  <c:v>73.754999999999995</c:v>
                </c:pt>
                <c:pt idx="8">
                  <c:v>71.209999999999994</c:v>
                </c:pt>
                <c:pt idx="9">
                  <c:v>71.611000000000004</c:v>
                </c:pt>
                <c:pt idx="10">
                  <c:v>71.798000000000002</c:v>
                </c:pt>
                <c:pt idx="11">
                  <c:v>70.486999999999995</c:v>
                </c:pt>
                <c:pt idx="12">
                  <c:v>73.132999999999996</c:v>
                </c:pt>
                <c:pt idx="13">
                  <c:v>73.850999999999999</c:v>
                </c:pt>
                <c:pt idx="14">
                  <c:v>74.176000000000002</c:v>
                </c:pt>
                <c:pt idx="15">
                  <c:v>72.447999999999993</c:v>
                </c:pt>
                <c:pt idx="16">
                  <c:v>71.882999999999996</c:v>
                </c:pt>
                <c:pt idx="17">
                  <c:v>72.221999999999994</c:v>
                </c:pt>
                <c:pt idx="18">
                  <c:v>5.0970000000000004</c:v>
                </c:pt>
                <c:pt idx="19">
                  <c:v>2.5190000000000001</c:v>
                </c:pt>
                <c:pt idx="20">
                  <c:v>1.5960000000000001</c:v>
                </c:pt>
                <c:pt idx="21">
                  <c:v>0.93500000000000005</c:v>
                </c:pt>
                <c:pt idx="22">
                  <c:v>1.048</c:v>
                </c:pt>
                <c:pt idx="23">
                  <c:v>0.68300000000000005</c:v>
                </c:pt>
                <c:pt idx="24">
                  <c:v>0.47099999999999997</c:v>
                </c:pt>
                <c:pt idx="25">
                  <c:v>0.46100000000000002</c:v>
                </c:pt>
                <c:pt idx="26">
                  <c:v>0.32600000000000001</c:v>
                </c:pt>
                <c:pt idx="27">
                  <c:v>0.318</c:v>
                </c:pt>
                <c:pt idx="28">
                  <c:v>0.56299999999999994</c:v>
                </c:pt>
                <c:pt idx="29">
                  <c:v>9.4E-2</c:v>
                </c:pt>
                <c:pt idx="30">
                  <c:v>0.39200000000000002</c:v>
                </c:pt>
                <c:pt idx="31">
                  <c:v>0.16500000000000001</c:v>
                </c:pt>
                <c:pt idx="32">
                  <c:v>0.32600000000000001</c:v>
                </c:pt>
                <c:pt idx="33">
                  <c:v>0.61299999999999999</c:v>
                </c:pt>
                <c:pt idx="34">
                  <c:v>0.44400000000000001</c:v>
                </c:pt>
                <c:pt idx="35">
                  <c:v>7.0000000000000007E-2</c:v>
                </c:pt>
              </c:numCache>
            </c:numRef>
          </c:yVal>
          <c:smooth val="0"/>
          <c:extLst>
            <c:ext xmlns:c16="http://schemas.microsoft.com/office/drawing/2014/chart" uri="{C3380CC4-5D6E-409C-BE32-E72D297353CC}">
              <c16:uniqueId val="{00000000-EE2D-419E-9A34-03040F7998A2}"/>
            </c:ext>
          </c:extLst>
        </c:ser>
        <c:dLbls>
          <c:showLegendKey val="0"/>
          <c:showVal val="0"/>
          <c:showCatName val="0"/>
          <c:showSerName val="0"/>
          <c:showPercent val="0"/>
          <c:showBubbleSize val="0"/>
        </c:dLbls>
        <c:axId val="1161864223"/>
        <c:axId val="1153086847"/>
      </c:scatterChart>
      <c:valAx>
        <c:axId val="1161864223"/>
        <c:scaling>
          <c:orientation val="minMax"/>
          <c:max val="180"/>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r>
                  <a:rPr lang="en-US" sz="1000" dirty="0"/>
                  <a:t>Time [min]</a:t>
                </a:r>
              </a:p>
            </c:rich>
          </c:tx>
          <c:layout>
            <c:manualLayout>
              <c:xMode val="edge"/>
              <c:yMode val="edge"/>
              <c:x val="0.44778625344990464"/>
              <c:y val="0.89122194258334597"/>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title>
        <c:numFmt formatCode="General" sourceLinked="1"/>
        <c:majorTickMark val="in"/>
        <c:minorTickMark val="in"/>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crossAx val="1153086847"/>
        <c:crosses val="autoZero"/>
        <c:crossBetween val="midCat"/>
        <c:majorUnit val="30"/>
      </c:valAx>
      <c:valAx>
        <c:axId val="1153086847"/>
        <c:scaling>
          <c:orientation val="minMax"/>
          <c:max val="90"/>
        </c:scaling>
        <c:delete val="0"/>
        <c:axPos val="l"/>
        <c:title>
          <c:tx>
            <c:rich>
              <a:bodyPr rot="-5400000" spcFirstLastPara="1" vertOverflow="ellipsis" vert="horz" wrap="square" anchor="ctr" anchorCtr="1"/>
              <a:lstStyle/>
              <a:p>
                <a:pPr>
                  <a:defRPr sz="11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r>
                  <a:rPr lang="en-US" dirty="0"/>
                  <a:t>NH</a:t>
                </a:r>
                <a:r>
                  <a:rPr lang="en-US" baseline="-25000" dirty="0"/>
                  <a:t>3</a:t>
                </a:r>
                <a:r>
                  <a:rPr lang="en-US" dirty="0"/>
                  <a:t> concentration in the permeate [ppm]</a:t>
                </a:r>
              </a:p>
            </c:rich>
          </c:tx>
          <c:layout>
            <c:manualLayout>
              <c:xMode val="edge"/>
              <c:yMode val="edge"/>
              <c:x val="2.2594826470970223E-2"/>
              <c:y val="6.1777908459817343E-2"/>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title>
        <c:numFmt formatCode="General" sourceLinked="1"/>
        <c:majorTickMark val="in"/>
        <c:minorTickMark val="in"/>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crossAx val="1161864223"/>
        <c:crosses val="autoZero"/>
        <c:crossBetween val="midCat"/>
      </c:valAx>
      <c:spPr>
        <a:noFill/>
        <a:ln>
          <a:solidFill>
            <a:sysClr val="windowText" lastClr="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a:solidFill>
            <a:sysClr val="windowText" lastClr="000000"/>
          </a:solidFill>
          <a:latin typeface="Calibri Light" panose="020F0302020204030204" pitchFamily="34" charset="0"/>
          <a:cs typeface="Calibri Light" panose="020F0302020204030204" pitchFamily="34" charset="0"/>
        </a:defRPr>
      </a:pPr>
      <a:endParaRPr lang="LID4096"/>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727808614087172"/>
          <c:y val="6.9829142307631056E-2"/>
          <c:w val="0.70253029846679005"/>
          <c:h val="0.74622782534770571"/>
        </c:manualLayout>
      </c:layout>
      <c:scatterChart>
        <c:scatterStyle val="lineMarker"/>
        <c:varyColors val="0"/>
        <c:ser>
          <c:idx val="0"/>
          <c:order val="0"/>
          <c:tx>
            <c:v>500 °C</c:v>
          </c:tx>
          <c:spPr>
            <a:ln w="25400" cap="rnd">
              <a:noFill/>
              <a:round/>
            </a:ln>
            <a:effectLst/>
          </c:spPr>
          <c:marker>
            <c:symbol val="circle"/>
            <c:size val="4"/>
            <c:spPr>
              <a:solidFill>
                <a:srgbClr val="FFC000"/>
              </a:solidFill>
              <a:ln w="9525">
                <a:noFill/>
              </a:ln>
              <a:effectLst/>
            </c:spPr>
          </c:marker>
          <c:trendline>
            <c:spPr>
              <a:ln w="6350" cap="rnd">
                <a:solidFill>
                  <a:srgbClr val="FFC000"/>
                </a:solidFill>
                <a:prstDash val="dash"/>
              </a:ln>
              <a:effectLst/>
            </c:spPr>
            <c:trendlineType val="linear"/>
            <c:dispRSqr val="0"/>
            <c:dispEq val="0"/>
          </c:trendline>
          <c:xVal>
            <c:numRef>
              <c:f>'Single gas'!$C$10:$C$14</c:f>
              <c:numCache>
                <c:formatCode>General</c:formatCode>
                <c:ptCount val="5"/>
                <c:pt idx="0">
                  <c:v>1</c:v>
                </c:pt>
                <c:pt idx="1">
                  <c:v>2</c:v>
                </c:pt>
                <c:pt idx="2">
                  <c:v>3</c:v>
                </c:pt>
                <c:pt idx="3">
                  <c:v>4</c:v>
                </c:pt>
                <c:pt idx="4">
                  <c:v>5</c:v>
                </c:pt>
              </c:numCache>
            </c:numRef>
          </c:xVal>
          <c:yVal>
            <c:numRef>
              <c:f>'Single gas'!$E$10:$E$14</c:f>
              <c:numCache>
                <c:formatCode>0.00E+00</c:formatCode>
                <c:ptCount val="5"/>
                <c:pt idx="0">
                  <c:v>1.007448421394568E-7</c:v>
                </c:pt>
                <c:pt idx="1">
                  <c:v>1.0065602799710641E-7</c:v>
                </c:pt>
                <c:pt idx="2">
                  <c:v>1.0045866323632777E-7</c:v>
                </c:pt>
                <c:pt idx="3">
                  <c:v>1.0021195728535447E-7</c:v>
                </c:pt>
                <c:pt idx="4">
                  <c:v>9.9945514858303314E-8</c:v>
                </c:pt>
              </c:numCache>
            </c:numRef>
          </c:yVal>
          <c:smooth val="0"/>
          <c:extLst xmlns="http://schemas.openxmlformats.org/drawingml/2006/chart">
            <c:ext xmlns:c16="http://schemas.microsoft.com/office/drawing/2014/chart" uri="{C3380CC4-5D6E-409C-BE32-E72D297353CC}">
              <c16:uniqueId val="{00000001-87A7-4645-8CF3-52E39F9B24AC}"/>
            </c:ext>
          </c:extLst>
        </c:ser>
        <c:ser>
          <c:idx val="2"/>
          <c:order val="2"/>
          <c:tx>
            <c:v>450 °C</c:v>
          </c:tx>
          <c:spPr>
            <a:ln w="25400" cap="rnd">
              <a:noFill/>
              <a:round/>
            </a:ln>
            <a:effectLst/>
          </c:spPr>
          <c:marker>
            <c:symbol val="circle"/>
            <c:size val="4"/>
            <c:spPr>
              <a:solidFill>
                <a:srgbClr val="00B050"/>
              </a:solidFill>
              <a:ln w="9525">
                <a:noFill/>
              </a:ln>
              <a:effectLst/>
            </c:spPr>
          </c:marker>
          <c:trendline>
            <c:spPr>
              <a:ln w="6350" cap="rnd">
                <a:solidFill>
                  <a:srgbClr val="00B050"/>
                </a:solidFill>
                <a:prstDash val="dash"/>
              </a:ln>
              <a:effectLst/>
            </c:spPr>
            <c:trendlineType val="linear"/>
            <c:dispRSqr val="0"/>
            <c:dispEq val="0"/>
          </c:trendline>
          <c:xVal>
            <c:numRef>
              <c:f>'Single gas'!$C$20:$C$24</c:f>
              <c:numCache>
                <c:formatCode>General</c:formatCode>
                <c:ptCount val="5"/>
                <c:pt idx="0">
                  <c:v>1</c:v>
                </c:pt>
                <c:pt idx="1">
                  <c:v>2</c:v>
                </c:pt>
                <c:pt idx="2">
                  <c:v>3</c:v>
                </c:pt>
                <c:pt idx="3">
                  <c:v>4</c:v>
                </c:pt>
                <c:pt idx="4">
                  <c:v>5</c:v>
                </c:pt>
              </c:numCache>
            </c:numRef>
          </c:xVal>
          <c:yVal>
            <c:numRef>
              <c:f>'Single gas'!$E$20:$E$24</c:f>
              <c:numCache>
                <c:formatCode>0.00E+00</c:formatCode>
                <c:ptCount val="5"/>
                <c:pt idx="0">
                  <c:v>1.000639337147705E-7</c:v>
                </c:pt>
                <c:pt idx="1">
                  <c:v>9.9915910144186512E-8</c:v>
                </c:pt>
                <c:pt idx="2">
                  <c:v>9.9175792291266613E-8</c:v>
                </c:pt>
                <c:pt idx="3">
                  <c:v>9.9175792291266613E-8</c:v>
                </c:pt>
                <c:pt idx="4">
                  <c:v>9.8879745150098656E-8</c:v>
                </c:pt>
              </c:numCache>
            </c:numRef>
          </c:yVal>
          <c:smooth val="0"/>
          <c:extLst xmlns="http://schemas.openxmlformats.org/drawingml/2006/chart">
            <c:ext xmlns:c16="http://schemas.microsoft.com/office/drawing/2014/chart" uri="{C3380CC4-5D6E-409C-BE32-E72D297353CC}">
              <c16:uniqueId val="{00000003-87A7-4645-8CF3-52E39F9B24AC}"/>
            </c:ext>
          </c:extLst>
        </c:ser>
        <c:ser>
          <c:idx val="4"/>
          <c:order val="4"/>
          <c:tx>
            <c:v>400 °C</c:v>
          </c:tx>
          <c:spPr>
            <a:ln w="25400" cap="rnd">
              <a:noFill/>
              <a:round/>
            </a:ln>
            <a:effectLst/>
          </c:spPr>
          <c:marker>
            <c:symbol val="circle"/>
            <c:size val="4"/>
            <c:spPr>
              <a:solidFill>
                <a:srgbClr val="002060"/>
              </a:solidFill>
              <a:ln w="9525">
                <a:noFill/>
              </a:ln>
              <a:effectLst/>
            </c:spPr>
          </c:marker>
          <c:trendline>
            <c:spPr>
              <a:ln w="6350" cap="rnd">
                <a:solidFill>
                  <a:srgbClr val="002060"/>
                </a:solidFill>
                <a:prstDash val="dash"/>
              </a:ln>
              <a:effectLst/>
            </c:spPr>
            <c:trendlineType val="linear"/>
            <c:dispRSqr val="0"/>
            <c:dispEq val="0"/>
          </c:trendline>
          <c:xVal>
            <c:numRef>
              <c:f>'Single gas'!$C$30:$C$34</c:f>
              <c:numCache>
                <c:formatCode>General</c:formatCode>
                <c:ptCount val="5"/>
                <c:pt idx="0">
                  <c:v>1</c:v>
                </c:pt>
                <c:pt idx="1">
                  <c:v>2</c:v>
                </c:pt>
                <c:pt idx="2">
                  <c:v>3</c:v>
                </c:pt>
                <c:pt idx="3">
                  <c:v>4</c:v>
                </c:pt>
                <c:pt idx="4">
                  <c:v>5</c:v>
                </c:pt>
              </c:numCache>
            </c:numRef>
          </c:xVal>
          <c:yVal>
            <c:numRef>
              <c:f>'Single gas'!$E$30:$E$34</c:f>
              <c:numCache>
                <c:formatCode>0.00E+00</c:formatCode>
                <c:ptCount val="5"/>
                <c:pt idx="0">
                  <c:v>9.7695556585426816E-8</c:v>
                </c:pt>
                <c:pt idx="1">
                  <c:v>9.7547533014842857E-8</c:v>
                </c:pt>
                <c:pt idx="2">
                  <c:v>9.730082706386954E-8</c:v>
                </c:pt>
                <c:pt idx="3">
                  <c:v>9.7399509444258859E-8</c:v>
                </c:pt>
                <c:pt idx="4">
                  <c:v>9.7695556585426816E-8</c:v>
                </c:pt>
              </c:numCache>
            </c:numRef>
          </c:yVal>
          <c:smooth val="0"/>
          <c:extLst xmlns="http://schemas.openxmlformats.org/drawingml/2006/chart">
            <c:ext xmlns:c16="http://schemas.microsoft.com/office/drawing/2014/chart" uri="{C3380CC4-5D6E-409C-BE32-E72D297353CC}">
              <c16:uniqueId val="{00000005-87A7-4645-8CF3-52E39F9B24AC}"/>
            </c:ext>
          </c:extLst>
        </c:ser>
        <c:dLbls>
          <c:showLegendKey val="0"/>
          <c:showVal val="0"/>
          <c:showCatName val="0"/>
          <c:showSerName val="0"/>
          <c:showPercent val="0"/>
          <c:showBubbleSize val="0"/>
        </c:dLbls>
        <c:axId val="1091117023"/>
        <c:axId val="1091117439"/>
        <c:extLst xmlns="http://schemas.openxmlformats.org/drawingml/2006/chart">
          <c:ext xmlns:c15="http://schemas.microsoft.com/office/drawing/2012/chart" uri="{02D57815-91ED-43cb-92C2-25804820EDAC}">
            <c15:filteredScatterSeries>
              <c15:ser>
                <c:idx val="1"/>
                <c:order val="1"/>
                <c:tx>
                  <c:v>475 °C</c:v>
                </c:tx>
                <c:spPr>
                  <a:ln w="25400" cap="rnd">
                    <a:noFill/>
                    <a:round/>
                  </a:ln>
                  <a:effectLst/>
                </c:spPr>
                <c:marker>
                  <c:symbol val="circle"/>
                  <c:size val="5"/>
                  <c:spPr>
                    <a:solidFill>
                      <a:srgbClr val="C00000"/>
                    </a:solidFill>
                    <a:ln w="9525">
                      <a:solidFill>
                        <a:srgbClr val="C00000"/>
                      </a:solidFill>
                    </a:ln>
                    <a:effectLst/>
                  </c:spPr>
                </c:marker>
                <c:trendline>
                  <c:spPr>
                    <a:ln w="19050" cap="rnd">
                      <a:solidFill>
                        <a:schemeClr val="accent2"/>
                      </a:solidFill>
                      <a:prstDash val="sysDot"/>
                    </a:ln>
                    <a:effectLst/>
                  </c:spPr>
                  <c:trendlineType val="linear"/>
                  <c:dispRSqr val="0"/>
                  <c:dispEq val="0"/>
                </c:trendline>
                <c:xVal>
                  <c:numRef>
                    <c:extLst xmlns="http://schemas.openxmlformats.org/drawingml/2006/chart">
                      <c:ext uri="{02D57815-91ED-43cb-92C2-25804820EDAC}">
                        <c15:formulaRef>
                          <c15:sqref>'Single gas'!$C$15:$C$19</c15:sqref>
                        </c15:formulaRef>
                      </c:ext>
                    </c:extLst>
                    <c:numCache>
                      <c:formatCode>General</c:formatCode>
                      <c:ptCount val="5"/>
                      <c:pt idx="0">
                        <c:v>1</c:v>
                      </c:pt>
                      <c:pt idx="1">
                        <c:v>2</c:v>
                      </c:pt>
                      <c:pt idx="2">
                        <c:v>3</c:v>
                      </c:pt>
                      <c:pt idx="3">
                        <c:v>4</c:v>
                      </c:pt>
                      <c:pt idx="4">
                        <c:v>5</c:v>
                      </c:pt>
                    </c:numCache>
                  </c:numRef>
                </c:xVal>
                <c:yVal>
                  <c:numRef>
                    <c:extLst xmlns="http://schemas.openxmlformats.org/drawingml/2006/chart">
                      <c:ext uri="{02D57815-91ED-43cb-92C2-25804820EDAC}">
                        <c15:formulaRef>
                          <c15:sqref>'Single gas'!$E$15:$E$19</c15:sqref>
                        </c15:formulaRef>
                      </c:ext>
                    </c:extLst>
                    <c:numCache>
                      <c:formatCode>0.00E+00</c:formatCode>
                      <c:ptCount val="5"/>
                      <c:pt idx="0">
                        <c:v>1.000639337147705E-7</c:v>
                      </c:pt>
                      <c:pt idx="1">
                        <c:v>1.0015274785712089E-7</c:v>
                      </c:pt>
                      <c:pt idx="2">
                        <c:v>9.947183943243457E-8</c:v>
                      </c:pt>
                      <c:pt idx="3">
                        <c:v>9.9175792291266613E-8</c:v>
                      </c:pt>
                      <c:pt idx="4">
                        <c:v>9.8879745150098656E-8</c:v>
                      </c:pt>
                    </c:numCache>
                  </c:numRef>
                </c:yVal>
                <c:smooth val="0"/>
                <c:extLst xmlns="http://schemas.openxmlformats.org/drawingml/2006/chart">
                  <c:ext xmlns:c16="http://schemas.microsoft.com/office/drawing/2014/chart" uri="{C3380CC4-5D6E-409C-BE32-E72D297353CC}">
                    <c16:uniqueId val="{00000007-87A7-4645-8CF3-52E39F9B24AC}"/>
                  </c:ext>
                </c:extLst>
              </c15:ser>
            </c15:filteredScatterSeries>
            <c15:filteredScatterSeries>
              <c15:ser>
                <c:idx val="3"/>
                <c:order val="3"/>
                <c:tx>
                  <c:v>425 °C</c:v>
                </c:tx>
                <c:spPr>
                  <a:ln w="25400" cap="rnd">
                    <a:noFill/>
                    <a:round/>
                  </a:ln>
                  <a:effectLst/>
                </c:spPr>
                <c:marker>
                  <c:symbol val="circle"/>
                  <c:size val="5"/>
                  <c:spPr>
                    <a:solidFill>
                      <a:schemeClr val="accent4"/>
                    </a:solidFill>
                    <a:ln w="9525">
                      <a:solidFill>
                        <a:schemeClr val="accent4"/>
                      </a:solidFill>
                    </a:ln>
                    <a:effectLst/>
                  </c:spPr>
                </c:marker>
                <c:trendline>
                  <c:spPr>
                    <a:ln w="19050" cap="rnd">
                      <a:solidFill>
                        <a:schemeClr val="accent4"/>
                      </a:solidFill>
                      <a:prstDash val="sysDot"/>
                    </a:ln>
                    <a:effectLst/>
                  </c:spPr>
                  <c:trendlineType val="linear"/>
                  <c:dispRSqr val="0"/>
                  <c:dispEq val="0"/>
                </c:trendline>
                <c:xVal>
                  <c:numRef>
                    <c:extLst xmlns="http://schemas.openxmlformats.org/drawingml/2006/chart" xmlns:c15="http://schemas.microsoft.com/office/drawing/2012/chart">
                      <c:ext xmlns:c15="http://schemas.microsoft.com/office/drawing/2012/chart" uri="{02D57815-91ED-43cb-92C2-25804820EDAC}">
                        <c15:formulaRef>
                          <c15:sqref>'Single gas'!$C$25:$C$29</c15:sqref>
                        </c15:formulaRef>
                      </c:ext>
                    </c:extLst>
                    <c:numCache>
                      <c:formatCode>General</c:formatCode>
                      <c:ptCount val="5"/>
                      <c:pt idx="0">
                        <c:v>1</c:v>
                      </c:pt>
                      <c:pt idx="1">
                        <c:v>2</c:v>
                      </c:pt>
                      <c:pt idx="2">
                        <c:v>3</c:v>
                      </c:pt>
                      <c:pt idx="3">
                        <c:v>4</c:v>
                      </c:pt>
                      <c:pt idx="4">
                        <c:v>5</c:v>
                      </c:pt>
                    </c:numCache>
                  </c:numRef>
                </c:xVal>
                <c:yVal>
                  <c:numRef>
                    <c:extLst xmlns="http://schemas.openxmlformats.org/drawingml/2006/chart" xmlns:c15="http://schemas.microsoft.com/office/drawing/2012/chart">
                      <c:ext xmlns:c15="http://schemas.microsoft.com/office/drawing/2012/chart" uri="{02D57815-91ED-43cb-92C2-25804820EDAC}">
                        <c15:formulaRef>
                          <c15:sqref>'Single gas'!$E$25:$E$29</c15:sqref>
                        </c15:formulaRef>
                      </c:ext>
                    </c:extLst>
                    <c:numCache>
                      <c:formatCode>0.00E+00</c:formatCode>
                      <c:ptCount val="5"/>
                      <c:pt idx="0">
                        <c:v>9.9175792291266613E-8</c:v>
                      </c:pt>
                      <c:pt idx="1">
                        <c:v>9.9175792291266613E-8</c:v>
                      </c:pt>
                      <c:pt idx="2">
                        <c:v>9.8682380389320018E-8</c:v>
                      </c:pt>
                      <c:pt idx="3">
                        <c:v>9.8065615511886765E-8</c:v>
                      </c:pt>
                      <c:pt idx="4">
                        <c:v>9.8879745150098656E-8</c:v>
                      </c:pt>
                    </c:numCache>
                  </c:numRef>
                </c:yVal>
                <c:smooth val="0"/>
                <c:extLst xmlns:c15="http://schemas.microsoft.com/office/drawing/2012/chart" xmlns="http://schemas.openxmlformats.org/drawingml/2006/chart">
                  <c:ext xmlns:c16="http://schemas.microsoft.com/office/drawing/2014/chart" uri="{C3380CC4-5D6E-409C-BE32-E72D297353CC}">
                    <c16:uniqueId val="{00000009-87A7-4645-8CF3-52E39F9B24AC}"/>
                  </c:ext>
                </c:extLst>
              </c15:ser>
            </c15:filteredScatterSeries>
          </c:ext>
        </c:extLst>
      </c:scatterChart>
      <c:valAx>
        <c:axId val="1091117023"/>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r>
                  <a:rPr lang="el-GR" sz="1100"/>
                  <a:t>Δ</a:t>
                </a:r>
                <a:r>
                  <a:rPr lang="en-US" sz="1100"/>
                  <a:t>P [bar]</a:t>
                </a:r>
              </a:p>
            </c:rich>
          </c:tx>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title>
        <c:numFmt formatCode="General" sourceLinked="1"/>
        <c:majorTickMark val="in"/>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crossAx val="1091117439"/>
        <c:crosses val="autoZero"/>
        <c:crossBetween val="midCat"/>
        <c:majorUnit val="1"/>
      </c:valAx>
      <c:valAx>
        <c:axId val="1091117439"/>
        <c:scaling>
          <c:orientation val="minMax"/>
          <c:min val="9.6000000000000052E-8"/>
        </c:scaling>
        <c:delete val="0"/>
        <c:axPos val="l"/>
        <c:title>
          <c:tx>
            <c:rich>
              <a:bodyPr rot="-5400000" spcFirstLastPara="1" vertOverflow="ellipsis" vert="horz" wrap="square" anchor="ctr" anchorCtr="1"/>
              <a:lstStyle/>
              <a:p>
                <a:pPr>
                  <a:defRPr sz="105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r>
                  <a:rPr lang="en-US" sz="1050" dirty="0"/>
                  <a:t>H</a:t>
                </a:r>
                <a:r>
                  <a:rPr lang="en-US" sz="1050" baseline="-25000" dirty="0"/>
                  <a:t>2</a:t>
                </a:r>
                <a:r>
                  <a:rPr lang="en-US" sz="1050" dirty="0"/>
                  <a:t> permeance [mol/s/m</a:t>
                </a:r>
                <a:r>
                  <a:rPr lang="en-US" sz="1050" baseline="30000" dirty="0"/>
                  <a:t>2</a:t>
                </a:r>
                <a:r>
                  <a:rPr lang="en-US" sz="1050" dirty="0"/>
                  <a:t>/Pa]</a:t>
                </a:r>
              </a:p>
            </c:rich>
          </c:tx>
          <c:layout>
            <c:manualLayout>
              <c:xMode val="edge"/>
              <c:yMode val="edge"/>
              <c:x val="4.3503578446136854E-3"/>
              <c:y val="0.10569501374020376"/>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title>
        <c:numFmt formatCode="0.00E+00" sourceLinked="0"/>
        <c:majorTickMark val="in"/>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crossAx val="1091117023"/>
        <c:crosses val="autoZero"/>
        <c:crossBetween val="midCat"/>
      </c:valAx>
      <c:spPr>
        <a:solidFill>
          <a:schemeClr val="bg1"/>
        </a:solidFill>
        <a:ln>
          <a:solidFill>
            <a:schemeClr val="tx1"/>
          </a:solidFill>
        </a:ln>
        <a:effectLst/>
      </c:spPr>
    </c:plotArea>
    <c:legend>
      <c:legendPos val="r"/>
      <c:legendEntry>
        <c:idx val="3"/>
        <c:delete val="1"/>
      </c:legendEntry>
      <c:legendEntry>
        <c:idx val="4"/>
        <c:delete val="1"/>
      </c:legendEntry>
      <c:legendEntry>
        <c:idx val="5"/>
        <c:delete val="1"/>
      </c:legendEntry>
      <c:layout>
        <c:manualLayout>
          <c:xMode val="edge"/>
          <c:yMode val="edge"/>
          <c:x val="0.72278788921876569"/>
          <c:y val="8.2747022955855551E-2"/>
          <c:w val="0.18863990361860505"/>
          <c:h val="0.18226320651406369"/>
        </c:manualLayout>
      </c:layout>
      <c:overlay val="0"/>
      <c:spPr>
        <a:solidFill>
          <a:sysClr val="window" lastClr="FFFFFF"/>
        </a:solid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legend>
    <c:plotVisOnly val="1"/>
    <c:dispBlanksAs val="gap"/>
    <c:extLst xmlns="http://schemas.openxmlformats.org/drawingml/2006/char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900">
          <a:solidFill>
            <a:sysClr val="windowText" lastClr="000000"/>
          </a:solidFill>
          <a:latin typeface="Calibri Light" panose="020F0302020204030204" pitchFamily="34" charset="0"/>
          <a:cs typeface="Calibri Light" panose="020F0302020204030204" pitchFamily="34" charset="0"/>
        </a:defRPr>
      </a:pPr>
      <a:endParaRPr lang="LID4096"/>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965456771045847"/>
          <c:y val="6.4686856806821527E-2"/>
          <c:w val="0.7618338556633012"/>
          <c:h val="0.73300025235745858"/>
        </c:manualLayout>
      </c:layout>
      <c:barChart>
        <c:barDir val="col"/>
        <c:grouping val="clustered"/>
        <c:varyColors val="0"/>
        <c:ser>
          <c:idx val="0"/>
          <c:order val="0"/>
          <c:spPr>
            <a:solidFill>
              <a:srgbClr val="002060"/>
            </a:solidFill>
            <a:ln>
              <a:solidFill>
                <a:srgbClr val="002060"/>
              </a:solidFill>
            </a:ln>
            <a:effectLst/>
          </c:spPr>
          <c:invertIfNegative val="0"/>
          <c:cat>
            <c:numRef>
              <c:f>'Pore size distribution'!$B$3:$B$11</c:f>
              <c:numCache>
                <c:formatCode>General</c:formatCode>
                <c:ptCount val="9"/>
                <c:pt idx="0">
                  <c:v>0.25</c:v>
                </c:pt>
                <c:pt idx="1">
                  <c:v>0.3</c:v>
                </c:pt>
                <c:pt idx="2">
                  <c:v>0.35</c:v>
                </c:pt>
                <c:pt idx="3">
                  <c:v>0.4</c:v>
                </c:pt>
                <c:pt idx="4">
                  <c:v>0.45</c:v>
                </c:pt>
                <c:pt idx="5">
                  <c:v>0.5</c:v>
                </c:pt>
                <c:pt idx="6">
                  <c:v>0.55000000000000004</c:v>
                </c:pt>
                <c:pt idx="7">
                  <c:v>0.6</c:v>
                </c:pt>
                <c:pt idx="8">
                  <c:v>0.65</c:v>
                </c:pt>
              </c:numCache>
            </c:numRef>
          </c:cat>
          <c:val>
            <c:numRef>
              <c:f>'Pore size distribution'!$C$3:$C$11</c:f>
              <c:numCache>
                <c:formatCode>General</c:formatCode>
                <c:ptCount val="9"/>
                <c:pt idx="0">
                  <c:v>0.23483482567039601</c:v>
                </c:pt>
                <c:pt idx="1">
                  <c:v>0.39219219310863501</c:v>
                </c:pt>
                <c:pt idx="2">
                  <c:v>0.11771771405194199</c:v>
                </c:pt>
                <c:pt idx="3">
                  <c:v>9.9699674039273503E-2</c:v>
                </c:pt>
                <c:pt idx="4">
                  <c:v>7.2672647012246502E-2</c:v>
                </c:pt>
                <c:pt idx="5">
                  <c:v>3.84384237753378E-2</c:v>
                </c:pt>
                <c:pt idx="6">
                  <c:v>2.52252032305742E-2</c:v>
                </c:pt>
                <c:pt idx="7">
                  <c:v>1.6816802153716101E-2</c:v>
                </c:pt>
                <c:pt idx="8">
                  <c:v>7.20719620988171E-3</c:v>
                </c:pt>
              </c:numCache>
            </c:numRef>
          </c:val>
          <c:extLst xmlns="http://schemas.openxmlformats.org/drawingml/2006/chart">
            <c:ext xmlns:c16="http://schemas.microsoft.com/office/drawing/2014/chart" uri="{C3380CC4-5D6E-409C-BE32-E72D297353CC}">
              <c16:uniqueId val="{00000000-86AE-4C1D-BC1D-8E0ABEAE1566}"/>
            </c:ext>
          </c:extLst>
        </c:ser>
        <c:dLbls>
          <c:showLegendKey val="0"/>
          <c:showVal val="0"/>
          <c:showCatName val="0"/>
          <c:showSerName val="0"/>
          <c:showPercent val="0"/>
          <c:showBubbleSize val="0"/>
        </c:dLbls>
        <c:gapWidth val="93"/>
        <c:overlap val="-29"/>
        <c:axId val="132728191"/>
        <c:axId val="1716807024"/>
      </c:barChart>
      <c:catAx>
        <c:axId val="132728191"/>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r>
                  <a:rPr lang="en-US"/>
                  <a:t>Pore width [nm]</a:t>
                </a:r>
              </a:p>
            </c:rich>
          </c:tx>
          <c:layout>
            <c:manualLayout>
              <c:xMode val="edge"/>
              <c:yMode val="edge"/>
              <c:x val="0.42613930149580254"/>
              <c:y val="0.89882364381018076"/>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crossAx val="1716807024"/>
        <c:crosses val="autoZero"/>
        <c:auto val="1"/>
        <c:lblAlgn val="ctr"/>
        <c:lblOffset val="100"/>
        <c:noMultiLvlLbl val="0"/>
      </c:catAx>
      <c:valAx>
        <c:axId val="1716807024"/>
        <c:scaling>
          <c:orientation val="minMax"/>
          <c:max val="0.4"/>
        </c:scaling>
        <c:delete val="0"/>
        <c:axPos val="l"/>
        <c:title>
          <c:tx>
            <c:rich>
              <a:bodyPr rot="-5400000" spcFirstLastPara="1" vertOverflow="ellipsis" vert="horz" wrap="square" anchor="ctr" anchorCtr="1"/>
              <a:lstStyle/>
              <a:p>
                <a:pPr>
                  <a:defRPr sz="11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r>
                  <a:rPr lang="en-US"/>
                  <a:t>Pore percentage [%]</a:t>
                </a:r>
              </a:p>
            </c:rich>
          </c:tx>
          <c:layout>
            <c:manualLayout>
              <c:xMode val="edge"/>
              <c:yMode val="edge"/>
              <c:x val="4.4072953606868834E-3"/>
              <c:y val="0.17039610647963951"/>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title>
        <c:numFmt formatCode="General" sourceLinked="1"/>
        <c:majorTickMark val="in"/>
        <c:minorTickMark val="in"/>
        <c:tickLblPos val="nextTo"/>
        <c:spPr>
          <a:noFill/>
          <a:ln>
            <a:solidFill>
              <a:sysClr val="windowText" lastClr="000000"/>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crossAx val="132728191"/>
        <c:crosses val="autoZero"/>
        <c:crossBetween val="between"/>
        <c:majorUnit val="5.000000000000001E-2"/>
      </c:valAx>
      <c:spPr>
        <a:solidFill>
          <a:sysClr val="window" lastClr="FFFFFF"/>
        </a:solidFill>
        <a:ln>
          <a:solidFill>
            <a:schemeClr val="tx1"/>
          </a:solidFill>
        </a:ln>
        <a:effectLst/>
      </c:spPr>
    </c:plotArea>
    <c:plotVisOnly val="1"/>
    <c:dispBlanksAs val="gap"/>
    <c:extLst xmlns="http://schemas.openxmlformats.org/drawingml/2006/char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a:solidFill>
            <a:sysClr val="windowText" lastClr="000000"/>
          </a:solidFill>
          <a:latin typeface="Calibri Light" panose="020F0302020204030204" pitchFamily="34" charset="0"/>
          <a:cs typeface="Calibri Light" panose="020F0302020204030204" pitchFamily="34" charset="0"/>
        </a:defRPr>
      </a:pPr>
      <a:endParaRPr lang="LID4096"/>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539858836470301"/>
          <c:y val="7.6241208156806461E-2"/>
          <c:w val="0.71058559809782007"/>
          <c:h val="0.74090404323745274"/>
        </c:manualLayout>
      </c:layout>
      <c:scatterChart>
        <c:scatterStyle val="smoothMarker"/>
        <c:varyColors val="0"/>
        <c:ser>
          <c:idx val="0"/>
          <c:order val="0"/>
          <c:tx>
            <c:v>NH3</c:v>
          </c:tx>
          <c:spPr>
            <a:ln w="19050" cap="rnd">
              <a:noFill/>
              <a:round/>
            </a:ln>
            <a:effectLst/>
          </c:spPr>
          <c:marker>
            <c:symbol val="circle"/>
            <c:size val="5"/>
            <c:spPr>
              <a:noFill/>
              <a:ln w="9525">
                <a:solidFill>
                  <a:srgbClr val="00B050"/>
                </a:solidFill>
              </a:ln>
              <a:effectLst/>
            </c:spPr>
          </c:marker>
          <c:xVal>
            <c:numLit>
              <c:formatCode>General</c:formatCode>
              <c:ptCount val="3"/>
              <c:pt idx="0">
                <c:v>0.26</c:v>
              </c:pt>
              <c:pt idx="1">
                <c:v>0.26</c:v>
              </c:pt>
              <c:pt idx="2">
                <c:v>0.26</c:v>
              </c:pt>
            </c:numLit>
          </c:xVal>
          <c:yVal>
            <c:numRef>
              <c:f>'Single gas'!$D$51:$F$51</c:f>
              <c:numCache>
                <c:formatCode>0.00E+00</c:formatCode>
                <c:ptCount val="3"/>
                <c:pt idx="0" formatCode="0.0E+00">
                  <c:v>5.9673913429449762E-9</c:v>
                </c:pt>
                <c:pt idx="1">
                  <c:v>6.2144129310501296E-9</c:v>
                </c:pt>
                <c:pt idx="2" formatCode="0.0E+00">
                  <c:v>8.1127408527491535E-9</c:v>
                </c:pt>
              </c:numCache>
            </c:numRef>
          </c:yVal>
          <c:smooth val="1"/>
          <c:extLst xmlns="http://schemas.openxmlformats.org/drawingml/2006/chart">
            <c:ext xmlns:c16="http://schemas.microsoft.com/office/drawing/2014/chart" uri="{C3380CC4-5D6E-409C-BE32-E72D297353CC}">
              <c16:uniqueId val="{00000000-5EFD-44FC-A267-CAB4845A50F6}"/>
            </c:ext>
          </c:extLst>
        </c:ser>
        <c:ser>
          <c:idx val="3"/>
          <c:order val="1"/>
          <c:tx>
            <c:v>H2</c:v>
          </c:tx>
          <c:spPr>
            <a:ln w="19050" cap="rnd">
              <a:noFill/>
              <a:round/>
            </a:ln>
            <a:effectLst/>
          </c:spPr>
          <c:marker>
            <c:symbol val="circle"/>
            <c:size val="5"/>
            <c:spPr>
              <a:noFill/>
              <a:ln w="9525">
                <a:solidFill>
                  <a:srgbClr val="C00000"/>
                </a:solidFill>
              </a:ln>
              <a:effectLst/>
            </c:spPr>
          </c:marker>
          <c:xVal>
            <c:numLit>
              <c:formatCode>General</c:formatCode>
              <c:ptCount val="3"/>
              <c:pt idx="0">
                <c:v>0.28899999999999998</c:v>
              </c:pt>
              <c:pt idx="1">
                <c:v>0.28899999999999998</c:v>
              </c:pt>
              <c:pt idx="2">
                <c:v>0.28899999999999998</c:v>
              </c:pt>
            </c:numLit>
          </c:xVal>
          <c:yVal>
            <c:numRef>
              <c:f>'Single gas'!$D$52:$F$52</c:f>
              <c:numCache>
                <c:formatCode>0.00E+00</c:formatCode>
                <c:ptCount val="3"/>
                <c:pt idx="0" formatCode="0.0E+00">
                  <c:v>9.7695556585426816E-8</c:v>
                </c:pt>
                <c:pt idx="1">
                  <c:v>1.000639337147705E-7</c:v>
                </c:pt>
                <c:pt idx="2" formatCode="0.0E+00">
                  <c:v>1.007448421394568E-7</c:v>
                </c:pt>
              </c:numCache>
            </c:numRef>
          </c:yVal>
          <c:smooth val="1"/>
          <c:extLst xmlns="http://schemas.openxmlformats.org/drawingml/2006/chart">
            <c:ext xmlns:c16="http://schemas.microsoft.com/office/drawing/2014/chart" uri="{C3380CC4-5D6E-409C-BE32-E72D297353CC}">
              <c16:uniqueId val="{00000001-5EFD-44FC-A267-CAB4845A50F6}"/>
            </c:ext>
          </c:extLst>
        </c:ser>
        <c:ser>
          <c:idx val="6"/>
          <c:order val="2"/>
          <c:tx>
            <c:v>N2</c:v>
          </c:tx>
          <c:spPr>
            <a:ln w="19050" cap="rnd">
              <a:noFill/>
              <a:round/>
            </a:ln>
            <a:effectLst/>
          </c:spPr>
          <c:marker>
            <c:symbol val="circle"/>
            <c:size val="5"/>
            <c:spPr>
              <a:noFill/>
              <a:ln w="9525">
                <a:solidFill>
                  <a:srgbClr val="0070C0"/>
                </a:solidFill>
              </a:ln>
              <a:effectLst/>
            </c:spPr>
          </c:marker>
          <c:xVal>
            <c:numLit>
              <c:formatCode>General</c:formatCode>
              <c:ptCount val="2"/>
              <c:pt idx="0">
                <c:v>0.36399999999999999</c:v>
              </c:pt>
              <c:pt idx="1">
                <c:v>0.36399999999999999</c:v>
              </c:pt>
            </c:numLit>
          </c:xVal>
          <c:yVal>
            <c:numRef>
              <c:f>'Single gas'!$E$53:$F$53</c:f>
              <c:numCache>
                <c:formatCode>General</c:formatCode>
                <c:ptCount val="2"/>
                <c:pt idx="0" formatCode="0.00E+00">
                  <c:v>0</c:v>
                </c:pt>
                <c:pt idx="1">
                  <c:v>0</c:v>
                </c:pt>
              </c:numCache>
            </c:numRef>
          </c:yVal>
          <c:smooth val="1"/>
          <c:extLst xmlns="http://schemas.openxmlformats.org/drawingml/2006/chart">
            <c:ext xmlns:c16="http://schemas.microsoft.com/office/drawing/2014/chart" uri="{C3380CC4-5D6E-409C-BE32-E72D297353CC}">
              <c16:uniqueId val="{00000002-5EFD-44FC-A267-CAB4845A50F6}"/>
            </c:ext>
          </c:extLst>
        </c:ser>
        <c:ser>
          <c:idx val="1"/>
          <c:order val="3"/>
          <c:tx>
            <c:v>Trend</c:v>
          </c:tx>
          <c:spPr>
            <a:ln w="9525" cap="rnd">
              <a:solidFill>
                <a:srgbClr val="002060"/>
              </a:solidFill>
              <a:prstDash val="lgDash"/>
              <a:round/>
            </a:ln>
            <a:effectLst/>
          </c:spPr>
          <c:marker>
            <c:symbol val="circle"/>
            <c:size val="5"/>
            <c:spPr>
              <a:noFill/>
              <a:ln w="9525">
                <a:noFill/>
                <a:prstDash val="sysDash"/>
              </a:ln>
              <a:effectLst/>
            </c:spPr>
          </c:marker>
          <c:xVal>
            <c:numRef>
              <c:f>'Single gas'!$C$51:$C$53</c:f>
              <c:numCache>
                <c:formatCode>General</c:formatCode>
                <c:ptCount val="3"/>
                <c:pt idx="0">
                  <c:v>0.26</c:v>
                </c:pt>
                <c:pt idx="1">
                  <c:v>0.28899999999999998</c:v>
                </c:pt>
                <c:pt idx="2">
                  <c:v>0.36399999999999999</c:v>
                </c:pt>
              </c:numCache>
            </c:numRef>
          </c:xVal>
          <c:yVal>
            <c:numRef>
              <c:f>'Single gas'!$E$51:$E$53</c:f>
              <c:numCache>
                <c:formatCode>0.00E+00</c:formatCode>
                <c:ptCount val="3"/>
                <c:pt idx="0">
                  <c:v>6.2144129310501296E-9</c:v>
                </c:pt>
                <c:pt idx="1">
                  <c:v>1.000639337147705E-7</c:v>
                </c:pt>
                <c:pt idx="2">
                  <c:v>0</c:v>
                </c:pt>
              </c:numCache>
            </c:numRef>
          </c:yVal>
          <c:smooth val="1"/>
          <c:extLst xmlns="http://schemas.openxmlformats.org/drawingml/2006/chart">
            <c:ext xmlns:c16="http://schemas.microsoft.com/office/drawing/2014/chart" uri="{C3380CC4-5D6E-409C-BE32-E72D297353CC}">
              <c16:uniqueId val="{00000003-5EFD-44FC-A267-CAB4845A50F6}"/>
            </c:ext>
          </c:extLst>
        </c:ser>
        <c:dLbls>
          <c:showLegendKey val="0"/>
          <c:showVal val="0"/>
          <c:showCatName val="0"/>
          <c:showSerName val="0"/>
          <c:showPercent val="0"/>
          <c:showBubbleSize val="0"/>
        </c:dLbls>
        <c:axId val="1091117023"/>
        <c:axId val="1091117439"/>
      </c:scatterChart>
      <c:valAx>
        <c:axId val="1091117023"/>
        <c:scaling>
          <c:orientation val="minMax"/>
          <c:max val="0.4"/>
          <c:min val="0.25"/>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r>
                  <a:rPr lang="en-US" sz="1100"/>
                  <a:t>Kinetic diameter [nm]</a:t>
                </a:r>
              </a:p>
            </c:rich>
          </c:tx>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title>
        <c:numFmt formatCode="General" sourceLinked="1"/>
        <c:majorTickMark val="in"/>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crossAx val="1091117439"/>
        <c:crosses val="autoZero"/>
        <c:crossBetween val="midCat"/>
        <c:majorUnit val="3.0000000000000006E-2"/>
      </c:valAx>
      <c:valAx>
        <c:axId val="1091117439"/>
        <c:scaling>
          <c:orientation val="minMax"/>
        </c:scaling>
        <c:delete val="0"/>
        <c:axPos val="l"/>
        <c:title>
          <c:tx>
            <c:rich>
              <a:bodyPr rot="-5400000" spcFirstLastPara="1" vertOverflow="ellipsis" vert="horz" wrap="square" anchor="ctr" anchorCtr="1"/>
              <a:lstStyle/>
              <a:p>
                <a:pPr>
                  <a:defRPr sz="11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r>
                  <a:rPr lang="en-US" sz="1100" dirty="0"/>
                  <a:t>Permeance [mol/s/m</a:t>
                </a:r>
                <a:r>
                  <a:rPr lang="en-US" sz="1100" baseline="30000" dirty="0"/>
                  <a:t>2</a:t>
                </a:r>
                <a:r>
                  <a:rPr lang="en-US" sz="1100" dirty="0"/>
                  <a:t>/Pa]</a:t>
                </a:r>
              </a:p>
            </c:rich>
          </c:tx>
          <c:layout>
            <c:manualLayout>
              <c:xMode val="edge"/>
              <c:yMode val="edge"/>
              <c:x val="8.82546957154276E-3"/>
              <c:y val="0.12292577955912193"/>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title>
        <c:numFmt formatCode="0.E+00" sourceLinked="0"/>
        <c:majorTickMark val="in"/>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LID4096"/>
          </a:p>
        </c:txPr>
        <c:crossAx val="1091117023"/>
        <c:crosses val="autoZero"/>
        <c:crossBetween val="midCat"/>
      </c:valAx>
      <c:spPr>
        <a:solidFill>
          <a:schemeClr val="bg1"/>
        </a:solidFill>
        <a:ln>
          <a:solidFill>
            <a:schemeClr val="tx1"/>
          </a:solidFill>
        </a:ln>
        <a:effectLst/>
      </c:spPr>
    </c:plotArea>
    <c:plotVisOnly val="1"/>
    <c:dispBlanksAs val="gap"/>
    <c:extLst xmlns="http://schemas.openxmlformats.org/drawingml/2006/char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900">
          <a:solidFill>
            <a:sysClr val="windowText" lastClr="000000"/>
          </a:solidFill>
          <a:latin typeface="Calibri Light" panose="020F0302020204030204" pitchFamily="34" charset="0"/>
          <a:cs typeface="Calibri Light" panose="020F0302020204030204" pitchFamily="34" charset="0"/>
        </a:defRPr>
      </a:pPr>
      <a:endParaRPr lang="LID4096"/>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0.49993</cdr:x>
      <cdr:y>0.36977</cdr:y>
    </cdr:from>
    <cdr:to>
      <cdr:x>0.72839</cdr:x>
      <cdr:y>0.59386</cdr:y>
    </cdr:to>
    <cdr:sp macro="" textlink="">
      <cdr:nvSpPr>
        <cdr:cNvPr id="2" name="TextBox 1">
          <a:extLst xmlns:a="http://schemas.openxmlformats.org/drawingml/2006/main">
            <a:ext uri="{FF2B5EF4-FFF2-40B4-BE49-F238E27FC236}">
              <a16:creationId xmlns:a16="http://schemas.microsoft.com/office/drawing/2014/main" id="{A3D275F5-0D21-3B82-D75E-7192ADAC9748}"/>
            </a:ext>
          </a:extLst>
        </cdr:cNvPr>
        <cdr:cNvSpPr txBox="1"/>
      </cdr:nvSpPr>
      <cdr:spPr>
        <a:xfrm xmlns:a="http://schemas.openxmlformats.org/drawingml/2006/main">
          <a:off x="2642145" y="1229456"/>
          <a:ext cx="1207374" cy="7450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dirty="0">
              <a:solidFill>
                <a:schemeClr val="bg1"/>
              </a:solidFill>
            </a:rPr>
            <a:t>Energy</a:t>
          </a:r>
        </a:p>
        <a:p xmlns:a="http://schemas.openxmlformats.org/drawingml/2006/main">
          <a:pPr algn="ctr"/>
          <a:r>
            <a:rPr lang="en-US" sz="1600" dirty="0">
              <a:solidFill>
                <a:schemeClr val="bg1"/>
              </a:solidFill>
            </a:rPr>
            <a:t>73.2%</a:t>
          </a:r>
          <a:endParaRPr lang="LID4096" sz="1600"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0.15889</cdr:x>
      <cdr:y>0.10326</cdr:y>
    </cdr:from>
    <cdr:to>
      <cdr:x>0.53433</cdr:x>
      <cdr:y>0.37366</cdr:y>
    </cdr:to>
    <cdr:sp macro="" textlink="">
      <cdr:nvSpPr>
        <cdr:cNvPr id="2" name="TextBox 1">
          <a:extLst xmlns:a="http://schemas.openxmlformats.org/drawingml/2006/main">
            <a:ext uri="{FF2B5EF4-FFF2-40B4-BE49-F238E27FC236}">
              <a16:creationId xmlns:a16="http://schemas.microsoft.com/office/drawing/2014/main" id="{4C30A1E6-E7A3-919A-A143-4CFBEDDA75B6}"/>
            </a:ext>
          </a:extLst>
        </cdr:cNvPr>
        <cdr:cNvSpPr txBox="1"/>
      </cdr:nvSpPr>
      <cdr:spPr>
        <a:xfrm xmlns:a="http://schemas.openxmlformats.org/drawingml/2006/main" rot="21326018">
          <a:off x="572011" y="297403"/>
          <a:ext cx="1351583" cy="7787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rgbClr val="002060"/>
              </a:solidFill>
              <a:latin typeface="Calibri Light" panose="020F0302020204030204" pitchFamily="34" charset="0"/>
              <a:cs typeface="Calibri Light" panose="020F0302020204030204" pitchFamily="34" charset="0"/>
            </a:rPr>
            <a:t>Thermodynamic</a:t>
          </a:r>
          <a:r>
            <a:rPr lang="en-US" sz="1000" baseline="0" dirty="0">
              <a:solidFill>
                <a:srgbClr val="002060"/>
              </a:solidFill>
              <a:latin typeface="Calibri Light" panose="020F0302020204030204" pitchFamily="34" charset="0"/>
              <a:cs typeface="Calibri Light" panose="020F0302020204030204" pitchFamily="34" charset="0"/>
            </a:rPr>
            <a:t> e</a:t>
          </a:r>
          <a:r>
            <a:rPr lang="en-US" sz="1000" dirty="0">
              <a:solidFill>
                <a:srgbClr val="002060"/>
              </a:solidFill>
              <a:latin typeface="Calibri Light" panose="020F0302020204030204" pitchFamily="34" charset="0"/>
              <a:cs typeface="Calibri Light" panose="020F0302020204030204" pitchFamily="34" charset="0"/>
            </a:rPr>
            <a:t>quilibrium conversion</a:t>
          </a:r>
          <a:endParaRPr lang="LID4096" sz="1000" dirty="0">
            <a:solidFill>
              <a:srgbClr val="002060"/>
            </a:solidFill>
            <a:latin typeface="Calibri Light" panose="020F0302020204030204" pitchFamily="34" charset="0"/>
            <a:cs typeface="Calibri Light" panose="020F03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0.27971</cdr:x>
      <cdr:y>0.70893</cdr:y>
    </cdr:from>
    <cdr:to>
      <cdr:x>0.57179</cdr:x>
      <cdr:y>0.91467</cdr:y>
    </cdr:to>
    <cdr:sp macro="" textlink="">
      <cdr:nvSpPr>
        <cdr:cNvPr id="2" name="TextBox 1">
          <a:extLst xmlns:a="http://schemas.openxmlformats.org/drawingml/2006/main">
            <a:ext uri="{FF2B5EF4-FFF2-40B4-BE49-F238E27FC236}">
              <a16:creationId xmlns:a16="http://schemas.microsoft.com/office/drawing/2014/main" id="{F7AA433E-E54D-985C-2AF6-87863491DCFB}"/>
            </a:ext>
          </a:extLst>
        </cdr:cNvPr>
        <cdr:cNvSpPr txBox="1"/>
      </cdr:nvSpPr>
      <cdr:spPr>
        <a:xfrm xmlns:a="http://schemas.openxmlformats.org/drawingml/2006/main">
          <a:off x="805575" y="1531478"/>
          <a:ext cx="841209" cy="4444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latin typeface="Calibri Light" panose="020F0302020204030204" pitchFamily="34" charset="0"/>
              <a:cs typeface="Calibri Light" panose="020F0302020204030204" pitchFamily="34" charset="0"/>
            </a:rPr>
            <a:t>NH</a:t>
          </a:r>
          <a:r>
            <a:rPr lang="en-US" sz="1100" baseline="-25000" dirty="0">
              <a:latin typeface="Calibri Light" panose="020F0302020204030204" pitchFamily="34" charset="0"/>
              <a:cs typeface="Calibri Light" panose="020F0302020204030204" pitchFamily="34" charset="0"/>
            </a:rPr>
            <a:t>3</a:t>
          </a:r>
          <a:endParaRPr lang="LID4096" sz="1100" baseline="-25000" dirty="0">
            <a:latin typeface="Calibri Light" panose="020F0302020204030204" pitchFamily="34" charset="0"/>
            <a:cs typeface="Calibri Light" panose="020F0302020204030204" pitchFamily="34" charset="0"/>
          </a:endParaRPr>
        </a:p>
      </cdr:txBody>
    </cdr:sp>
  </cdr:relSizeAnchor>
  <cdr:relSizeAnchor xmlns:cdr="http://schemas.openxmlformats.org/drawingml/2006/chartDrawing">
    <cdr:from>
      <cdr:x>0.40376</cdr:x>
      <cdr:y>0.11481</cdr:y>
    </cdr:from>
    <cdr:to>
      <cdr:x>0.53548</cdr:x>
      <cdr:y>0.32055</cdr:y>
    </cdr:to>
    <cdr:sp macro="" textlink="">
      <cdr:nvSpPr>
        <cdr:cNvPr id="3" name="TextBox 1">
          <a:extLst xmlns:a="http://schemas.openxmlformats.org/drawingml/2006/main">
            <a:ext uri="{FF2B5EF4-FFF2-40B4-BE49-F238E27FC236}">
              <a16:creationId xmlns:a16="http://schemas.microsoft.com/office/drawing/2014/main" id="{41953A36-8FF7-17B2-9E83-AD2D099D117E}"/>
            </a:ext>
          </a:extLst>
        </cdr:cNvPr>
        <cdr:cNvSpPr txBox="1"/>
      </cdr:nvSpPr>
      <cdr:spPr>
        <a:xfrm xmlns:a="http://schemas.openxmlformats.org/drawingml/2006/main">
          <a:off x="1167848" y="249582"/>
          <a:ext cx="381000" cy="4472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latin typeface="Calibri Light" panose="020F0302020204030204" pitchFamily="34" charset="0"/>
              <a:cs typeface="Calibri Light" panose="020F0302020204030204" pitchFamily="34" charset="0"/>
            </a:rPr>
            <a:t>H</a:t>
          </a:r>
          <a:r>
            <a:rPr lang="en-US" sz="1100" baseline="-25000" dirty="0">
              <a:latin typeface="Calibri Light" panose="020F0302020204030204" pitchFamily="34" charset="0"/>
              <a:cs typeface="Calibri Light" panose="020F0302020204030204" pitchFamily="34" charset="0"/>
            </a:rPr>
            <a:t>2</a:t>
          </a:r>
          <a:endParaRPr lang="LID4096" sz="1100" baseline="-25000" dirty="0">
            <a:latin typeface="Calibri Light" panose="020F0302020204030204" pitchFamily="34" charset="0"/>
            <a:cs typeface="Calibri Light" panose="020F0302020204030204" pitchFamily="34" charset="0"/>
          </a:endParaRPr>
        </a:p>
      </cdr:txBody>
    </cdr:sp>
  </cdr:relSizeAnchor>
  <cdr:relSizeAnchor xmlns:cdr="http://schemas.openxmlformats.org/drawingml/2006/chartDrawing">
    <cdr:from>
      <cdr:x>0.75884</cdr:x>
      <cdr:y>0.70537</cdr:y>
    </cdr:from>
    <cdr:to>
      <cdr:x>0.98568</cdr:x>
      <cdr:y>0.84583</cdr:y>
    </cdr:to>
    <cdr:sp macro="" textlink="">
      <cdr:nvSpPr>
        <cdr:cNvPr id="4" name="TextBox 1">
          <a:extLst xmlns:a="http://schemas.openxmlformats.org/drawingml/2006/main">
            <a:ext uri="{FF2B5EF4-FFF2-40B4-BE49-F238E27FC236}">
              <a16:creationId xmlns:a16="http://schemas.microsoft.com/office/drawing/2014/main" id="{092EDA58-AFA7-0C08-A3B1-9016A965694D}"/>
            </a:ext>
          </a:extLst>
        </cdr:cNvPr>
        <cdr:cNvSpPr txBox="1"/>
      </cdr:nvSpPr>
      <cdr:spPr>
        <a:xfrm xmlns:a="http://schemas.openxmlformats.org/drawingml/2006/main">
          <a:off x="2194890" y="1533388"/>
          <a:ext cx="656120" cy="3053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latin typeface="Calibri Light" panose="020F0302020204030204" pitchFamily="34" charset="0"/>
              <a:cs typeface="Calibri Light" panose="020F0302020204030204" pitchFamily="34" charset="0"/>
            </a:rPr>
            <a:t>N</a:t>
          </a:r>
          <a:r>
            <a:rPr lang="en-US" sz="1100" baseline="-25000" dirty="0">
              <a:latin typeface="Calibri Light" panose="020F0302020204030204" pitchFamily="34" charset="0"/>
              <a:cs typeface="Calibri Light" panose="020F0302020204030204" pitchFamily="34" charset="0"/>
            </a:rPr>
            <a:t>2</a:t>
          </a:r>
          <a:endParaRPr lang="LID4096" sz="1100" baseline="-25000" dirty="0">
            <a:latin typeface="Calibri Light" panose="020F0302020204030204" pitchFamily="34" charset="0"/>
            <a:cs typeface="Calibri Light" panose="020F030202020403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0.54002</cdr:x>
      <cdr:y>0.08421</cdr:y>
    </cdr:from>
    <cdr:to>
      <cdr:x>0.84682</cdr:x>
      <cdr:y>0.26086</cdr:y>
    </cdr:to>
    <cdr:sp macro="" textlink="">
      <cdr:nvSpPr>
        <cdr:cNvPr id="3" name="TextBox 1"/>
        <cdr:cNvSpPr txBox="1"/>
      </cdr:nvSpPr>
      <cdr:spPr>
        <a:xfrm xmlns:a="http://schemas.openxmlformats.org/drawingml/2006/main">
          <a:off x="2261872" y="237718"/>
          <a:ext cx="1285016" cy="4986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solidFill>
                <a:srgbClr val="C00000"/>
              </a:solidFill>
              <a:latin typeface="Calibri Light" panose="020F0302020204030204" pitchFamily="34" charset="0"/>
              <a:cs typeface="Calibri Light" panose="020F0302020204030204" pitchFamily="34" charset="0"/>
            </a:rPr>
            <a:t>NH</a:t>
          </a:r>
          <a:r>
            <a:rPr lang="en-US" sz="1000" baseline="-25000" dirty="0">
              <a:solidFill>
                <a:srgbClr val="C00000"/>
              </a:solidFill>
              <a:latin typeface="Calibri Light" panose="020F0302020204030204" pitchFamily="34" charset="0"/>
              <a:cs typeface="Calibri Light" panose="020F0302020204030204" pitchFamily="34" charset="0"/>
            </a:rPr>
            <a:t>3 </a:t>
          </a:r>
          <a:r>
            <a:rPr lang="en-US" sz="1000" baseline="0" dirty="0">
              <a:solidFill>
                <a:srgbClr val="C00000"/>
              </a:solidFill>
              <a:latin typeface="Calibri Light" panose="020F0302020204030204" pitchFamily="34" charset="0"/>
              <a:cs typeface="Calibri Light" panose="020F0302020204030204" pitchFamily="34" charset="0"/>
            </a:rPr>
            <a:t>conversion</a:t>
          </a:r>
          <a:endParaRPr lang="LID4096" sz="1000" dirty="0">
            <a:solidFill>
              <a:srgbClr val="C00000"/>
            </a:solidFill>
            <a:latin typeface="Calibri Light" panose="020F0302020204030204" pitchFamily="34" charset="0"/>
            <a:cs typeface="Calibri Light" panose="020F0302020204030204" pitchFamily="34" charset="0"/>
          </a:endParaRPr>
        </a:p>
      </cdr:txBody>
    </cdr:sp>
  </cdr:relSizeAnchor>
  <cdr:relSizeAnchor xmlns:cdr="http://schemas.openxmlformats.org/drawingml/2006/chartDrawing">
    <cdr:from>
      <cdr:x>0.58768</cdr:x>
      <cdr:y>0.22735</cdr:y>
    </cdr:from>
    <cdr:to>
      <cdr:x>0.83818</cdr:x>
      <cdr:y>0.29568</cdr:y>
    </cdr:to>
    <cdr:sp macro="" textlink="">
      <cdr:nvSpPr>
        <cdr:cNvPr id="4" name="TextBox 1"/>
        <cdr:cNvSpPr txBox="1"/>
      </cdr:nvSpPr>
      <cdr:spPr>
        <a:xfrm xmlns:a="http://schemas.openxmlformats.org/drawingml/2006/main">
          <a:off x="2461493" y="641778"/>
          <a:ext cx="1049215" cy="1928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solidFill>
                <a:srgbClr val="00B050"/>
              </a:solidFill>
              <a:latin typeface="Calibri Light" panose="020F0302020204030204" pitchFamily="34" charset="0"/>
              <a:cs typeface="Calibri Light" panose="020F0302020204030204" pitchFamily="34" charset="0"/>
            </a:rPr>
            <a:t>H</a:t>
          </a:r>
          <a:r>
            <a:rPr lang="en-US" sz="1000" baseline="-25000" dirty="0">
              <a:solidFill>
                <a:srgbClr val="00B050"/>
              </a:solidFill>
              <a:latin typeface="Calibri Light" panose="020F0302020204030204" pitchFamily="34" charset="0"/>
              <a:cs typeface="Calibri Light" panose="020F0302020204030204" pitchFamily="34" charset="0"/>
            </a:rPr>
            <a:t>2</a:t>
          </a:r>
          <a:r>
            <a:rPr lang="en-US" sz="1000" baseline="0" dirty="0">
              <a:solidFill>
                <a:srgbClr val="00B050"/>
              </a:solidFill>
              <a:latin typeface="Calibri Light" panose="020F0302020204030204" pitchFamily="34" charset="0"/>
              <a:cs typeface="Calibri Light" panose="020F0302020204030204" pitchFamily="34" charset="0"/>
            </a:rPr>
            <a:t> recovery</a:t>
          </a:r>
          <a:endParaRPr lang="LID4096" sz="1000" dirty="0">
            <a:solidFill>
              <a:srgbClr val="00B050"/>
            </a:solidFill>
            <a:latin typeface="Calibri Light" panose="020F0302020204030204" pitchFamily="34" charset="0"/>
            <a:cs typeface="Calibri Light" panose="020F0302020204030204" pitchFamily="34" charset="0"/>
          </a:endParaRPr>
        </a:p>
      </cdr:txBody>
    </cdr:sp>
  </cdr:relSizeAnchor>
  <cdr:relSizeAnchor xmlns:cdr="http://schemas.openxmlformats.org/drawingml/2006/chartDrawing">
    <cdr:from>
      <cdr:x>0.5</cdr:x>
      <cdr:y>0.68696</cdr:y>
    </cdr:from>
    <cdr:to>
      <cdr:x>0.93814</cdr:x>
      <cdr:y>0.81044</cdr:y>
    </cdr:to>
    <cdr:sp macro="" textlink="">
      <cdr:nvSpPr>
        <cdr:cNvPr id="5" name="TextBox 1"/>
        <cdr:cNvSpPr txBox="1"/>
      </cdr:nvSpPr>
      <cdr:spPr>
        <a:xfrm xmlns:a="http://schemas.openxmlformats.org/drawingml/2006/main">
          <a:off x="2094241" y="1939210"/>
          <a:ext cx="1835151" cy="3485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solidFill>
                <a:srgbClr val="002060"/>
              </a:solidFill>
              <a:latin typeface="Calibri Light" panose="020F0302020204030204" pitchFamily="34" charset="0"/>
              <a:cs typeface="Calibri Light" panose="020F0302020204030204" pitchFamily="34" charset="0"/>
            </a:rPr>
            <a:t>NH</a:t>
          </a:r>
          <a:r>
            <a:rPr lang="en-US" sz="1000" baseline="-25000" dirty="0">
              <a:solidFill>
                <a:srgbClr val="002060"/>
              </a:solidFill>
              <a:latin typeface="Calibri Light" panose="020F0302020204030204" pitchFamily="34" charset="0"/>
              <a:cs typeface="Calibri Light" panose="020F0302020204030204" pitchFamily="34" charset="0"/>
            </a:rPr>
            <a:t>3</a:t>
          </a:r>
          <a:r>
            <a:rPr lang="en-US" sz="1000" baseline="0" dirty="0">
              <a:solidFill>
                <a:srgbClr val="002060"/>
              </a:solidFill>
              <a:latin typeface="Calibri Light" panose="020F0302020204030204" pitchFamily="34" charset="0"/>
              <a:cs typeface="Calibri Light" panose="020F0302020204030204" pitchFamily="34" charset="0"/>
            </a:rPr>
            <a:t> concentration</a:t>
          </a:r>
          <a:endParaRPr lang="LID4096" sz="1000" dirty="0">
            <a:solidFill>
              <a:srgbClr val="002060"/>
            </a:solidFill>
            <a:latin typeface="Calibri Light" panose="020F0302020204030204" pitchFamily="34" charset="0"/>
            <a:cs typeface="Calibri Light" panose="020F030202020403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AED275-2E41-4D12-AA36-1BCAC7D051A0}" type="datetimeFigureOut">
              <a:rPr lang="LID4096" smtClean="0"/>
              <a:t>07/02/2024</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4AEF5-F146-492F-A05E-DFE7F8A2BC3E}" type="slidenum">
              <a:rPr lang="LID4096" smtClean="0"/>
              <a:t>‹#›</a:t>
            </a:fld>
            <a:endParaRPr lang="LID4096"/>
          </a:p>
        </p:txBody>
      </p:sp>
    </p:spTree>
    <p:extLst>
      <p:ext uri="{BB962C8B-B14F-4D97-AF65-F5344CB8AC3E}">
        <p14:creationId xmlns:p14="http://schemas.microsoft.com/office/powerpoint/2010/main" val="358795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AD34AEF5-F146-492F-A05E-DFE7F8A2BC3E}" type="slidenum">
              <a:rPr lang="LID4096" smtClean="0"/>
              <a:t>1</a:t>
            </a:fld>
            <a:endParaRPr lang="LID4096"/>
          </a:p>
        </p:txBody>
      </p:sp>
    </p:spTree>
    <p:extLst>
      <p:ext uri="{BB962C8B-B14F-4D97-AF65-F5344CB8AC3E}">
        <p14:creationId xmlns:p14="http://schemas.microsoft.com/office/powerpoint/2010/main" val="3293905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idea behind this work is to contribute to development of solutions capable of promoting the decarbonization of the current energy system. The current energy system in fact mainly relies on the use of fossil fuels with tremendous consequences for our planet and for life on it. Literature indeed reports that the solely energy sector comprising electricity generation, heat generation and transport, is responsible for about 73.2 % of the total emissions. Therefore, in a scenario in which the world population is consistently growing alongside the worldwide energy demand, a transition towards a more sustainable energy scenario becomes essential.</a:t>
            </a:r>
            <a:endParaRPr lang="LID4096" dirty="0"/>
          </a:p>
        </p:txBody>
      </p:sp>
      <p:sp>
        <p:nvSpPr>
          <p:cNvPr id="4" name="Slide Number Placeholder 3"/>
          <p:cNvSpPr>
            <a:spLocks noGrp="1"/>
          </p:cNvSpPr>
          <p:nvPr>
            <p:ph type="sldNum" sz="quarter" idx="5"/>
          </p:nvPr>
        </p:nvSpPr>
        <p:spPr/>
        <p:txBody>
          <a:bodyPr/>
          <a:lstStyle/>
          <a:p>
            <a:fld id="{AD34AEF5-F146-492F-A05E-DFE7F8A2BC3E}" type="slidenum">
              <a:rPr lang="LID4096" smtClean="0"/>
              <a:t>2</a:t>
            </a:fld>
            <a:endParaRPr lang="LID4096"/>
          </a:p>
        </p:txBody>
      </p:sp>
    </p:spTree>
    <p:extLst>
      <p:ext uri="{BB962C8B-B14F-4D97-AF65-F5344CB8AC3E}">
        <p14:creationId xmlns:p14="http://schemas.microsoft.com/office/powerpoint/2010/main" val="41165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exploitation of renewable energy sources plays a fundamental role in the energy transition. However, their intermittent nature represents a challenge for coupling the demand with production and poses grid stability challenges. Energy storage can be regarded as the key to overcome this issue and in particular hydrogen has been gaining attention as the ideal energy carrier. Hydrogen could in fact be produced from water electrolysis exploiting renewable energy and used for power generation when required with zero carbon footprint. However, the low volumetric energy density and the low oiling point of hydrogen make its storage and handling challenging.</a:t>
            </a:r>
          </a:p>
        </p:txBody>
      </p:sp>
      <p:sp>
        <p:nvSpPr>
          <p:cNvPr id="4" name="Slide Number Placeholder 3"/>
          <p:cNvSpPr>
            <a:spLocks noGrp="1"/>
          </p:cNvSpPr>
          <p:nvPr>
            <p:ph type="sldNum" sz="quarter" idx="5"/>
          </p:nvPr>
        </p:nvSpPr>
        <p:spPr/>
        <p:txBody>
          <a:bodyPr/>
          <a:lstStyle/>
          <a:p>
            <a:fld id="{AD34AEF5-F146-492F-A05E-DFE7F8A2BC3E}" type="slidenum">
              <a:rPr lang="LID4096" smtClean="0"/>
              <a:t>3</a:t>
            </a:fld>
            <a:endParaRPr lang="LID4096"/>
          </a:p>
        </p:txBody>
      </p:sp>
    </p:spTree>
    <p:extLst>
      <p:ext uri="{BB962C8B-B14F-4D97-AF65-F5344CB8AC3E}">
        <p14:creationId xmlns:p14="http://schemas.microsoft.com/office/powerpoint/2010/main" val="1028231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literature study revealed Pd-based membranes as the most promising ones for high purity hydrogen recovery. Thus, a first proof of concept of the technology  was carried out with the aim to assess the advantages implied by the choice of a Pd-based membrane reactor over a conventional system.</a:t>
            </a:r>
          </a:p>
          <a:p>
            <a:r>
              <a:rPr lang="en-US" dirty="0"/>
              <a:t>The result of this study demonstrated that compared to a conventional system, higher or comparable NH</a:t>
            </a:r>
            <a:r>
              <a:rPr lang="en-US" baseline="-25000" dirty="0"/>
              <a:t>3</a:t>
            </a:r>
            <a:r>
              <a:rPr lang="en-US" baseline="0" dirty="0"/>
              <a:t> conversion can be achieved in a MR at lower temperature, which results in higher efficiencies. Moreover, it was proven that high purity hydrogen could be simultaneously recovered.</a:t>
            </a:r>
          </a:p>
          <a:p>
            <a:r>
              <a:rPr lang="en-US" baseline="0" dirty="0"/>
              <a:t>Improved performance could then be achieved by increasing the driving force across the membrane: through the application of vacuum at the permeate side of the membrane in fact higher recoveries as well as NH</a:t>
            </a:r>
            <a:r>
              <a:rPr lang="en-US" baseline="-25000" dirty="0"/>
              <a:t>3</a:t>
            </a:r>
            <a:r>
              <a:rPr lang="en-US" baseline="0" dirty="0"/>
              <a:t> conversions could be achieved. Interestingly, in this case, NH</a:t>
            </a:r>
            <a:r>
              <a:rPr lang="en-US" baseline="-25000" dirty="0"/>
              <a:t>3</a:t>
            </a:r>
            <a:r>
              <a:rPr lang="en-US" baseline="0" dirty="0"/>
              <a:t> conversion higher than the thermodynamic equilibrium one without the membrane could be achieved.</a:t>
            </a:r>
            <a:endParaRPr lang="LID4096" dirty="0"/>
          </a:p>
        </p:txBody>
      </p:sp>
      <p:sp>
        <p:nvSpPr>
          <p:cNvPr id="4" name="Slide Number Placeholder 3"/>
          <p:cNvSpPr>
            <a:spLocks noGrp="1"/>
          </p:cNvSpPr>
          <p:nvPr>
            <p:ph type="sldNum" sz="quarter" idx="5"/>
          </p:nvPr>
        </p:nvSpPr>
        <p:spPr/>
        <p:txBody>
          <a:bodyPr/>
          <a:lstStyle/>
          <a:p>
            <a:fld id="{AD34AEF5-F146-492F-A05E-DFE7F8A2BC3E}" type="slidenum">
              <a:rPr lang="LID4096" smtClean="0"/>
              <a:t>5</a:t>
            </a:fld>
            <a:endParaRPr lang="LID4096"/>
          </a:p>
        </p:txBody>
      </p:sp>
    </p:spTree>
    <p:extLst>
      <p:ext uri="{BB962C8B-B14F-4D97-AF65-F5344CB8AC3E}">
        <p14:creationId xmlns:p14="http://schemas.microsoft.com/office/powerpoint/2010/main" val="3749230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also demonstrated that compared to conventional systems, higher ammonia conversion can be achieved in a membrane reactor at similar pressures, </a:t>
            </a:r>
            <a:r>
              <a:rPr lang="en-US" baseline="0" dirty="0"/>
              <a:t>which results in higher compactness. Although a pressure increase results in lower purities of hydrogen recovered, the removal of hydrogen from the reaction zone indeed enhances the reaction rates and shifts the reaction thermodynamics which in turn enhance ammonia conversion counterbalancing the ammonia conversion decrease that is on the other hand expected according to the le </a:t>
            </a:r>
            <a:r>
              <a:rPr lang="en-US" baseline="0" dirty="0" err="1"/>
              <a:t>chateliers</a:t>
            </a:r>
            <a:r>
              <a:rPr lang="en-US" baseline="0" dirty="0"/>
              <a:t> principle</a:t>
            </a:r>
            <a:endParaRPr lang="LID4096" dirty="0"/>
          </a:p>
        </p:txBody>
      </p:sp>
      <p:sp>
        <p:nvSpPr>
          <p:cNvPr id="4" name="Slide Number Placeholder 3"/>
          <p:cNvSpPr>
            <a:spLocks noGrp="1"/>
          </p:cNvSpPr>
          <p:nvPr>
            <p:ph type="sldNum" sz="quarter" idx="5"/>
          </p:nvPr>
        </p:nvSpPr>
        <p:spPr/>
        <p:txBody>
          <a:bodyPr/>
          <a:lstStyle/>
          <a:p>
            <a:fld id="{AD34AEF5-F146-492F-A05E-DFE7F8A2BC3E}" type="slidenum">
              <a:rPr lang="LID4096" smtClean="0"/>
              <a:t>6</a:t>
            </a:fld>
            <a:endParaRPr lang="LID4096"/>
          </a:p>
        </p:txBody>
      </p:sp>
    </p:spTree>
    <p:extLst>
      <p:ext uri="{BB962C8B-B14F-4D97-AF65-F5344CB8AC3E}">
        <p14:creationId xmlns:p14="http://schemas.microsoft.com/office/powerpoint/2010/main" val="2909150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targeting the production of hydrogen to be used as fuel for PEMFC, </a:t>
            </a:r>
            <a:r>
              <a:rPr lang="en-US" baseline="0" dirty="0"/>
              <a:t>NH3 concentration should not exceed 0.1 ppm. However, the  results of the </a:t>
            </a:r>
            <a:r>
              <a:rPr lang="en-US" dirty="0"/>
              <a:t>proof of concept proved the achievement of this target challenging. In fact such a low concentration was not achieved in any of the investigated operating conditions. A possible solution to overcome </a:t>
            </a:r>
            <a:r>
              <a:rPr lang="en-US" dirty="0" err="1"/>
              <a:t>thi</a:t>
            </a:r>
            <a:r>
              <a:rPr lang="en-US" dirty="0"/>
              <a:t> challenge is  the implementation of a hydrogen cleanup unit downstream of the MR. Both the strategies proved technically feasible. However, strategy 2 proved more economically viable.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to the technical feasibility in fact, the use of thinner membranes which already implies lower costs due to the fact that a lower amount of palladium is used for each membrane fabrication, also allows for higher  permeation flux through the membrane. This translates into the fact that costs are further lowered as a lower amount of membranes is needed.</a:t>
            </a:r>
            <a:endParaRPr lang="LID4096" dirty="0"/>
          </a:p>
          <a:p>
            <a:r>
              <a:rPr lang="en-US" dirty="0"/>
              <a:t>Moreover, the fact that the achievement of the purity target is guaranteed by the presence of the cleaning unit allows the reactor to be operated at lower temperatures, which improves the energy efficiency of the system and also implies that less selective membranes can be implemented. This in turn translates in the possibility to use also membrane less performing and cheaper than Pd-based ones.</a:t>
            </a:r>
            <a:endParaRPr lang="LID4096" dirty="0"/>
          </a:p>
        </p:txBody>
      </p:sp>
      <p:sp>
        <p:nvSpPr>
          <p:cNvPr id="4" name="Slide Number Placeholder 3"/>
          <p:cNvSpPr>
            <a:spLocks noGrp="1"/>
          </p:cNvSpPr>
          <p:nvPr>
            <p:ph type="sldNum" sz="quarter" idx="5"/>
          </p:nvPr>
        </p:nvSpPr>
        <p:spPr/>
        <p:txBody>
          <a:bodyPr/>
          <a:lstStyle/>
          <a:p>
            <a:fld id="{AD34AEF5-F146-492F-A05E-DFE7F8A2BC3E}" type="slidenum">
              <a:rPr lang="LID4096" smtClean="0"/>
              <a:t>7</a:t>
            </a:fld>
            <a:endParaRPr lang="LID4096"/>
          </a:p>
        </p:txBody>
      </p:sp>
    </p:spTree>
    <p:extLst>
      <p:ext uri="{BB962C8B-B14F-4D97-AF65-F5344CB8AC3E}">
        <p14:creationId xmlns:p14="http://schemas.microsoft.com/office/powerpoint/2010/main" val="3845280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highlight>
                  <a:srgbClr val="FFFFFF"/>
                </a:highlight>
                <a:latin typeface="Palatino Linotype" panose="02040502050505030304" pitchFamily="18" charset="0"/>
                <a:ea typeface="SimSun" panose="02010600030101010101" pitchFamily="2" charset="-122"/>
                <a:cs typeface="Times New Roman" panose="02020603050405020304" pitchFamily="18" charset="0"/>
              </a:rPr>
              <a:t>the increase of hydrogen </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permeance with temperature indicates the dominance of activated transport mechanisms such as molecular sieving and surface diffusion. </a:t>
            </a:r>
          </a:p>
          <a:p>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 negative slope of hydrogen permeation as a function of pressure indicates then the negligible contribution of viscous flow through the membrane and therefore the absence of defects on the membrane’s surface </a:t>
            </a:r>
          </a:p>
          <a:p>
            <a:endPar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Hydrogen is the gas showing the highest permeance and this can be explained analyzing the pore size distribution of the membrane. Here it is in fact shown that most of the pores are bigger than the kinetic diameter of hydrogen (0.289 nm), indicating that hydrogen permeation through the membrane is promoted. Nitrogen permeation through the membrane is on the other hand less favored since only about 26% of the pores show a bigger size compared to its kinetic diameter.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As far as ammonia concerns, despite its lower kinetic diameter compared to the one of hydrogen, it shows a lower permeance compared to the one hydrogen. The main reason for this lies in the contribution of molecular sieving to the permeation mechanism. Ammonia permeation can in fact only take place through those pores which have a larger size compared to its kinetic diameter (0.260 nm) and is therefore inhibited through about 24% of the pores. Moreover, a similar behavior of permeation compared to hydrogen has been observed in literature for helium (He), which has indeed the same kinetic diameter of ammonia. As this behavior has been ascribed to higher adsorption affinity of hydrogen in carbon membranes compared to helium as well as to the smaller cross section diameter of hydrogen which results in lower resistance to gas transport through the pores by molecular sieving mechanism [48], the same explanation might justify the trend of ammonia permeation compared to the one of hydrogen</a:t>
            </a:r>
            <a:r>
              <a:rPr lang="en-US" sz="1800" kern="1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experienced in this work.</a:t>
            </a:r>
          </a:p>
          <a:p>
            <a:endParaRPr lang="LID4096" dirty="0"/>
          </a:p>
        </p:txBody>
      </p:sp>
      <p:sp>
        <p:nvSpPr>
          <p:cNvPr id="4" name="Slide Number Placeholder 3"/>
          <p:cNvSpPr>
            <a:spLocks noGrp="1"/>
          </p:cNvSpPr>
          <p:nvPr>
            <p:ph type="sldNum" sz="quarter" idx="5"/>
          </p:nvPr>
        </p:nvSpPr>
        <p:spPr/>
        <p:txBody>
          <a:bodyPr/>
          <a:lstStyle/>
          <a:p>
            <a:fld id="{AD34AEF5-F146-492F-A05E-DFE7F8A2BC3E}" type="slidenum">
              <a:rPr lang="LID4096" smtClean="0"/>
              <a:t>8</a:t>
            </a:fld>
            <a:endParaRPr lang="LID4096"/>
          </a:p>
        </p:txBody>
      </p:sp>
    </p:spTree>
    <p:extLst>
      <p:ext uri="{BB962C8B-B14F-4D97-AF65-F5344CB8AC3E}">
        <p14:creationId xmlns:p14="http://schemas.microsoft.com/office/powerpoint/2010/main" val="2130810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34AEF5-F146-492F-A05E-DFE7F8A2BC3E}" type="slidenum">
              <a:rPr lang="LID4096" smtClean="0"/>
              <a:t>9</a:t>
            </a:fld>
            <a:endParaRPr lang="LID4096"/>
          </a:p>
        </p:txBody>
      </p:sp>
    </p:spTree>
    <p:extLst>
      <p:ext uri="{BB962C8B-B14F-4D97-AF65-F5344CB8AC3E}">
        <p14:creationId xmlns:p14="http://schemas.microsoft.com/office/powerpoint/2010/main" val="700987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last slide I would therefore like to summarize the main outcomes of my work.</a:t>
            </a:r>
          </a:p>
          <a:p>
            <a:endParaRPr lang="en-US" dirty="0"/>
          </a:p>
          <a:p>
            <a:endParaRPr lang="en-US" dirty="0"/>
          </a:p>
          <a:p>
            <a:r>
              <a:rPr lang="en-US" dirty="0"/>
              <a:t>All in all, this findings can lead to the conclusion that the MR technology holds potential in advancing the decarbonization of the current energy system.</a:t>
            </a:r>
            <a:endParaRPr lang="LID4096" dirty="0"/>
          </a:p>
        </p:txBody>
      </p:sp>
      <p:sp>
        <p:nvSpPr>
          <p:cNvPr id="4" name="Slide Number Placeholder 3"/>
          <p:cNvSpPr>
            <a:spLocks noGrp="1"/>
          </p:cNvSpPr>
          <p:nvPr>
            <p:ph type="sldNum" sz="quarter" idx="5"/>
          </p:nvPr>
        </p:nvSpPr>
        <p:spPr/>
        <p:txBody>
          <a:bodyPr/>
          <a:lstStyle/>
          <a:p>
            <a:fld id="{AD34AEF5-F146-492F-A05E-DFE7F8A2BC3E}" type="slidenum">
              <a:rPr lang="LID4096" smtClean="0"/>
              <a:t>10</a:t>
            </a:fld>
            <a:endParaRPr lang="LID4096"/>
          </a:p>
        </p:txBody>
      </p:sp>
    </p:spTree>
    <p:extLst>
      <p:ext uri="{BB962C8B-B14F-4D97-AF65-F5344CB8AC3E}">
        <p14:creationId xmlns:p14="http://schemas.microsoft.com/office/powerpoint/2010/main" val="2353676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B868D-147C-E440-83BF-8AD89CDE1C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443EEBCB-5B45-6F8A-49CA-356DA263BA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39ADDED4-406C-CA79-B8E8-FDF1EE02A36F}"/>
              </a:ext>
            </a:extLst>
          </p:cNvPr>
          <p:cNvSpPr>
            <a:spLocks noGrp="1"/>
          </p:cNvSpPr>
          <p:nvPr>
            <p:ph type="dt" sz="half" idx="10"/>
          </p:nvPr>
        </p:nvSpPr>
        <p:spPr/>
        <p:txBody>
          <a:bodyPr/>
          <a:lstStyle/>
          <a:p>
            <a:fld id="{B1D81B44-33AE-4E39-BEB7-DA1FCB9556E8}" type="datetimeFigureOut">
              <a:rPr lang="LID4096" smtClean="0"/>
              <a:t>07/02/2024</a:t>
            </a:fld>
            <a:endParaRPr lang="LID4096"/>
          </a:p>
        </p:txBody>
      </p:sp>
      <p:sp>
        <p:nvSpPr>
          <p:cNvPr id="5" name="Footer Placeholder 4">
            <a:extLst>
              <a:ext uri="{FF2B5EF4-FFF2-40B4-BE49-F238E27FC236}">
                <a16:creationId xmlns:a16="http://schemas.microsoft.com/office/drawing/2014/main" id="{439276C6-ADC8-C158-7DAB-B1E7C47C2E86}"/>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10AD9893-D20D-933C-ED70-8ED33D47396E}"/>
              </a:ext>
            </a:extLst>
          </p:cNvPr>
          <p:cNvSpPr>
            <a:spLocks noGrp="1"/>
          </p:cNvSpPr>
          <p:nvPr>
            <p:ph type="sldNum" sz="quarter" idx="12"/>
          </p:nvPr>
        </p:nvSpPr>
        <p:spPr/>
        <p:txBody>
          <a:bodyPr/>
          <a:lstStyle/>
          <a:p>
            <a:fld id="{D34FDE14-76DF-4210-A06A-9A30F07E1246}" type="slidenum">
              <a:rPr lang="LID4096" smtClean="0"/>
              <a:t>‹#›</a:t>
            </a:fld>
            <a:endParaRPr lang="LID4096"/>
          </a:p>
        </p:txBody>
      </p:sp>
    </p:spTree>
    <p:extLst>
      <p:ext uri="{BB962C8B-B14F-4D97-AF65-F5344CB8AC3E}">
        <p14:creationId xmlns:p14="http://schemas.microsoft.com/office/powerpoint/2010/main" val="3686508856"/>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77DBF-8E97-4A6D-931F-B40FD8069C19}"/>
              </a:ext>
            </a:extLst>
          </p:cNvPr>
          <p:cNvSpPr>
            <a:spLocks noGrp="1"/>
          </p:cNvSpPr>
          <p:nvPr>
            <p:ph type="title"/>
          </p:nvPr>
        </p:nvSpPr>
        <p:spPr/>
        <p:txBody>
          <a:bodyPr/>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1E3FC72B-EE92-1B66-142A-3ACF035FC4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46B82526-0DCB-6358-B3CF-1CDBA7663052}"/>
              </a:ext>
            </a:extLst>
          </p:cNvPr>
          <p:cNvSpPr>
            <a:spLocks noGrp="1"/>
          </p:cNvSpPr>
          <p:nvPr>
            <p:ph type="dt" sz="half" idx="10"/>
          </p:nvPr>
        </p:nvSpPr>
        <p:spPr/>
        <p:txBody>
          <a:bodyPr/>
          <a:lstStyle/>
          <a:p>
            <a:fld id="{B1D81B44-33AE-4E39-BEB7-DA1FCB9556E8}" type="datetimeFigureOut">
              <a:rPr lang="LID4096" smtClean="0"/>
              <a:t>07/02/2024</a:t>
            </a:fld>
            <a:endParaRPr lang="LID4096"/>
          </a:p>
        </p:txBody>
      </p:sp>
      <p:sp>
        <p:nvSpPr>
          <p:cNvPr id="5" name="Footer Placeholder 4">
            <a:extLst>
              <a:ext uri="{FF2B5EF4-FFF2-40B4-BE49-F238E27FC236}">
                <a16:creationId xmlns:a16="http://schemas.microsoft.com/office/drawing/2014/main" id="{0461B1DF-BF62-E0EB-E601-CE86302A175C}"/>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F6DB053D-B1C0-4CB2-F4CD-A805C92637A1}"/>
              </a:ext>
            </a:extLst>
          </p:cNvPr>
          <p:cNvSpPr>
            <a:spLocks noGrp="1"/>
          </p:cNvSpPr>
          <p:nvPr>
            <p:ph type="sldNum" sz="quarter" idx="12"/>
          </p:nvPr>
        </p:nvSpPr>
        <p:spPr/>
        <p:txBody>
          <a:bodyPr/>
          <a:lstStyle/>
          <a:p>
            <a:fld id="{D34FDE14-76DF-4210-A06A-9A30F07E1246}" type="slidenum">
              <a:rPr lang="LID4096" smtClean="0"/>
              <a:t>‹#›</a:t>
            </a:fld>
            <a:endParaRPr lang="LID4096"/>
          </a:p>
        </p:txBody>
      </p:sp>
    </p:spTree>
    <p:extLst>
      <p:ext uri="{BB962C8B-B14F-4D97-AF65-F5344CB8AC3E}">
        <p14:creationId xmlns:p14="http://schemas.microsoft.com/office/powerpoint/2010/main" val="1599314522"/>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37127F-7E94-77DD-4B60-BE490484D5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1CD514D2-0229-8B55-2B0E-D28C484B7A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A1F0742E-C4ED-2F3E-1551-C83D0F2FC63F}"/>
              </a:ext>
            </a:extLst>
          </p:cNvPr>
          <p:cNvSpPr>
            <a:spLocks noGrp="1"/>
          </p:cNvSpPr>
          <p:nvPr>
            <p:ph type="dt" sz="half" idx="10"/>
          </p:nvPr>
        </p:nvSpPr>
        <p:spPr/>
        <p:txBody>
          <a:bodyPr/>
          <a:lstStyle/>
          <a:p>
            <a:fld id="{B1D81B44-33AE-4E39-BEB7-DA1FCB9556E8}" type="datetimeFigureOut">
              <a:rPr lang="LID4096" smtClean="0"/>
              <a:t>07/02/2024</a:t>
            </a:fld>
            <a:endParaRPr lang="LID4096"/>
          </a:p>
        </p:txBody>
      </p:sp>
      <p:sp>
        <p:nvSpPr>
          <p:cNvPr id="5" name="Footer Placeholder 4">
            <a:extLst>
              <a:ext uri="{FF2B5EF4-FFF2-40B4-BE49-F238E27FC236}">
                <a16:creationId xmlns:a16="http://schemas.microsoft.com/office/drawing/2014/main" id="{536873B5-C13C-3F44-B359-10BF57326E2D}"/>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1CD318FE-7200-A3A6-29BC-F5E53F04A0AC}"/>
              </a:ext>
            </a:extLst>
          </p:cNvPr>
          <p:cNvSpPr>
            <a:spLocks noGrp="1"/>
          </p:cNvSpPr>
          <p:nvPr>
            <p:ph type="sldNum" sz="quarter" idx="12"/>
          </p:nvPr>
        </p:nvSpPr>
        <p:spPr/>
        <p:txBody>
          <a:bodyPr/>
          <a:lstStyle/>
          <a:p>
            <a:fld id="{D34FDE14-76DF-4210-A06A-9A30F07E1246}" type="slidenum">
              <a:rPr lang="LID4096" smtClean="0"/>
              <a:t>‹#›</a:t>
            </a:fld>
            <a:endParaRPr lang="LID4096"/>
          </a:p>
        </p:txBody>
      </p:sp>
    </p:spTree>
    <p:extLst>
      <p:ext uri="{BB962C8B-B14F-4D97-AF65-F5344CB8AC3E}">
        <p14:creationId xmlns:p14="http://schemas.microsoft.com/office/powerpoint/2010/main" val="451978811"/>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1 Column">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275B11D-8F3F-472B-BBCC-A4F7415AC0A5}"/>
              </a:ext>
            </a:extLst>
          </p:cNvPr>
          <p:cNvSpPr>
            <a:spLocks noGrp="1"/>
          </p:cNvSpPr>
          <p:nvPr>
            <p:ph type="pic" sz="quarter" idx="10"/>
          </p:nvPr>
        </p:nvSpPr>
        <p:spPr>
          <a:xfrm>
            <a:off x="1028700" y="3543300"/>
            <a:ext cx="3924300" cy="3314700"/>
          </a:xfrm>
        </p:spPr>
        <p:txBody>
          <a:bodyPr/>
          <a:lstStyle/>
          <a:p>
            <a:r>
              <a:rPr lang="en-US"/>
              <a:t>Click icon to add picture</a:t>
            </a:r>
          </a:p>
        </p:txBody>
      </p:sp>
      <p:sp>
        <p:nvSpPr>
          <p:cNvPr id="6" name="Content Placeholder 2">
            <a:extLst>
              <a:ext uri="{FF2B5EF4-FFF2-40B4-BE49-F238E27FC236}">
                <a16:creationId xmlns:a16="http://schemas.microsoft.com/office/drawing/2014/main" id="{99F0629D-1A5F-4F4F-90D6-430379624EFF}"/>
              </a:ext>
            </a:extLst>
          </p:cNvPr>
          <p:cNvSpPr>
            <a:spLocks noGrp="1"/>
          </p:cNvSpPr>
          <p:nvPr>
            <p:ph idx="4294967295"/>
          </p:nvPr>
        </p:nvSpPr>
        <p:spPr>
          <a:xfrm>
            <a:off x="6191250" y="1981200"/>
            <a:ext cx="4972050" cy="4473575"/>
          </a:xfrm>
        </p:spPr>
        <p:txBody>
          <a:bodyPr>
            <a:normAutofit/>
          </a:bodyPr>
          <a:lstStyle>
            <a:lvl1pPr marL="0" indent="0">
              <a:buNone/>
              <a:defRPr/>
            </a:lvl1pPr>
          </a:lstStyle>
          <a:p>
            <a:pPr lvl="0"/>
            <a:r>
              <a:rPr lang="en-US" sz="1600">
                <a:solidFill>
                  <a:schemeClr val="tx2">
                    <a:lumMod val="50000"/>
                  </a:schemeClr>
                </a:solidFill>
                <a:latin typeface="Biome Light" panose="020B0303030204020804" pitchFamily="34" charset="0"/>
                <a:cs typeface="Biome Light" panose="020B0303030204020804" pitchFamily="34" charset="0"/>
              </a:rPr>
              <a:t>Click to edit Master text styles</a:t>
            </a:r>
          </a:p>
        </p:txBody>
      </p:sp>
      <p:sp>
        <p:nvSpPr>
          <p:cNvPr id="17" name="Date Placeholder 3">
            <a:extLst>
              <a:ext uri="{FF2B5EF4-FFF2-40B4-BE49-F238E27FC236}">
                <a16:creationId xmlns:a16="http://schemas.microsoft.com/office/drawing/2014/main" id="{218C063B-0EE9-4FD5-A116-241C245452A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C8E8AEE-3371-4D2C-9B35-56234A6DAFAC}" type="datetime1">
              <a:rPr lang="en-US" smtClean="0"/>
              <a:t>7/2/2024</a:t>
            </a:fld>
            <a:endParaRPr lang="en-US" dirty="0"/>
          </a:p>
        </p:txBody>
      </p:sp>
      <p:sp>
        <p:nvSpPr>
          <p:cNvPr id="2" name="Title 1">
            <a:extLst>
              <a:ext uri="{FF2B5EF4-FFF2-40B4-BE49-F238E27FC236}">
                <a16:creationId xmlns:a16="http://schemas.microsoft.com/office/drawing/2014/main" id="{4AEEC1A7-43C3-481E-95D0-5616242E1A01}"/>
              </a:ext>
            </a:extLst>
          </p:cNvPr>
          <p:cNvSpPr>
            <a:spLocks noGrp="1"/>
          </p:cNvSpPr>
          <p:nvPr>
            <p:ph type="title" hasCustomPrompt="1"/>
          </p:nvPr>
        </p:nvSpPr>
        <p:spPr>
          <a:xfrm>
            <a:off x="895534" y="539225"/>
            <a:ext cx="3924300" cy="2434386"/>
          </a:xfrm>
        </p:spPr>
        <p:txBody>
          <a:bodyPr vert="horz" lIns="91440" tIns="45720" rIns="91440" bIns="45720" rtlCol="0" anchor="ctr">
            <a:normAutofit/>
          </a:bodyPr>
          <a:lstStyle>
            <a:lvl1pPr>
              <a:defRPr lang="en-US" sz="7200">
                <a:solidFill>
                  <a:schemeClr val="accent2">
                    <a:lumMod val="50000"/>
                  </a:schemeClr>
                </a:solidFill>
                <a:latin typeface="+mn-lt"/>
                <a:ea typeface="+mn-ea"/>
                <a:cs typeface="+mn-cs"/>
              </a:defRPr>
            </a:lvl1pPr>
          </a:lstStyle>
          <a:p>
            <a:pPr lvl="0"/>
            <a:r>
              <a:rPr lang="en-US" dirty="0"/>
              <a:t>Click to add title</a:t>
            </a:r>
          </a:p>
        </p:txBody>
      </p:sp>
    </p:spTree>
    <p:extLst>
      <p:ext uri="{BB962C8B-B14F-4D97-AF65-F5344CB8AC3E}">
        <p14:creationId xmlns:p14="http://schemas.microsoft.com/office/powerpoint/2010/main" val="2273643627"/>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070D5-1721-B8F5-3A48-AA132238FD61}"/>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CCEA7984-293F-7272-D1B0-CFA5AEA7E6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777EEDC9-F8F9-C6F9-88B8-5417636D34DB}"/>
              </a:ext>
            </a:extLst>
          </p:cNvPr>
          <p:cNvSpPr>
            <a:spLocks noGrp="1"/>
          </p:cNvSpPr>
          <p:nvPr>
            <p:ph type="dt" sz="half" idx="10"/>
          </p:nvPr>
        </p:nvSpPr>
        <p:spPr/>
        <p:txBody>
          <a:bodyPr/>
          <a:lstStyle/>
          <a:p>
            <a:fld id="{B1D81B44-33AE-4E39-BEB7-DA1FCB9556E8}" type="datetimeFigureOut">
              <a:rPr lang="LID4096" smtClean="0"/>
              <a:t>07/02/2024</a:t>
            </a:fld>
            <a:endParaRPr lang="LID4096"/>
          </a:p>
        </p:txBody>
      </p:sp>
      <p:sp>
        <p:nvSpPr>
          <p:cNvPr id="5" name="Footer Placeholder 4">
            <a:extLst>
              <a:ext uri="{FF2B5EF4-FFF2-40B4-BE49-F238E27FC236}">
                <a16:creationId xmlns:a16="http://schemas.microsoft.com/office/drawing/2014/main" id="{9A6103E1-2917-74FF-FDD2-C90365533593}"/>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2C7F3A4B-4771-4C14-2921-712D71C524EE}"/>
              </a:ext>
            </a:extLst>
          </p:cNvPr>
          <p:cNvSpPr>
            <a:spLocks noGrp="1"/>
          </p:cNvSpPr>
          <p:nvPr>
            <p:ph type="sldNum" sz="quarter" idx="12"/>
          </p:nvPr>
        </p:nvSpPr>
        <p:spPr/>
        <p:txBody>
          <a:bodyPr/>
          <a:lstStyle/>
          <a:p>
            <a:fld id="{D34FDE14-76DF-4210-A06A-9A30F07E1246}" type="slidenum">
              <a:rPr lang="LID4096" smtClean="0"/>
              <a:t>‹#›</a:t>
            </a:fld>
            <a:endParaRPr lang="LID4096"/>
          </a:p>
        </p:txBody>
      </p:sp>
    </p:spTree>
    <p:extLst>
      <p:ext uri="{BB962C8B-B14F-4D97-AF65-F5344CB8AC3E}">
        <p14:creationId xmlns:p14="http://schemas.microsoft.com/office/powerpoint/2010/main" val="855463465"/>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F387D-C38C-EDDA-04D0-174E686C17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ID4096"/>
          </a:p>
        </p:txBody>
      </p:sp>
      <p:sp>
        <p:nvSpPr>
          <p:cNvPr id="3" name="Text Placeholder 2">
            <a:extLst>
              <a:ext uri="{FF2B5EF4-FFF2-40B4-BE49-F238E27FC236}">
                <a16:creationId xmlns:a16="http://schemas.microsoft.com/office/drawing/2014/main" id="{4CAA3B49-840E-7820-82E2-682628B4EB3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EDCF33-A642-1C94-82BD-39C5ACF555CC}"/>
              </a:ext>
            </a:extLst>
          </p:cNvPr>
          <p:cNvSpPr>
            <a:spLocks noGrp="1"/>
          </p:cNvSpPr>
          <p:nvPr>
            <p:ph type="dt" sz="half" idx="10"/>
          </p:nvPr>
        </p:nvSpPr>
        <p:spPr/>
        <p:txBody>
          <a:bodyPr/>
          <a:lstStyle/>
          <a:p>
            <a:fld id="{B1D81B44-33AE-4E39-BEB7-DA1FCB9556E8}" type="datetimeFigureOut">
              <a:rPr lang="LID4096" smtClean="0"/>
              <a:t>07/02/2024</a:t>
            </a:fld>
            <a:endParaRPr lang="LID4096"/>
          </a:p>
        </p:txBody>
      </p:sp>
      <p:sp>
        <p:nvSpPr>
          <p:cNvPr id="5" name="Footer Placeholder 4">
            <a:extLst>
              <a:ext uri="{FF2B5EF4-FFF2-40B4-BE49-F238E27FC236}">
                <a16:creationId xmlns:a16="http://schemas.microsoft.com/office/drawing/2014/main" id="{BC2864D1-4CE9-6B28-0193-3F1FD3CC3B1B}"/>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E344E474-CE58-387A-0A5E-1AF3F722D6B5}"/>
              </a:ext>
            </a:extLst>
          </p:cNvPr>
          <p:cNvSpPr>
            <a:spLocks noGrp="1"/>
          </p:cNvSpPr>
          <p:nvPr>
            <p:ph type="sldNum" sz="quarter" idx="12"/>
          </p:nvPr>
        </p:nvSpPr>
        <p:spPr/>
        <p:txBody>
          <a:bodyPr/>
          <a:lstStyle/>
          <a:p>
            <a:fld id="{D34FDE14-76DF-4210-A06A-9A30F07E1246}" type="slidenum">
              <a:rPr lang="LID4096" smtClean="0"/>
              <a:t>‹#›</a:t>
            </a:fld>
            <a:endParaRPr lang="LID4096"/>
          </a:p>
        </p:txBody>
      </p:sp>
    </p:spTree>
    <p:extLst>
      <p:ext uri="{BB962C8B-B14F-4D97-AF65-F5344CB8AC3E}">
        <p14:creationId xmlns:p14="http://schemas.microsoft.com/office/powerpoint/2010/main" val="3541807777"/>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6767-C224-6882-64FF-56457703EFA1}"/>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A399BBFA-8A68-EA4A-6E2E-4BDF9F62E9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Content Placeholder 3">
            <a:extLst>
              <a:ext uri="{FF2B5EF4-FFF2-40B4-BE49-F238E27FC236}">
                <a16:creationId xmlns:a16="http://schemas.microsoft.com/office/drawing/2014/main" id="{F7B93FBB-C98A-B981-36B5-684165880A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Date Placeholder 4">
            <a:extLst>
              <a:ext uri="{FF2B5EF4-FFF2-40B4-BE49-F238E27FC236}">
                <a16:creationId xmlns:a16="http://schemas.microsoft.com/office/drawing/2014/main" id="{41EFE710-F16C-6385-CEA0-623D634CA949}"/>
              </a:ext>
            </a:extLst>
          </p:cNvPr>
          <p:cNvSpPr>
            <a:spLocks noGrp="1"/>
          </p:cNvSpPr>
          <p:nvPr>
            <p:ph type="dt" sz="half" idx="10"/>
          </p:nvPr>
        </p:nvSpPr>
        <p:spPr/>
        <p:txBody>
          <a:bodyPr/>
          <a:lstStyle/>
          <a:p>
            <a:fld id="{B1D81B44-33AE-4E39-BEB7-DA1FCB9556E8}" type="datetimeFigureOut">
              <a:rPr lang="LID4096" smtClean="0"/>
              <a:t>07/02/2024</a:t>
            </a:fld>
            <a:endParaRPr lang="LID4096"/>
          </a:p>
        </p:txBody>
      </p:sp>
      <p:sp>
        <p:nvSpPr>
          <p:cNvPr id="6" name="Footer Placeholder 5">
            <a:extLst>
              <a:ext uri="{FF2B5EF4-FFF2-40B4-BE49-F238E27FC236}">
                <a16:creationId xmlns:a16="http://schemas.microsoft.com/office/drawing/2014/main" id="{04427B07-DEF5-B321-5BBC-41EC9DAD4145}"/>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FC3ECE70-328B-A9B9-EC7D-2BEB6A3C22CB}"/>
              </a:ext>
            </a:extLst>
          </p:cNvPr>
          <p:cNvSpPr>
            <a:spLocks noGrp="1"/>
          </p:cNvSpPr>
          <p:nvPr>
            <p:ph type="sldNum" sz="quarter" idx="12"/>
          </p:nvPr>
        </p:nvSpPr>
        <p:spPr/>
        <p:txBody>
          <a:bodyPr/>
          <a:lstStyle/>
          <a:p>
            <a:fld id="{D34FDE14-76DF-4210-A06A-9A30F07E1246}" type="slidenum">
              <a:rPr lang="LID4096" smtClean="0"/>
              <a:t>‹#›</a:t>
            </a:fld>
            <a:endParaRPr lang="LID4096"/>
          </a:p>
        </p:txBody>
      </p:sp>
    </p:spTree>
    <p:extLst>
      <p:ext uri="{BB962C8B-B14F-4D97-AF65-F5344CB8AC3E}">
        <p14:creationId xmlns:p14="http://schemas.microsoft.com/office/powerpoint/2010/main" val="502045349"/>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12E4C-EA4A-AE2B-C076-8113488E312B}"/>
              </a:ext>
            </a:extLst>
          </p:cNvPr>
          <p:cNvSpPr>
            <a:spLocks noGrp="1"/>
          </p:cNvSpPr>
          <p:nvPr>
            <p:ph type="title"/>
          </p:nvPr>
        </p:nvSpPr>
        <p:spPr>
          <a:xfrm>
            <a:off x="839788" y="365125"/>
            <a:ext cx="10515600" cy="1325563"/>
          </a:xfrm>
        </p:spPr>
        <p:txBody>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E5589EB6-57C8-D91F-DAD0-318CAE2B5A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03B045-C100-D243-D49F-354C553666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ext Placeholder 4">
            <a:extLst>
              <a:ext uri="{FF2B5EF4-FFF2-40B4-BE49-F238E27FC236}">
                <a16:creationId xmlns:a16="http://schemas.microsoft.com/office/drawing/2014/main" id="{369D9695-FA11-76F0-8577-41552A39EC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86F422-E74E-5402-C593-1AE16ADCB4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7" name="Date Placeholder 6">
            <a:extLst>
              <a:ext uri="{FF2B5EF4-FFF2-40B4-BE49-F238E27FC236}">
                <a16:creationId xmlns:a16="http://schemas.microsoft.com/office/drawing/2014/main" id="{A66A4668-D826-6F13-850B-EFB2F2209A29}"/>
              </a:ext>
            </a:extLst>
          </p:cNvPr>
          <p:cNvSpPr>
            <a:spLocks noGrp="1"/>
          </p:cNvSpPr>
          <p:nvPr>
            <p:ph type="dt" sz="half" idx="10"/>
          </p:nvPr>
        </p:nvSpPr>
        <p:spPr/>
        <p:txBody>
          <a:bodyPr/>
          <a:lstStyle/>
          <a:p>
            <a:fld id="{B1D81B44-33AE-4E39-BEB7-DA1FCB9556E8}" type="datetimeFigureOut">
              <a:rPr lang="LID4096" smtClean="0"/>
              <a:t>07/02/2024</a:t>
            </a:fld>
            <a:endParaRPr lang="LID4096"/>
          </a:p>
        </p:txBody>
      </p:sp>
      <p:sp>
        <p:nvSpPr>
          <p:cNvPr id="8" name="Footer Placeholder 7">
            <a:extLst>
              <a:ext uri="{FF2B5EF4-FFF2-40B4-BE49-F238E27FC236}">
                <a16:creationId xmlns:a16="http://schemas.microsoft.com/office/drawing/2014/main" id="{8157BD89-1C50-1AB9-F567-CA2C151665EF}"/>
              </a:ext>
            </a:extLst>
          </p:cNvPr>
          <p:cNvSpPr>
            <a:spLocks noGrp="1"/>
          </p:cNvSpPr>
          <p:nvPr>
            <p:ph type="ftr" sz="quarter" idx="11"/>
          </p:nvPr>
        </p:nvSpPr>
        <p:spPr/>
        <p:txBody>
          <a:bodyPr/>
          <a:lstStyle/>
          <a:p>
            <a:endParaRPr lang="LID4096"/>
          </a:p>
        </p:txBody>
      </p:sp>
      <p:sp>
        <p:nvSpPr>
          <p:cNvPr id="9" name="Slide Number Placeholder 8">
            <a:extLst>
              <a:ext uri="{FF2B5EF4-FFF2-40B4-BE49-F238E27FC236}">
                <a16:creationId xmlns:a16="http://schemas.microsoft.com/office/drawing/2014/main" id="{5CEB722C-C10D-0E9E-542D-AF37563C6D4B}"/>
              </a:ext>
            </a:extLst>
          </p:cNvPr>
          <p:cNvSpPr>
            <a:spLocks noGrp="1"/>
          </p:cNvSpPr>
          <p:nvPr>
            <p:ph type="sldNum" sz="quarter" idx="12"/>
          </p:nvPr>
        </p:nvSpPr>
        <p:spPr/>
        <p:txBody>
          <a:bodyPr/>
          <a:lstStyle/>
          <a:p>
            <a:fld id="{D34FDE14-76DF-4210-A06A-9A30F07E1246}" type="slidenum">
              <a:rPr lang="LID4096" smtClean="0"/>
              <a:t>‹#›</a:t>
            </a:fld>
            <a:endParaRPr lang="LID4096"/>
          </a:p>
        </p:txBody>
      </p:sp>
    </p:spTree>
    <p:extLst>
      <p:ext uri="{BB962C8B-B14F-4D97-AF65-F5344CB8AC3E}">
        <p14:creationId xmlns:p14="http://schemas.microsoft.com/office/powerpoint/2010/main" val="974475360"/>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9A5A7-296D-D0B4-B5F4-4DBFE498EFD5}"/>
              </a:ext>
            </a:extLst>
          </p:cNvPr>
          <p:cNvSpPr>
            <a:spLocks noGrp="1"/>
          </p:cNvSpPr>
          <p:nvPr>
            <p:ph type="title"/>
          </p:nvPr>
        </p:nvSpPr>
        <p:spPr/>
        <p:txBody>
          <a:bodyPr/>
          <a:lstStyle/>
          <a:p>
            <a:r>
              <a:rPr lang="en-US"/>
              <a:t>Click to edit Master title style</a:t>
            </a:r>
            <a:endParaRPr lang="LID4096"/>
          </a:p>
        </p:txBody>
      </p:sp>
      <p:sp>
        <p:nvSpPr>
          <p:cNvPr id="3" name="Date Placeholder 2">
            <a:extLst>
              <a:ext uri="{FF2B5EF4-FFF2-40B4-BE49-F238E27FC236}">
                <a16:creationId xmlns:a16="http://schemas.microsoft.com/office/drawing/2014/main" id="{CFDFC613-55E5-37C3-4A97-193D6276560B}"/>
              </a:ext>
            </a:extLst>
          </p:cNvPr>
          <p:cNvSpPr>
            <a:spLocks noGrp="1"/>
          </p:cNvSpPr>
          <p:nvPr>
            <p:ph type="dt" sz="half" idx="10"/>
          </p:nvPr>
        </p:nvSpPr>
        <p:spPr/>
        <p:txBody>
          <a:bodyPr/>
          <a:lstStyle/>
          <a:p>
            <a:fld id="{B1D81B44-33AE-4E39-BEB7-DA1FCB9556E8}" type="datetimeFigureOut">
              <a:rPr lang="LID4096" smtClean="0"/>
              <a:t>07/02/2024</a:t>
            </a:fld>
            <a:endParaRPr lang="LID4096"/>
          </a:p>
        </p:txBody>
      </p:sp>
      <p:sp>
        <p:nvSpPr>
          <p:cNvPr id="4" name="Footer Placeholder 3">
            <a:extLst>
              <a:ext uri="{FF2B5EF4-FFF2-40B4-BE49-F238E27FC236}">
                <a16:creationId xmlns:a16="http://schemas.microsoft.com/office/drawing/2014/main" id="{D0F3FB1A-0736-C847-F46A-CDB9ACEE4AF3}"/>
              </a:ext>
            </a:extLst>
          </p:cNvPr>
          <p:cNvSpPr>
            <a:spLocks noGrp="1"/>
          </p:cNvSpPr>
          <p:nvPr>
            <p:ph type="ftr" sz="quarter" idx="11"/>
          </p:nvPr>
        </p:nvSpPr>
        <p:spPr/>
        <p:txBody>
          <a:bodyPr/>
          <a:lstStyle/>
          <a:p>
            <a:endParaRPr lang="LID4096"/>
          </a:p>
        </p:txBody>
      </p:sp>
      <p:sp>
        <p:nvSpPr>
          <p:cNvPr id="5" name="Slide Number Placeholder 4">
            <a:extLst>
              <a:ext uri="{FF2B5EF4-FFF2-40B4-BE49-F238E27FC236}">
                <a16:creationId xmlns:a16="http://schemas.microsoft.com/office/drawing/2014/main" id="{8BDECB72-0C6E-DD65-0602-5639B0F2B1B3}"/>
              </a:ext>
            </a:extLst>
          </p:cNvPr>
          <p:cNvSpPr>
            <a:spLocks noGrp="1"/>
          </p:cNvSpPr>
          <p:nvPr>
            <p:ph type="sldNum" sz="quarter" idx="12"/>
          </p:nvPr>
        </p:nvSpPr>
        <p:spPr/>
        <p:txBody>
          <a:bodyPr/>
          <a:lstStyle/>
          <a:p>
            <a:fld id="{D34FDE14-76DF-4210-A06A-9A30F07E1246}" type="slidenum">
              <a:rPr lang="LID4096" smtClean="0"/>
              <a:t>‹#›</a:t>
            </a:fld>
            <a:endParaRPr lang="LID4096"/>
          </a:p>
        </p:txBody>
      </p:sp>
    </p:spTree>
    <p:extLst>
      <p:ext uri="{BB962C8B-B14F-4D97-AF65-F5344CB8AC3E}">
        <p14:creationId xmlns:p14="http://schemas.microsoft.com/office/powerpoint/2010/main" val="4275090971"/>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951C5A-613A-A603-6A3F-E7D7C72557B7}"/>
              </a:ext>
            </a:extLst>
          </p:cNvPr>
          <p:cNvSpPr>
            <a:spLocks noGrp="1"/>
          </p:cNvSpPr>
          <p:nvPr>
            <p:ph type="dt" sz="half" idx="10"/>
          </p:nvPr>
        </p:nvSpPr>
        <p:spPr/>
        <p:txBody>
          <a:bodyPr/>
          <a:lstStyle/>
          <a:p>
            <a:fld id="{B1D81B44-33AE-4E39-BEB7-DA1FCB9556E8}" type="datetimeFigureOut">
              <a:rPr lang="LID4096" smtClean="0"/>
              <a:t>07/02/2024</a:t>
            </a:fld>
            <a:endParaRPr lang="LID4096"/>
          </a:p>
        </p:txBody>
      </p:sp>
      <p:sp>
        <p:nvSpPr>
          <p:cNvPr id="3" name="Footer Placeholder 2">
            <a:extLst>
              <a:ext uri="{FF2B5EF4-FFF2-40B4-BE49-F238E27FC236}">
                <a16:creationId xmlns:a16="http://schemas.microsoft.com/office/drawing/2014/main" id="{12046124-9B79-B15B-F19A-52B4F99D93B1}"/>
              </a:ext>
            </a:extLst>
          </p:cNvPr>
          <p:cNvSpPr>
            <a:spLocks noGrp="1"/>
          </p:cNvSpPr>
          <p:nvPr>
            <p:ph type="ftr" sz="quarter" idx="11"/>
          </p:nvPr>
        </p:nvSpPr>
        <p:spPr/>
        <p:txBody>
          <a:bodyPr/>
          <a:lstStyle/>
          <a:p>
            <a:endParaRPr lang="LID4096"/>
          </a:p>
        </p:txBody>
      </p:sp>
      <p:sp>
        <p:nvSpPr>
          <p:cNvPr id="4" name="Slide Number Placeholder 3">
            <a:extLst>
              <a:ext uri="{FF2B5EF4-FFF2-40B4-BE49-F238E27FC236}">
                <a16:creationId xmlns:a16="http://schemas.microsoft.com/office/drawing/2014/main" id="{D6084961-2E3D-2520-4E14-3A24A5C4073F}"/>
              </a:ext>
            </a:extLst>
          </p:cNvPr>
          <p:cNvSpPr>
            <a:spLocks noGrp="1"/>
          </p:cNvSpPr>
          <p:nvPr>
            <p:ph type="sldNum" sz="quarter" idx="12"/>
          </p:nvPr>
        </p:nvSpPr>
        <p:spPr/>
        <p:txBody>
          <a:bodyPr/>
          <a:lstStyle/>
          <a:p>
            <a:fld id="{D34FDE14-76DF-4210-A06A-9A30F07E1246}" type="slidenum">
              <a:rPr lang="LID4096" smtClean="0"/>
              <a:t>‹#›</a:t>
            </a:fld>
            <a:endParaRPr lang="LID4096"/>
          </a:p>
        </p:txBody>
      </p:sp>
    </p:spTree>
    <p:extLst>
      <p:ext uri="{BB962C8B-B14F-4D97-AF65-F5344CB8AC3E}">
        <p14:creationId xmlns:p14="http://schemas.microsoft.com/office/powerpoint/2010/main" val="3427373493"/>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2C225-8E60-1007-06A4-FAEC8CBA9E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Content Placeholder 2">
            <a:extLst>
              <a:ext uri="{FF2B5EF4-FFF2-40B4-BE49-F238E27FC236}">
                <a16:creationId xmlns:a16="http://schemas.microsoft.com/office/drawing/2014/main" id="{55108AB3-E31F-CC3D-2C98-16A77B4BA7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ext Placeholder 3">
            <a:extLst>
              <a:ext uri="{FF2B5EF4-FFF2-40B4-BE49-F238E27FC236}">
                <a16:creationId xmlns:a16="http://schemas.microsoft.com/office/drawing/2014/main" id="{0E6CD60E-BF95-B901-285D-707EA66F98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F955D7-CB2C-F503-7A1B-315F81907D82}"/>
              </a:ext>
            </a:extLst>
          </p:cNvPr>
          <p:cNvSpPr>
            <a:spLocks noGrp="1"/>
          </p:cNvSpPr>
          <p:nvPr>
            <p:ph type="dt" sz="half" idx="10"/>
          </p:nvPr>
        </p:nvSpPr>
        <p:spPr/>
        <p:txBody>
          <a:bodyPr/>
          <a:lstStyle/>
          <a:p>
            <a:fld id="{B1D81B44-33AE-4E39-BEB7-DA1FCB9556E8}" type="datetimeFigureOut">
              <a:rPr lang="LID4096" smtClean="0"/>
              <a:t>07/02/2024</a:t>
            </a:fld>
            <a:endParaRPr lang="LID4096"/>
          </a:p>
        </p:txBody>
      </p:sp>
      <p:sp>
        <p:nvSpPr>
          <p:cNvPr id="6" name="Footer Placeholder 5">
            <a:extLst>
              <a:ext uri="{FF2B5EF4-FFF2-40B4-BE49-F238E27FC236}">
                <a16:creationId xmlns:a16="http://schemas.microsoft.com/office/drawing/2014/main" id="{B90EEDC0-96D9-9345-7ED2-B4A59616D451}"/>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5642E55F-0A47-E8E3-0DC7-2631B05238FA}"/>
              </a:ext>
            </a:extLst>
          </p:cNvPr>
          <p:cNvSpPr>
            <a:spLocks noGrp="1"/>
          </p:cNvSpPr>
          <p:nvPr>
            <p:ph type="sldNum" sz="quarter" idx="12"/>
          </p:nvPr>
        </p:nvSpPr>
        <p:spPr/>
        <p:txBody>
          <a:bodyPr/>
          <a:lstStyle/>
          <a:p>
            <a:fld id="{D34FDE14-76DF-4210-A06A-9A30F07E1246}" type="slidenum">
              <a:rPr lang="LID4096" smtClean="0"/>
              <a:t>‹#›</a:t>
            </a:fld>
            <a:endParaRPr lang="LID4096"/>
          </a:p>
        </p:txBody>
      </p:sp>
    </p:spTree>
    <p:extLst>
      <p:ext uri="{BB962C8B-B14F-4D97-AF65-F5344CB8AC3E}">
        <p14:creationId xmlns:p14="http://schemas.microsoft.com/office/powerpoint/2010/main" val="1472364305"/>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6EA50-94A9-3B64-5A3A-7331B33527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Picture Placeholder 2">
            <a:extLst>
              <a:ext uri="{FF2B5EF4-FFF2-40B4-BE49-F238E27FC236}">
                <a16:creationId xmlns:a16="http://schemas.microsoft.com/office/drawing/2014/main" id="{5803688B-C254-74A2-E968-C634C581C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Text Placeholder 3">
            <a:extLst>
              <a:ext uri="{FF2B5EF4-FFF2-40B4-BE49-F238E27FC236}">
                <a16:creationId xmlns:a16="http://schemas.microsoft.com/office/drawing/2014/main" id="{8FD674BE-3B3C-D452-1C2E-871A4BDDDA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C2D450-D5A0-CCB7-4A1F-C5E8E3264A41}"/>
              </a:ext>
            </a:extLst>
          </p:cNvPr>
          <p:cNvSpPr>
            <a:spLocks noGrp="1"/>
          </p:cNvSpPr>
          <p:nvPr>
            <p:ph type="dt" sz="half" idx="10"/>
          </p:nvPr>
        </p:nvSpPr>
        <p:spPr/>
        <p:txBody>
          <a:bodyPr/>
          <a:lstStyle/>
          <a:p>
            <a:fld id="{B1D81B44-33AE-4E39-BEB7-DA1FCB9556E8}" type="datetimeFigureOut">
              <a:rPr lang="LID4096" smtClean="0"/>
              <a:t>07/02/2024</a:t>
            </a:fld>
            <a:endParaRPr lang="LID4096"/>
          </a:p>
        </p:txBody>
      </p:sp>
      <p:sp>
        <p:nvSpPr>
          <p:cNvPr id="6" name="Footer Placeholder 5">
            <a:extLst>
              <a:ext uri="{FF2B5EF4-FFF2-40B4-BE49-F238E27FC236}">
                <a16:creationId xmlns:a16="http://schemas.microsoft.com/office/drawing/2014/main" id="{9B05191F-7979-4D07-702F-7A1EC66DF39C}"/>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BFF809C6-A5A3-E748-6313-F8E2FAEF2CEF}"/>
              </a:ext>
            </a:extLst>
          </p:cNvPr>
          <p:cNvSpPr>
            <a:spLocks noGrp="1"/>
          </p:cNvSpPr>
          <p:nvPr>
            <p:ph type="sldNum" sz="quarter" idx="12"/>
          </p:nvPr>
        </p:nvSpPr>
        <p:spPr/>
        <p:txBody>
          <a:bodyPr/>
          <a:lstStyle/>
          <a:p>
            <a:fld id="{D34FDE14-76DF-4210-A06A-9A30F07E1246}" type="slidenum">
              <a:rPr lang="LID4096" smtClean="0"/>
              <a:t>‹#›</a:t>
            </a:fld>
            <a:endParaRPr lang="LID4096"/>
          </a:p>
        </p:txBody>
      </p:sp>
    </p:spTree>
    <p:extLst>
      <p:ext uri="{BB962C8B-B14F-4D97-AF65-F5344CB8AC3E}">
        <p14:creationId xmlns:p14="http://schemas.microsoft.com/office/powerpoint/2010/main" val="899511593"/>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ACB8D0">
                <a:alpha val="75000"/>
              </a:srgbClr>
            </a:gs>
            <a:gs pos="74000">
              <a:srgbClr val="B7C0D6"/>
            </a:gs>
            <a:gs pos="83000">
              <a:srgbClr val="B0BAD2"/>
            </a:gs>
            <a:gs pos="100000">
              <a:srgbClr val="AFB9D1"/>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3B5C0E-6F69-3830-6D9E-26303D6559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E29AC27C-F2F5-C7E0-AEA2-7AAACCD330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19FEDAF0-FFEA-BD4A-B292-F60AAA96FF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D81B44-33AE-4E39-BEB7-DA1FCB9556E8}" type="datetimeFigureOut">
              <a:rPr lang="LID4096" smtClean="0"/>
              <a:t>07/02/2024</a:t>
            </a:fld>
            <a:endParaRPr lang="LID4096"/>
          </a:p>
        </p:txBody>
      </p:sp>
      <p:sp>
        <p:nvSpPr>
          <p:cNvPr id="5" name="Footer Placeholder 4">
            <a:extLst>
              <a:ext uri="{FF2B5EF4-FFF2-40B4-BE49-F238E27FC236}">
                <a16:creationId xmlns:a16="http://schemas.microsoft.com/office/drawing/2014/main" id="{02C7C14D-1095-59DC-3FB1-23FDE9149B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LID4096"/>
          </a:p>
        </p:txBody>
      </p:sp>
      <p:sp>
        <p:nvSpPr>
          <p:cNvPr id="6" name="Slide Number Placeholder 5">
            <a:extLst>
              <a:ext uri="{FF2B5EF4-FFF2-40B4-BE49-F238E27FC236}">
                <a16:creationId xmlns:a16="http://schemas.microsoft.com/office/drawing/2014/main" id="{AF94A539-7E64-9D6D-1450-21638767EA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4FDE14-76DF-4210-A06A-9A30F07E1246}" type="slidenum">
              <a:rPr lang="LID4096" smtClean="0"/>
              <a:t>‹#›</a:t>
            </a:fld>
            <a:endParaRPr lang="LID4096"/>
          </a:p>
        </p:txBody>
      </p:sp>
    </p:spTree>
    <p:extLst>
      <p:ext uri="{BB962C8B-B14F-4D97-AF65-F5344CB8AC3E}">
        <p14:creationId xmlns:p14="http://schemas.microsoft.com/office/powerpoint/2010/main" val="3231042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microsoft.com/office/2007/relationships/hdphoto" Target="../media/hdphoto1.wdp"/><Relationship Id="rId10" Type="http://schemas.microsoft.com/office/2007/relationships/hdphoto" Target="../media/hdphoto2.wdp"/><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9.wdp"/><Relationship Id="rId11" Type="http://schemas.microsoft.com/office/2007/relationships/hdphoto" Target="../media/hdphoto2.wdp"/><Relationship Id="rId5" Type="http://schemas.openxmlformats.org/officeDocument/2006/relationships/image" Target="../media/image21.png"/><Relationship Id="rId10" Type="http://schemas.openxmlformats.org/officeDocument/2006/relationships/image" Target="../media/image6.png"/><Relationship Id="rId4" Type="http://schemas.microsoft.com/office/2007/relationships/hdphoto" Target="../media/hdphoto8.wdp"/><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microsoft.com/office/2007/relationships/hdphoto" Target="../media/hdphoto4.wdp"/><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8.png"/><Relationship Id="rId9" Type="http://schemas.microsoft.com/office/2007/relationships/hdphoto" Target="../media/hdphoto5.wdp"/></Relationships>
</file>

<file path=ppt/slides/_rels/slide3.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png"/><Relationship Id="rId5" Type="http://schemas.microsoft.com/office/2007/relationships/hdphoto" Target="../media/hdphoto6.wdp"/><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2.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150.pn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5.jpeg"/><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chart" Target="../charts/char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Visio_Drawing.vsdx"/><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chart" Target="../charts/chart6.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659100C2-7ADF-5596-01A8-9A6832C75177}"/>
              </a:ext>
            </a:extLst>
          </p:cNvPr>
          <p:cNvSpPr txBox="1"/>
          <p:nvPr/>
        </p:nvSpPr>
        <p:spPr>
          <a:xfrm>
            <a:off x="1292619" y="1628023"/>
            <a:ext cx="6403671" cy="1569660"/>
          </a:xfrm>
          <a:prstGeom prst="rect">
            <a:avLst/>
          </a:prstGeom>
          <a:noFill/>
        </p:spPr>
        <p:txBody>
          <a:bodyPr wrap="square" rtlCol="0">
            <a:spAutoFit/>
          </a:bodyPr>
          <a:lstStyle/>
          <a:p>
            <a:pPr algn="ctr"/>
            <a:r>
              <a:rPr lang="en-US" sz="3200" b="1" dirty="0">
                <a:solidFill>
                  <a:schemeClr val="bg1"/>
                </a:solidFill>
                <a:latin typeface="+mj-lt"/>
                <a:cs typeface="Calibri" panose="020F0502020204030204" pitchFamily="34" charset="0"/>
              </a:rPr>
              <a:t>Hydrogen production from ammonia in carbon molecular sieve membrane reactors</a:t>
            </a:r>
            <a:endParaRPr lang="LID4096" sz="3200" b="1" dirty="0">
              <a:solidFill>
                <a:schemeClr val="bg1"/>
              </a:solidFill>
              <a:latin typeface="+mj-lt"/>
              <a:cs typeface="Calibri" panose="020F0502020204030204" pitchFamily="34" charset="0"/>
            </a:endParaRPr>
          </a:p>
        </p:txBody>
      </p:sp>
      <p:sp>
        <p:nvSpPr>
          <p:cNvPr id="27" name="TextBox 26">
            <a:extLst>
              <a:ext uri="{FF2B5EF4-FFF2-40B4-BE49-F238E27FC236}">
                <a16:creationId xmlns:a16="http://schemas.microsoft.com/office/drawing/2014/main" id="{FD9EE271-D1B7-79FB-08B7-3C81599FBF88}"/>
              </a:ext>
            </a:extLst>
          </p:cNvPr>
          <p:cNvSpPr txBox="1"/>
          <p:nvPr/>
        </p:nvSpPr>
        <p:spPr>
          <a:xfrm>
            <a:off x="833711" y="3609548"/>
            <a:ext cx="7070103" cy="1200329"/>
          </a:xfrm>
          <a:prstGeom prst="rect">
            <a:avLst/>
          </a:prstGeom>
          <a:noFill/>
        </p:spPr>
        <p:txBody>
          <a:bodyPr wrap="square" rtlCol="0">
            <a:spAutoFit/>
          </a:bodyPr>
          <a:lstStyle/>
          <a:p>
            <a:pPr algn="ctr"/>
            <a:r>
              <a:rPr lang="en-US" b="1" u="sng" dirty="0">
                <a:solidFill>
                  <a:schemeClr val="bg1"/>
                </a:solidFill>
                <a:latin typeface="+mj-lt"/>
                <a:cs typeface="Calibri" panose="020F0502020204030204" pitchFamily="34" charset="0"/>
              </a:rPr>
              <a:t>Dr. Valentina Cechetto</a:t>
            </a:r>
          </a:p>
          <a:p>
            <a:pPr algn="ctr"/>
            <a:r>
              <a:rPr lang="en-US" dirty="0">
                <a:solidFill>
                  <a:schemeClr val="bg1"/>
                </a:solidFill>
                <a:latin typeface="+mj-lt"/>
                <a:cs typeface="Calibri" panose="020F0502020204030204" pitchFamily="34" charset="0"/>
              </a:rPr>
              <a:t>MSc. Gaetano Anello</a:t>
            </a:r>
          </a:p>
          <a:p>
            <a:pPr algn="ctr"/>
            <a:r>
              <a:rPr lang="en-US" dirty="0">
                <a:solidFill>
                  <a:schemeClr val="bg1"/>
                </a:solidFill>
                <a:latin typeface="+mj-lt"/>
                <a:cs typeface="Calibri" panose="020F0502020204030204" pitchFamily="34" charset="0"/>
              </a:rPr>
              <a:t>Dr. Arash Rahimalimamaghani</a:t>
            </a:r>
          </a:p>
          <a:p>
            <a:pPr algn="ctr"/>
            <a:r>
              <a:rPr lang="en-US" dirty="0">
                <a:solidFill>
                  <a:schemeClr val="bg1"/>
                </a:solidFill>
                <a:latin typeface="+mj-lt"/>
                <a:cs typeface="Calibri" panose="020F0502020204030204" pitchFamily="34" charset="0"/>
              </a:rPr>
              <a:t>Prof. Dr. Eng. Fausto Gallucci</a:t>
            </a:r>
          </a:p>
        </p:txBody>
      </p:sp>
      <p:pic>
        <p:nvPicPr>
          <p:cNvPr id="30" name="Picture 29">
            <a:extLst>
              <a:ext uri="{FF2B5EF4-FFF2-40B4-BE49-F238E27FC236}">
                <a16:creationId xmlns:a16="http://schemas.microsoft.com/office/drawing/2014/main" id="{17F5B62E-DE77-B68A-85CB-CD46A2AACF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2127" y="6077290"/>
            <a:ext cx="2278011" cy="621451"/>
          </a:xfrm>
          <a:prstGeom prst="rect">
            <a:avLst/>
          </a:prstGeom>
        </p:spPr>
      </p:pic>
      <p:pic>
        <p:nvPicPr>
          <p:cNvPr id="36" name="Picture 35">
            <a:extLst>
              <a:ext uri="{FF2B5EF4-FFF2-40B4-BE49-F238E27FC236}">
                <a16:creationId xmlns:a16="http://schemas.microsoft.com/office/drawing/2014/main" id="{4281DBD1-EE60-D0F3-8DE6-79618758E26F}"/>
              </a:ext>
            </a:extLst>
          </p:cNvPr>
          <p:cNvPicPr>
            <a:picLocks noChangeAspect="1"/>
          </p:cNvPicPr>
          <p:nvPr/>
        </p:nvPicPr>
        <p:blipFill>
          <a:blip r:embed="rId4">
            <a:alphaModFix amt="40000"/>
            <a:extLst>
              <a:ext uri="{BEBA8EAE-BF5A-486C-A8C5-ECC9F3942E4B}">
                <a14:imgProps xmlns:a14="http://schemas.microsoft.com/office/drawing/2010/main">
                  <a14:imgLayer r:embed="rId5">
                    <a14:imgEffect>
                      <a14:backgroundRemoval t="8668" b="95666" l="9487" r="92821">
                        <a14:foregroundMark x1="62308" y1="8668" x2="62308" y2="8668"/>
                        <a14:foregroundMark x1="92821" y1="76726" x2="92821" y2="76726"/>
                        <a14:foregroundMark x1="24103" y1="91172" x2="24103" y2="91172"/>
                        <a14:foregroundMark x1="9615" y1="77849" x2="9615" y2="77849"/>
                        <a14:foregroundMark x1="19872" y1="95666" x2="19872" y2="95666"/>
                      </a14:backgroundRemoval>
                    </a14:imgEffect>
                  </a14:imgLayer>
                </a14:imgProps>
              </a:ext>
            </a:extLst>
          </a:blip>
          <a:stretch>
            <a:fillRect/>
          </a:stretch>
        </p:blipFill>
        <p:spPr>
          <a:xfrm>
            <a:off x="10600503" y="579024"/>
            <a:ext cx="1147492" cy="916522"/>
          </a:xfrm>
          <a:prstGeom prst="rect">
            <a:avLst/>
          </a:prstGeom>
          <a:effectLst>
            <a:outerShdw blurRad="50800" dist="50800" dir="5400000" algn="ctr" rotWithShape="0">
              <a:srgbClr val="000000">
                <a:alpha val="0"/>
              </a:srgbClr>
            </a:outerShdw>
          </a:effectLst>
        </p:spPr>
      </p:pic>
      <p:pic>
        <p:nvPicPr>
          <p:cNvPr id="40" name="Picture 39">
            <a:extLst>
              <a:ext uri="{FF2B5EF4-FFF2-40B4-BE49-F238E27FC236}">
                <a16:creationId xmlns:a16="http://schemas.microsoft.com/office/drawing/2014/main" id="{BEF25EED-4B87-542E-DE35-1EAB2496AB34}"/>
              </a:ext>
            </a:extLst>
          </p:cNvPr>
          <p:cNvPicPr>
            <a:picLocks noChangeAspect="1"/>
          </p:cNvPicPr>
          <p:nvPr/>
        </p:nvPicPr>
        <p:blipFill>
          <a:blip r:embed="rId4">
            <a:alphaModFix amt="40000"/>
            <a:extLst>
              <a:ext uri="{BEBA8EAE-BF5A-486C-A8C5-ECC9F3942E4B}">
                <a14:imgProps xmlns:a14="http://schemas.microsoft.com/office/drawing/2010/main">
                  <a14:imgLayer r:embed="rId5">
                    <a14:imgEffect>
                      <a14:backgroundRemoval t="8668" b="95666" l="9487" r="92821">
                        <a14:foregroundMark x1="62308" y1="8668" x2="62308" y2="8668"/>
                        <a14:foregroundMark x1="92821" y1="76726" x2="92821" y2="76726"/>
                        <a14:foregroundMark x1="24103" y1="91172" x2="24103" y2="91172"/>
                        <a14:foregroundMark x1="9615" y1="77849" x2="9615" y2="77849"/>
                        <a14:foregroundMark x1="19872" y1="95666" x2="19872" y2="95666"/>
                      </a14:backgroundRemoval>
                    </a14:imgEffect>
                  </a14:imgLayer>
                </a14:imgProps>
              </a:ext>
            </a:extLst>
          </a:blip>
          <a:stretch>
            <a:fillRect/>
          </a:stretch>
        </p:blipFill>
        <p:spPr>
          <a:xfrm>
            <a:off x="8255445" y="1037285"/>
            <a:ext cx="1147492" cy="916522"/>
          </a:xfrm>
          <a:prstGeom prst="rect">
            <a:avLst/>
          </a:prstGeom>
          <a:effectLst>
            <a:outerShdw blurRad="50800" dist="50800" dir="5400000" algn="ctr" rotWithShape="0">
              <a:srgbClr val="000000">
                <a:alpha val="0"/>
              </a:srgbClr>
            </a:outerShdw>
          </a:effectLst>
        </p:spPr>
      </p:pic>
      <p:pic>
        <p:nvPicPr>
          <p:cNvPr id="41" name="Picture 40">
            <a:extLst>
              <a:ext uri="{FF2B5EF4-FFF2-40B4-BE49-F238E27FC236}">
                <a16:creationId xmlns:a16="http://schemas.microsoft.com/office/drawing/2014/main" id="{A3FDD17B-864F-D198-A809-1E12D3B5A1E6}"/>
              </a:ext>
            </a:extLst>
          </p:cNvPr>
          <p:cNvPicPr>
            <a:picLocks noChangeAspect="1"/>
          </p:cNvPicPr>
          <p:nvPr/>
        </p:nvPicPr>
        <p:blipFill>
          <a:blip r:embed="rId4">
            <a:alphaModFix amt="40000"/>
            <a:extLst>
              <a:ext uri="{BEBA8EAE-BF5A-486C-A8C5-ECC9F3942E4B}">
                <a14:imgProps xmlns:a14="http://schemas.microsoft.com/office/drawing/2010/main">
                  <a14:imgLayer r:embed="rId5">
                    <a14:imgEffect>
                      <a14:backgroundRemoval t="8668" b="95666" l="9487" r="92821">
                        <a14:foregroundMark x1="62308" y1="8668" x2="62308" y2="8668"/>
                        <a14:foregroundMark x1="92821" y1="76726" x2="92821" y2="76726"/>
                        <a14:foregroundMark x1="24103" y1="91172" x2="24103" y2="91172"/>
                        <a14:foregroundMark x1="9615" y1="77849" x2="9615" y2="77849"/>
                        <a14:foregroundMark x1="19872" y1="95666" x2="19872" y2="95666"/>
                      </a14:backgroundRemoval>
                    </a14:imgEffect>
                  </a14:imgLayer>
                </a14:imgProps>
              </a:ext>
            </a:extLst>
          </a:blip>
          <a:stretch>
            <a:fillRect/>
          </a:stretch>
        </p:blipFill>
        <p:spPr>
          <a:xfrm>
            <a:off x="6404992" y="3046015"/>
            <a:ext cx="1147492" cy="916522"/>
          </a:xfrm>
          <a:prstGeom prst="rect">
            <a:avLst/>
          </a:prstGeom>
          <a:effectLst>
            <a:outerShdw blurRad="50800" dist="50800" dir="5400000" algn="ctr" rotWithShape="0">
              <a:srgbClr val="000000">
                <a:alpha val="0"/>
              </a:srgbClr>
            </a:outerShdw>
          </a:effectLst>
        </p:spPr>
      </p:pic>
      <p:pic>
        <p:nvPicPr>
          <p:cNvPr id="42" name="Picture 41">
            <a:extLst>
              <a:ext uri="{FF2B5EF4-FFF2-40B4-BE49-F238E27FC236}">
                <a16:creationId xmlns:a16="http://schemas.microsoft.com/office/drawing/2014/main" id="{024A1697-8994-6114-54B3-9316EB854FEA}"/>
              </a:ext>
            </a:extLst>
          </p:cNvPr>
          <p:cNvPicPr>
            <a:picLocks noChangeAspect="1"/>
          </p:cNvPicPr>
          <p:nvPr/>
        </p:nvPicPr>
        <p:blipFill>
          <a:blip r:embed="rId4">
            <a:alphaModFix amt="40000"/>
            <a:extLst>
              <a:ext uri="{BEBA8EAE-BF5A-486C-A8C5-ECC9F3942E4B}">
                <a14:imgProps xmlns:a14="http://schemas.microsoft.com/office/drawing/2010/main">
                  <a14:imgLayer r:embed="rId5">
                    <a14:imgEffect>
                      <a14:backgroundRemoval t="8668" b="95666" l="9487" r="92821">
                        <a14:foregroundMark x1="62308" y1="8668" x2="62308" y2="8668"/>
                        <a14:foregroundMark x1="92821" y1="76726" x2="92821" y2="76726"/>
                        <a14:foregroundMark x1="24103" y1="91172" x2="24103" y2="91172"/>
                        <a14:foregroundMark x1="9615" y1="77849" x2="9615" y2="77849"/>
                        <a14:foregroundMark x1="19872" y1="95666" x2="19872" y2="95666"/>
                      </a14:backgroundRemoval>
                    </a14:imgEffect>
                  </a14:imgLayer>
                </a14:imgProps>
              </a:ext>
            </a:extLst>
          </a:blip>
          <a:stretch>
            <a:fillRect/>
          </a:stretch>
        </p:blipFill>
        <p:spPr>
          <a:xfrm>
            <a:off x="3609153" y="192694"/>
            <a:ext cx="1147492" cy="916522"/>
          </a:xfrm>
          <a:prstGeom prst="rect">
            <a:avLst/>
          </a:prstGeom>
          <a:effectLst>
            <a:outerShdw blurRad="50800" dist="50800" dir="5400000" algn="ctr" rotWithShape="0">
              <a:srgbClr val="000000">
                <a:alpha val="0"/>
              </a:srgbClr>
            </a:outerShdw>
          </a:effectLst>
        </p:spPr>
      </p:pic>
      <p:pic>
        <p:nvPicPr>
          <p:cNvPr id="43" name="Picture 42">
            <a:extLst>
              <a:ext uri="{FF2B5EF4-FFF2-40B4-BE49-F238E27FC236}">
                <a16:creationId xmlns:a16="http://schemas.microsoft.com/office/drawing/2014/main" id="{0CD07F99-68C9-365C-DB25-D229059384CD}"/>
              </a:ext>
            </a:extLst>
          </p:cNvPr>
          <p:cNvPicPr>
            <a:picLocks noChangeAspect="1"/>
          </p:cNvPicPr>
          <p:nvPr/>
        </p:nvPicPr>
        <p:blipFill>
          <a:blip r:embed="rId4">
            <a:alphaModFix amt="40000"/>
            <a:extLst>
              <a:ext uri="{BEBA8EAE-BF5A-486C-A8C5-ECC9F3942E4B}">
                <a14:imgProps xmlns:a14="http://schemas.microsoft.com/office/drawing/2010/main">
                  <a14:imgLayer r:embed="rId5">
                    <a14:imgEffect>
                      <a14:backgroundRemoval t="8668" b="95666" l="9487" r="92821">
                        <a14:foregroundMark x1="62308" y1="8668" x2="62308" y2="8668"/>
                        <a14:foregroundMark x1="92821" y1="76726" x2="92821" y2="76726"/>
                        <a14:foregroundMark x1="24103" y1="91172" x2="24103" y2="91172"/>
                        <a14:foregroundMark x1="9615" y1="77849" x2="9615" y2="77849"/>
                        <a14:foregroundMark x1="19872" y1="95666" x2="19872" y2="95666"/>
                      </a14:backgroundRemoval>
                    </a14:imgEffect>
                  </a14:imgLayer>
                </a14:imgProps>
              </a:ext>
            </a:extLst>
          </a:blip>
          <a:stretch>
            <a:fillRect/>
          </a:stretch>
        </p:blipFill>
        <p:spPr>
          <a:xfrm>
            <a:off x="745561" y="3199952"/>
            <a:ext cx="1147492" cy="916522"/>
          </a:xfrm>
          <a:prstGeom prst="rect">
            <a:avLst/>
          </a:prstGeom>
          <a:effectLst>
            <a:outerShdw blurRad="50800" dist="50800" dir="5400000" algn="ctr" rotWithShape="0">
              <a:srgbClr val="000000">
                <a:alpha val="0"/>
              </a:srgbClr>
            </a:outerShdw>
          </a:effectLst>
        </p:spPr>
      </p:pic>
      <p:pic>
        <p:nvPicPr>
          <p:cNvPr id="44" name="Picture 43">
            <a:extLst>
              <a:ext uri="{FF2B5EF4-FFF2-40B4-BE49-F238E27FC236}">
                <a16:creationId xmlns:a16="http://schemas.microsoft.com/office/drawing/2014/main" id="{28281D1E-94D7-3041-11F4-25C6A2168B6F}"/>
              </a:ext>
            </a:extLst>
          </p:cNvPr>
          <p:cNvPicPr>
            <a:picLocks noChangeAspect="1"/>
          </p:cNvPicPr>
          <p:nvPr/>
        </p:nvPicPr>
        <p:blipFill>
          <a:blip r:embed="rId4">
            <a:alphaModFix amt="40000"/>
            <a:extLst>
              <a:ext uri="{BEBA8EAE-BF5A-486C-A8C5-ECC9F3942E4B}">
                <a14:imgProps xmlns:a14="http://schemas.microsoft.com/office/drawing/2010/main">
                  <a14:imgLayer r:embed="rId5">
                    <a14:imgEffect>
                      <a14:backgroundRemoval t="8668" b="95666" l="9487" r="92821">
                        <a14:foregroundMark x1="62308" y1="8668" x2="62308" y2="8668"/>
                        <a14:foregroundMark x1="92821" y1="76726" x2="92821" y2="76726"/>
                        <a14:foregroundMark x1="24103" y1="91172" x2="24103" y2="91172"/>
                        <a14:foregroundMark x1="9615" y1="77849" x2="9615" y2="77849"/>
                        <a14:foregroundMark x1="19872" y1="95666" x2="19872" y2="95666"/>
                      </a14:backgroundRemoval>
                    </a14:imgEffect>
                  </a14:imgLayer>
                </a14:imgProps>
              </a:ext>
            </a:extLst>
          </a:blip>
          <a:stretch>
            <a:fillRect/>
          </a:stretch>
        </p:blipFill>
        <p:spPr>
          <a:xfrm>
            <a:off x="10137818" y="5057826"/>
            <a:ext cx="1147492" cy="916522"/>
          </a:xfrm>
          <a:prstGeom prst="rect">
            <a:avLst/>
          </a:prstGeom>
          <a:effectLst>
            <a:outerShdw blurRad="50800" dist="50800" dir="5400000" algn="ctr" rotWithShape="0">
              <a:srgbClr val="000000">
                <a:alpha val="0"/>
              </a:srgbClr>
            </a:outerShdw>
          </a:effectLst>
        </p:spPr>
      </p:pic>
      <p:pic>
        <p:nvPicPr>
          <p:cNvPr id="45" name="Picture 44">
            <a:extLst>
              <a:ext uri="{FF2B5EF4-FFF2-40B4-BE49-F238E27FC236}">
                <a16:creationId xmlns:a16="http://schemas.microsoft.com/office/drawing/2014/main" id="{1293D305-49E9-A2DB-7958-FF41AACA2D1C}"/>
              </a:ext>
            </a:extLst>
          </p:cNvPr>
          <p:cNvPicPr>
            <a:picLocks noChangeAspect="1"/>
          </p:cNvPicPr>
          <p:nvPr/>
        </p:nvPicPr>
        <p:blipFill>
          <a:blip r:embed="rId4">
            <a:alphaModFix amt="40000"/>
            <a:extLst>
              <a:ext uri="{BEBA8EAE-BF5A-486C-A8C5-ECC9F3942E4B}">
                <a14:imgProps xmlns:a14="http://schemas.microsoft.com/office/drawing/2010/main">
                  <a14:imgLayer r:embed="rId5">
                    <a14:imgEffect>
                      <a14:backgroundRemoval t="8668" b="95666" l="9487" r="92821">
                        <a14:foregroundMark x1="62308" y1="8668" x2="62308" y2="8668"/>
                        <a14:foregroundMark x1="92821" y1="76726" x2="92821" y2="76726"/>
                        <a14:foregroundMark x1="24103" y1="91172" x2="24103" y2="91172"/>
                        <a14:foregroundMark x1="9615" y1="77849" x2="9615" y2="77849"/>
                        <a14:foregroundMark x1="19872" y1="95666" x2="19872" y2="95666"/>
                      </a14:backgroundRemoval>
                    </a14:imgEffect>
                  </a14:imgLayer>
                </a14:imgProps>
              </a:ext>
            </a:extLst>
          </a:blip>
          <a:stretch>
            <a:fillRect/>
          </a:stretch>
        </p:blipFill>
        <p:spPr>
          <a:xfrm>
            <a:off x="5854511" y="5573649"/>
            <a:ext cx="1147492" cy="916522"/>
          </a:xfrm>
          <a:prstGeom prst="rect">
            <a:avLst/>
          </a:prstGeom>
          <a:effectLst>
            <a:outerShdw blurRad="50800" dist="50800" dir="5400000" algn="ctr" rotWithShape="0">
              <a:srgbClr val="000000">
                <a:alpha val="0"/>
              </a:srgbClr>
            </a:outerShdw>
          </a:effectLst>
        </p:spPr>
      </p:pic>
      <p:sp>
        <p:nvSpPr>
          <p:cNvPr id="2" name="TextBox 1">
            <a:extLst>
              <a:ext uri="{FF2B5EF4-FFF2-40B4-BE49-F238E27FC236}">
                <a16:creationId xmlns:a16="http://schemas.microsoft.com/office/drawing/2014/main" id="{712C455F-009F-801F-FF51-82E4F9392F3D}"/>
              </a:ext>
            </a:extLst>
          </p:cNvPr>
          <p:cNvSpPr txBox="1"/>
          <p:nvPr/>
        </p:nvSpPr>
        <p:spPr>
          <a:xfrm>
            <a:off x="4974076" y="269449"/>
            <a:ext cx="7070103" cy="707886"/>
          </a:xfrm>
          <a:prstGeom prst="rect">
            <a:avLst/>
          </a:prstGeom>
          <a:noFill/>
        </p:spPr>
        <p:txBody>
          <a:bodyPr wrap="square" rtlCol="0">
            <a:spAutoFit/>
          </a:bodyPr>
          <a:lstStyle/>
          <a:p>
            <a:pPr algn="ctr"/>
            <a:r>
              <a:rPr lang="en-US" sz="2000" dirty="0">
                <a:solidFill>
                  <a:schemeClr val="bg1"/>
                </a:solidFill>
                <a:latin typeface="+mj-lt"/>
                <a:cs typeface="Calibri" panose="020F0502020204030204" pitchFamily="34" charset="0"/>
              </a:rPr>
              <a:t>IX Symposium on Hydrogen, Fuel Cells and Advanced Batteries</a:t>
            </a:r>
          </a:p>
          <a:p>
            <a:pPr algn="ctr"/>
            <a:r>
              <a:rPr lang="en-US" sz="2000" dirty="0">
                <a:solidFill>
                  <a:schemeClr val="bg1"/>
                </a:solidFill>
                <a:latin typeface="+mj-lt"/>
                <a:cs typeface="Calibri" panose="020F0502020204030204" pitchFamily="34" charset="0"/>
              </a:rPr>
              <a:t>Milazzo, 3</a:t>
            </a:r>
            <a:r>
              <a:rPr lang="en-US" sz="2000" baseline="30000" dirty="0">
                <a:solidFill>
                  <a:schemeClr val="bg1"/>
                </a:solidFill>
                <a:latin typeface="+mj-lt"/>
                <a:cs typeface="Calibri" panose="020F0502020204030204" pitchFamily="34" charset="0"/>
              </a:rPr>
              <a:t>rd</a:t>
            </a:r>
            <a:r>
              <a:rPr lang="en-US" sz="2000" dirty="0">
                <a:solidFill>
                  <a:schemeClr val="bg1"/>
                </a:solidFill>
                <a:latin typeface="+mj-lt"/>
                <a:cs typeface="Calibri" panose="020F0502020204030204" pitchFamily="34" charset="0"/>
              </a:rPr>
              <a:t> July 2024</a:t>
            </a:r>
          </a:p>
        </p:txBody>
      </p:sp>
      <p:grpSp>
        <p:nvGrpSpPr>
          <p:cNvPr id="3" name="Group 2">
            <a:extLst>
              <a:ext uri="{FF2B5EF4-FFF2-40B4-BE49-F238E27FC236}">
                <a16:creationId xmlns:a16="http://schemas.microsoft.com/office/drawing/2014/main" id="{5D1E2461-1191-3072-A407-98FBE31BA3F7}"/>
              </a:ext>
            </a:extLst>
          </p:cNvPr>
          <p:cNvGrpSpPr/>
          <p:nvPr/>
        </p:nvGrpSpPr>
        <p:grpSpPr>
          <a:xfrm>
            <a:off x="7044884" y="1953807"/>
            <a:ext cx="5105573" cy="4225286"/>
            <a:chOff x="6994288" y="1012256"/>
            <a:chExt cx="2261808" cy="1918539"/>
          </a:xfrm>
        </p:grpSpPr>
        <p:grpSp>
          <p:nvGrpSpPr>
            <p:cNvPr id="4" name="Group 3">
              <a:extLst>
                <a:ext uri="{FF2B5EF4-FFF2-40B4-BE49-F238E27FC236}">
                  <a16:creationId xmlns:a16="http://schemas.microsoft.com/office/drawing/2014/main" id="{80151232-6141-343A-5DDB-2565631F60A5}"/>
                </a:ext>
              </a:extLst>
            </p:cNvPr>
            <p:cNvGrpSpPr/>
            <p:nvPr/>
          </p:nvGrpSpPr>
          <p:grpSpPr>
            <a:xfrm>
              <a:off x="8304302" y="1012256"/>
              <a:ext cx="951794" cy="893536"/>
              <a:chOff x="4323444" y="1884295"/>
              <a:chExt cx="2329377" cy="2114648"/>
            </a:xfrm>
          </p:grpSpPr>
          <p:sp>
            <p:nvSpPr>
              <p:cNvPr id="29" name="Arrow: Right 28">
                <a:extLst>
                  <a:ext uri="{FF2B5EF4-FFF2-40B4-BE49-F238E27FC236}">
                    <a16:creationId xmlns:a16="http://schemas.microsoft.com/office/drawing/2014/main" id="{9C09444D-E456-C981-8AEF-A14574287A8A}"/>
                  </a:ext>
                </a:extLst>
              </p:cNvPr>
              <p:cNvSpPr/>
              <p:nvPr/>
            </p:nvSpPr>
            <p:spPr>
              <a:xfrm>
                <a:off x="4323444" y="1884295"/>
                <a:ext cx="2143685" cy="2114648"/>
              </a:xfrm>
              <a:prstGeom prst="rightArrow">
                <a:avLst/>
              </a:prstGeom>
              <a:solidFill>
                <a:srgbClr val="D0EBF9"/>
              </a:solidFill>
              <a:ln w="9525"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a:ea typeface="+mn-ea"/>
                  <a:cs typeface="+mn-cs"/>
                </a:endParaRPr>
              </a:p>
            </p:txBody>
          </p:sp>
          <p:pic>
            <p:nvPicPr>
              <p:cNvPr id="31" name="Picture 6" descr="Hydrogen - American Chemical Society">
                <a:extLst>
                  <a:ext uri="{FF2B5EF4-FFF2-40B4-BE49-F238E27FC236}">
                    <a16:creationId xmlns:a16="http://schemas.microsoft.com/office/drawing/2014/main" id="{2A46A5E8-A072-C30A-C23C-3DCBE69A22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0736" y="2204813"/>
                <a:ext cx="2002085" cy="1341397"/>
              </a:xfrm>
              <a:prstGeom prst="rect">
                <a:avLst/>
              </a:prstGeom>
              <a:noFill/>
              <a:effectLst/>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F35F5775-AC2B-8428-D0C7-8A3E6FF78F6A}"/>
                  </a:ext>
                </a:extLst>
              </p:cNvPr>
              <p:cNvSpPr txBox="1"/>
              <p:nvPr/>
            </p:nvSpPr>
            <p:spPr>
              <a:xfrm>
                <a:off x="4470724" y="2377579"/>
                <a:ext cx="1061910" cy="1067650"/>
              </a:xfrm>
              <a:prstGeom prst="rect">
                <a:avLst/>
              </a:prstGeom>
            </p:spPr>
            <p:txBody>
              <a:bodyPr wrap="square" rtlCol="0" anchor="t">
                <a:norm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00FF"/>
                    </a:solidFill>
                    <a:effectLst/>
                    <a:uLnTx/>
                    <a:uFillTx/>
                    <a:latin typeface="Calibri" pitchFamily="34" charset="0"/>
                    <a:ea typeface="ヒラギノ角ゴ Pro W3" pitchFamily="124" charset="-128"/>
                  </a:rPr>
                  <a:t>H</a:t>
                </a:r>
                <a:r>
                  <a:rPr kumimoji="0" lang="en-US" sz="2800" b="1" i="0" u="none" strike="noStrike" kern="0" cap="none" spc="0" normalizeH="0" baseline="-25000" noProof="0" dirty="0">
                    <a:ln>
                      <a:noFill/>
                    </a:ln>
                    <a:solidFill>
                      <a:srgbClr val="0000FF"/>
                    </a:solidFill>
                    <a:effectLst/>
                    <a:uLnTx/>
                    <a:uFillTx/>
                    <a:latin typeface="Calibri" pitchFamily="34" charset="0"/>
                    <a:ea typeface="ヒラギノ角ゴ Pro W3" pitchFamily="124" charset="-128"/>
                  </a:rPr>
                  <a:t>2</a:t>
                </a:r>
                <a:endParaRPr kumimoji="0" lang="LID4096" sz="2800" b="1" i="0" u="none" strike="noStrike" kern="0" cap="none" spc="0" normalizeH="0" baseline="0" noProof="0" dirty="0">
                  <a:ln>
                    <a:noFill/>
                  </a:ln>
                  <a:solidFill>
                    <a:srgbClr val="0000FF"/>
                  </a:solidFill>
                  <a:effectLst/>
                  <a:uLnTx/>
                  <a:uFillTx/>
                  <a:latin typeface="Calibri" pitchFamily="34" charset="0"/>
                  <a:ea typeface="ヒラギノ角ゴ Pro W3" pitchFamily="124" charset="-128"/>
                </a:endParaRPr>
              </a:p>
            </p:txBody>
          </p:sp>
        </p:grpSp>
        <p:grpSp>
          <p:nvGrpSpPr>
            <p:cNvPr id="5" name="Group 4">
              <a:extLst>
                <a:ext uri="{FF2B5EF4-FFF2-40B4-BE49-F238E27FC236}">
                  <a16:creationId xmlns:a16="http://schemas.microsoft.com/office/drawing/2014/main" id="{8112A9A4-D6AE-AA88-FF41-1DB2C6ACB61B}"/>
                </a:ext>
              </a:extLst>
            </p:cNvPr>
            <p:cNvGrpSpPr/>
            <p:nvPr/>
          </p:nvGrpSpPr>
          <p:grpSpPr>
            <a:xfrm>
              <a:off x="6994288" y="2037259"/>
              <a:ext cx="892390" cy="893536"/>
              <a:chOff x="1573245" y="4380110"/>
              <a:chExt cx="1969674" cy="2109459"/>
            </a:xfrm>
            <a:effectLst>
              <a:outerShdw blurRad="50800" dist="50800" dir="5400000" algn="ctr" rotWithShape="0">
                <a:srgbClr val="FFFFFF">
                  <a:alpha val="0"/>
                </a:srgbClr>
              </a:outerShdw>
            </a:effectLst>
          </p:grpSpPr>
          <p:sp>
            <p:nvSpPr>
              <p:cNvPr id="22" name="Arrow: Right 21">
                <a:extLst>
                  <a:ext uri="{FF2B5EF4-FFF2-40B4-BE49-F238E27FC236}">
                    <a16:creationId xmlns:a16="http://schemas.microsoft.com/office/drawing/2014/main" id="{7CD614D9-CC5B-C402-A731-41EFA87FE295}"/>
                  </a:ext>
                </a:extLst>
              </p:cNvPr>
              <p:cNvSpPr/>
              <p:nvPr/>
            </p:nvSpPr>
            <p:spPr>
              <a:xfrm>
                <a:off x="1609597" y="4380110"/>
                <a:ext cx="1933322" cy="2109459"/>
              </a:xfrm>
              <a:prstGeom prst="rightArrow">
                <a:avLst/>
              </a:prstGeom>
              <a:solidFill>
                <a:srgbClr val="D0EBF9"/>
              </a:solidFill>
              <a:ln w="9525"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a:ea typeface="+mn-ea"/>
                  <a:cs typeface="+mn-cs"/>
                </a:endParaRPr>
              </a:p>
            </p:txBody>
          </p:sp>
          <p:pic>
            <p:nvPicPr>
              <p:cNvPr id="23" name="Picture 2">
                <a:extLst>
                  <a:ext uri="{FF2B5EF4-FFF2-40B4-BE49-F238E27FC236}">
                    <a16:creationId xmlns:a16="http://schemas.microsoft.com/office/drawing/2014/main" id="{6B31A04C-FFED-F216-6E55-01D36AB7EC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0549" y="5112028"/>
                <a:ext cx="1093283" cy="84384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169F63BF-2B6A-1F2F-6CE9-06A65F5A4172}"/>
                  </a:ext>
                </a:extLst>
              </p:cNvPr>
              <p:cNvSpPr txBox="1"/>
              <p:nvPr/>
            </p:nvSpPr>
            <p:spPr>
              <a:xfrm>
                <a:off x="1573245" y="4917493"/>
                <a:ext cx="1038854" cy="905582"/>
              </a:xfrm>
              <a:prstGeom prst="rect">
                <a:avLst/>
              </a:prstGeom>
              <a:effectLst/>
            </p:spPr>
            <p:txBody>
              <a:bodyPr wrap="square" rtlCol="0" anchor="t">
                <a:norm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00FF"/>
                    </a:solidFill>
                    <a:effectLst/>
                    <a:uLnTx/>
                    <a:uFillTx/>
                    <a:latin typeface="Calibri" pitchFamily="34" charset="0"/>
                    <a:ea typeface="ヒラギノ角ゴ Pro W3" pitchFamily="124" charset="-128"/>
                  </a:rPr>
                  <a:t>NH</a:t>
                </a:r>
                <a:r>
                  <a:rPr kumimoji="0" lang="en-US" sz="2800" b="1" i="0" u="none" strike="noStrike" kern="0" cap="none" spc="0" normalizeH="0" baseline="-25000" noProof="0" dirty="0">
                    <a:ln>
                      <a:noFill/>
                    </a:ln>
                    <a:solidFill>
                      <a:srgbClr val="0000FF"/>
                    </a:solidFill>
                    <a:effectLst/>
                    <a:uLnTx/>
                    <a:uFillTx/>
                    <a:latin typeface="Calibri" pitchFamily="34" charset="0"/>
                    <a:ea typeface="ヒラギノ角ゴ Pro W3" pitchFamily="124" charset="-128"/>
                  </a:rPr>
                  <a:t>3</a:t>
                </a:r>
                <a:endParaRPr kumimoji="0" lang="LID4096" sz="2800" b="1" i="0" u="none" strike="noStrike" kern="0" cap="none" spc="0" normalizeH="0" baseline="0" noProof="0" dirty="0">
                  <a:ln>
                    <a:noFill/>
                  </a:ln>
                  <a:solidFill>
                    <a:srgbClr val="0000FF"/>
                  </a:solidFill>
                  <a:effectLst/>
                  <a:uLnTx/>
                  <a:uFillTx/>
                  <a:latin typeface="Calibri" pitchFamily="34" charset="0"/>
                  <a:ea typeface="ヒラギノ角ゴ Pro W3" pitchFamily="124" charset="-128"/>
                </a:endParaRPr>
              </a:p>
            </p:txBody>
          </p:sp>
        </p:grpSp>
        <p:grpSp>
          <p:nvGrpSpPr>
            <p:cNvPr id="6" name="Group 5">
              <a:extLst>
                <a:ext uri="{FF2B5EF4-FFF2-40B4-BE49-F238E27FC236}">
                  <a16:creationId xmlns:a16="http://schemas.microsoft.com/office/drawing/2014/main" id="{83E9B4BD-9776-AA24-A523-7B0354170088}"/>
                </a:ext>
              </a:extLst>
            </p:cNvPr>
            <p:cNvGrpSpPr/>
            <p:nvPr/>
          </p:nvGrpSpPr>
          <p:grpSpPr>
            <a:xfrm>
              <a:off x="7689519" y="1086541"/>
              <a:ext cx="664017" cy="1334793"/>
              <a:chOff x="1593589" y="1553213"/>
              <a:chExt cx="1684193" cy="3760159"/>
            </a:xfrm>
          </p:grpSpPr>
          <p:sp>
            <p:nvSpPr>
              <p:cNvPr id="7" name="Trapezoid 6">
                <a:extLst>
                  <a:ext uri="{FF2B5EF4-FFF2-40B4-BE49-F238E27FC236}">
                    <a16:creationId xmlns:a16="http://schemas.microsoft.com/office/drawing/2014/main" id="{91C3C9A7-8705-BA62-3C8C-E383AB838A20}"/>
                  </a:ext>
                </a:extLst>
              </p:cNvPr>
              <p:cNvSpPr/>
              <p:nvPr/>
            </p:nvSpPr>
            <p:spPr>
              <a:xfrm>
                <a:off x="2292907" y="2114845"/>
                <a:ext cx="984875" cy="174797"/>
              </a:xfrm>
              <a:prstGeom prst="trapezoid">
                <a:avLst>
                  <a:gd name="adj" fmla="val 0"/>
                </a:avLst>
              </a:prstGeom>
              <a:gradFill rotWithShape="1">
                <a:gsLst>
                  <a:gs pos="0">
                    <a:srgbClr val="FFFFFF">
                      <a:lumMod val="65000"/>
                    </a:srgbClr>
                  </a:gs>
                  <a:gs pos="53000">
                    <a:srgbClr val="FFFFFF">
                      <a:lumMod val="50000"/>
                    </a:srgbClr>
                  </a:gs>
                  <a:gs pos="100000">
                    <a:srgbClr val="FFFFFF"/>
                  </a:gs>
                </a:gsLst>
                <a:lin ang="16200000" scaled="0"/>
              </a:gra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8" name="Trapezoid 7">
                <a:extLst>
                  <a:ext uri="{FF2B5EF4-FFF2-40B4-BE49-F238E27FC236}">
                    <a16:creationId xmlns:a16="http://schemas.microsoft.com/office/drawing/2014/main" id="{0CF877B3-9FBF-DE74-D900-B385ED2B336B}"/>
                  </a:ext>
                </a:extLst>
              </p:cNvPr>
              <p:cNvSpPr/>
              <p:nvPr/>
            </p:nvSpPr>
            <p:spPr>
              <a:xfrm rot="16200000">
                <a:off x="1981330" y="1747540"/>
                <a:ext cx="675367" cy="286714"/>
              </a:xfrm>
              <a:prstGeom prst="trapezoid">
                <a:avLst>
                  <a:gd name="adj" fmla="val 0"/>
                </a:avLst>
              </a:prstGeom>
              <a:gradFill rotWithShape="1">
                <a:gsLst>
                  <a:gs pos="0">
                    <a:srgbClr val="FFFFFF">
                      <a:lumMod val="65000"/>
                    </a:srgbClr>
                  </a:gs>
                  <a:gs pos="53000">
                    <a:srgbClr val="FFFFFF">
                      <a:lumMod val="50000"/>
                    </a:srgbClr>
                  </a:gs>
                  <a:gs pos="100000">
                    <a:srgbClr val="FFFFFF"/>
                  </a:gs>
                </a:gsLst>
                <a:lin ang="16200000" scaled="0"/>
              </a:gra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0CBD3E13-3475-437E-35F6-BDC444654C78}"/>
                  </a:ext>
                </a:extLst>
              </p:cNvPr>
              <p:cNvSpPr/>
              <p:nvPr/>
            </p:nvSpPr>
            <p:spPr>
              <a:xfrm flipH="1">
                <a:off x="1815001" y="1791964"/>
                <a:ext cx="1015999" cy="380911"/>
              </a:xfrm>
              <a:prstGeom prst="roundRect">
                <a:avLst>
                  <a:gd name="adj" fmla="val 50000"/>
                </a:avLst>
              </a:prstGeom>
              <a:gradFill rotWithShape="1">
                <a:gsLst>
                  <a:gs pos="10000">
                    <a:srgbClr val="FFFFFF">
                      <a:lumMod val="75000"/>
                    </a:srgbClr>
                  </a:gs>
                  <a:gs pos="50000">
                    <a:srgbClr val="FFFFFF">
                      <a:lumMod val="50000"/>
                    </a:srgbClr>
                  </a:gs>
                  <a:gs pos="100000">
                    <a:srgbClr val="FFFFFF">
                      <a:lumMod val="85000"/>
                    </a:srgbClr>
                  </a:gs>
                </a:gsLst>
                <a:lin ang="0" scaled="1"/>
              </a:gra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a:ln>
                    <a:noFill/>
                  </a:ln>
                  <a:solidFill>
                    <a:srgbClr val="FFFFFF"/>
                  </a:solidFill>
                  <a:effectLst/>
                  <a:uLnTx/>
                  <a:uFillTx/>
                  <a:latin typeface="Calibri"/>
                  <a:ea typeface="+mn-ea"/>
                  <a:cs typeface="+mn-cs"/>
                </a:endParaRPr>
              </a:p>
            </p:txBody>
          </p:sp>
          <p:sp>
            <p:nvSpPr>
              <p:cNvPr id="10" name="Trapezoid 9">
                <a:extLst>
                  <a:ext uri="{FF2B5EF4-FFF2-40B4-BE49-F238E27FC236}">
                    <a16:creationId xmlns:a16="http://schemas.microsoft.com/office/drawing/2014/main" id="{E3348061-EEC3-B790-5920-5D36B85A3581}"/>
                  </a:ext>
                </a:extLst>
              </p:cNvPr>
              <p:cNvSpPr/>
              <p:nvPr/>
            </p:nvSpPr>
            <p:spPr>
              <a:xfrm rot="16200000">
                <a:off x="1646322" y="4764279"/>
                <a:ext cx="984875" cy="113312"/>
              </a:xfrm>
              <a:prstGeom prst="trapezoid">
                <a:avLst>
                  <a:gd name="adj" fmla="val 0"/>
                </a:avLst>
              </a:prstGeom>
              <a:gradFill rotWithShape="1">
                <a:gsLst>
                  <a:gs pos="0">
                    <a:srgbClr val="FFFFFF">
                      <a:lumMod val="65000"/>
                    </a:srgbClr>
                  </a:gs>
                  <a:gs pos="53000">
                    <a:srgbClr val="FFFFFF">
                      <a:lumMod val="50000"/>
                    </a:srgbClr>
                  </a:gs>
                  <a:gs pos="100000">
                    <a:srgbClr val="FFFFFF"/>
                  </a:gs>
                </a:gsLst>
                <a:lin ang="16200000" scaled="0"/>
              </a:gra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1" name="Rectangle: Rounded Corners 10">
                <a:extLst>
                  <a:ext uri="{FF2B5EF4-FFF2-40B4-BE49-F238E27FC236}">
                    <a16:creationId xmlns:a16="http://schemas.microsoft.com/office/drawing/2014/main" id="{516BCBC7-D4D2-A1A8-652E-94B4746DAA16}"/>
                  </a:ext>
                </a:extLst>
              </p:cNvPr>
              <p:cNvSpPr/>
              <p:nvPr/>
            </p:nvSpPr>
            <p:spPr>
              <a:xfrm flipH="1">
                <a:off x="1765035" y="4641971"/>
                <a:ext cx="1115932" cy="380911"/>
              </a:xfrm>
              <a:prstGeom prst="roundRect">
                <a:avLst>
                  <a:gd name="adj" fmla="val 50000"/>
                </a:avLst>
              </a:prstGeom>
              <a:gradFill rotWithShape="1">
                <a:gsLst>
                  <a:gs pos="10000">
                    <a:srgbClr val="FFFFFF">
                      <a:lumMod val="75000"/>
                    </a:srgbClr>
                  </a:gs>
                  <a:gs pos="50000">
                    <a:srgbClr val="FFFFFF">
                      <a:lumMod val="50000"/>
                    </a:srgbClr>
                  </a:gs>
                  <a:gs pos="100000">
                    <a:srgbClr val="FFFFFF">
                      <a:lumMod val="85000"/>
                    </a:srgbClr>
                  </a:gs>
                </a:gsLst>
                <a:lin ang="0" scaled="1"/>
              </a:gra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a:ln>
                    <a:noFill/>
                  </a:ln>
                  <a:solidFill>
                    <a:srgbClr val="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A2B51FB9-0BFD-DE88-A349-E84743CC4EF0}"/>
                  </a:ext>
                </a:extLst>
              </p:cNvPr>
              <p:cNvSpPr/>
              <p:nvPr/>
            </p:nvSpPr>
            <p:spPr>
              <a:xfrm>
                <a:off x="1811014" y="2022167"/>
                <a:ext cx="1015999" cy="458520"/>
              </a:xfrm>
              <a:prstGeom prst="rect">
                <a:avLst/>
              </a:prstGeom>
              <a:gradFill rotWithShape="1">
                <a:gsLst>
                  <a:gs pos="10000">
                    <a:srgbClr val="FFFFFF">
                      <a:lumMod val="75000"/>
                    </a:srgbClr>
                  </a:gs>
                  <a:gs pos="50000">
                    <a:srgbClr val="FFFFFF">
                      <a:lumMod val="50000"/>
                    </a:srgbClr>
                  </a:gs>
                  <a:gs pos="100000">
                    <a:srgbClr val="FFFFFF">
                      <a:lumMod val="50000"/>
                      <a:shade val="100000"/>
                      <a:satMod val="115000"/>
                    </a:srgbClr>
                  </a:gs>
                </a:gsLst>
                <a:lin ang="0" scaled="1"/>
              </a:gra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27950960-126E-1390-4CE4-2F2A6A1244E9}"/>
                  </a:ext>
                </a:extLst>
              </p:cNvPr>
              <p:cNvSpPr/>
              <p:nvPr/>
            </p:nvSpPr>
            <p:spPr>
              <a:xfrm>
                <a:off x="1595603" y="2666724"/>
                <a:ext cx="1448838" cy="1960327"/>
              </a:xfrm>
              <a:prstGeom prst="rect">
                <a:avLst/>
              </a:prstGeom>
              <a:gradFill flip="none" rotWithShape="1">
                <a:gsLst>
                  <a:gs pos="0">
                    <a:srgbClr val="FFFFFF">
                      <a:lumMod val="85000"/>
                    </a:srgbClr>
                  </a:gs>
                  <a:gs pos="50000">
                    <a:srgbClr val="FFFFFF">
                      <a:lumMod val="50000"/>
                    </a:srgbClr>
                  </a:gs>
                  <a:gs pos="100000">
                    <a:srgbClr val="FFFFFF">
                      <a:lumMod val="50000"/>
                      <a:shade val="100000"/>
                      <a:satMod val="115000"/>
                    </a:srgbClr>
                  </a:gs>
                </a:gsLst>
                <a:lin ang="0" scaled="1"/>
                <a:tileRect/>
              </a:gra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4" name="Trapezoid 13">
                <a:extLst>
                  <a:ext uri="{FF2B5EF4-FFF2-40B4-BE49-F238E27FC236}">
                    <a16:creationId xmlns:a16="http://schemas.microsoft.com/office/drawing/2014/main" id="{DD9D19A2-6459-37CA-29B7-FCDBE21FB8FC}"/>
                  </a:ext>
                </a:extLst>
              </p:cNvPr>
              <p:cNvSpPr/>
              <p:nvPr/>
            </p:nvSpPr>
            <p:spPr>
              <a:xfrm>
                <a:off x="1595603" y="2380922"/>
                <a:ext cx="1450852" cy="285799"/>
              </a:xfrm>
              <a:prstGeom prst="trapezoid">
                <a:avLst>
                  <a:gd name="adj" fmla="val 40735"/>
                </a:avLst>
              </a:prstGeom>
              <a:gradFill rotWithShape="1">
                <a:gsLst>
                  <a:gs pos="10000">
                    <a:srgbClr val="FFFFFF">
                      <a:lumMod val="75000"/>
                    </a:srgbClr>
                  </a:gs>
                  <a:gs pos="50000">
                    <a:srgbClr val="FFFFFF">
                      <a:lumMod val="50000"/>
                    </a:srgbClr>
                  </a:gs>
                  <a:gs pos="100000">
                    <a:srgbClr val="FFFFFF">
                      <a:lumMod val="50000"/>
                      <a:shade val="100000"/>
                      <a:satMod val="115000"/>
                    </a:srgbClr>
                  </a:gs>
                </a:gsLst>
                <a:lin ang="0" scaled="1"/>
              </a:gra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a:ln>
                    <a:noFill/>
                  </a:ln>
                  <a:solidFill>
                    <a:srgbClr val="FFFFFF"/>
                  </a:solidFill>
                  <a:effectLst/>
                  <a:uLnTx/>
                  <a:uFillTx/>
                  <a:latin typeface="Calibri"/>
                  <a:ea typeface="+mn-ea"/>
                  <a:cs typeface="+mn-cs"/>
                </a:endParaRPr>
              </a:p>
            </p:txBody>
          </p:sp>
          <p:sp>
            <p:nvSpPr>
              <p:cNvPr id="15" name="Trapezoid 14">
                <a:extLst>
                  <a:ext uri="{FF2B5EF4-FFF2-40B4-BE49-F238E27FC236}">
                    <a16:creationId xmlns:a16="http://schemas.microsoft.com/office/drawing/2014/main" id="{7AF42712-DAFB-4360-C2B8-1C2B28B96076}"/>
                  </a:ext>
                </a:extLst>
              </p:cNvPr>
              <p:cNvSpPr/>
              <p:nvPr/>
            </p:nvSpPr>
            <p:spPr>
              <a:xfrm flipV="1">
                <a:off x="1593589" y="4634199"/>
                <a:ext cx="1450852" cy="284399"/>
              </a:xfrm>
              <a:prstGeom prst="trapezoid">
                <a:avLst>
                  <a:gd name="adj" fmla="val 40735"/>
                </a:avLst>
              </a:prstGeom>
              <a:gradFill rotWithShape="1">
                <a:gsLst>
                  <a:gs pos="10000">
                    <a:srgbClr val="FFFFFF">
                      <a:lumMod val="75000"/>
                    </a:srgbClr>
                  </a:gs>
                  <a:gs pos="50000">
                    <a:srgbClr val="FFFFFF">
                      <a:lumMod val="50000"/>
                    </a:srgbClr>
                  </a:gs>
                  <a:gs pos="100000">
                    <a:srgbClr val="FFFFFF">
                      <a:lumMod val="50000"/>
                      <a:shade val="100000"/>
                      <a:satMod val="115000"/>
                    </a:srgbClr>
                  </a:gs>
                </a:gsLst>
                <a:lin ang="0" scaled="1"/>
              </a:gra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id="{3558C88C-0533-D954-96ED-588139E2ED0D}"/>
                  </a:ext>
                </a:extLst>
              </p:cNvPr>
              <p:cNvPicPr>
                <a:picLocks noChangeAspect="1"/>
              </p:cNvPicPr>
              <p:nvPr/>
            </p:nvPicPr>
            <p:blipFill rotWithShape="1">
              <a:blip r:embed="rId8">
                <a:extLst>
                  <a:ext uri="{28A0092B-C50C-407E-A947-70E740481C1C}">
                    <a14:useLocalDpi xmlns:a14="http://schemas.microsoft.com/office/drawing/2010/main" val="0"/>
                  </a:ext>
                </a:extLst>
              </a:blip>
              <a:srcRect l="14416" t="24536" r="17413" b="24436"/>
              <a:stretch/>
            </p:blipFill>
            <p:spPr>
              <a:xfrm rot="16200000">
                <a:off x="1514008" y="3096615"/>
                <a:ext cx="1960327" cy="1100536"/>
              </a:xfrm>
              <a:prstGeom prst="trapezoid">
                <a:avLst>
                  <a:gd name="adj" fmla="val 39423"/>
                </a:avLst>
              </a:prstGeom>
            </p:spPr>
          </p:pic>
          <p:sp>
            <p:nvSpPr>
              <p:cNvPr id="17" name="Trapezoid 16">
                <a:extLst>
                  <a:ext uri="{FF2B5EF4-FFF2-40B4-BE49-F238E27FC236}">
                    <a16:creationId xmlns:a16="http://schemas.microsoft.com/office/drawing/2014/main" id="{EBB31ADA-8B3E-75BB-B16C-857A713C307E}"/>
                  </a:ext>
                </a:extLst>
              </p:cNvPr>
              <p:cNvSpPr/>
              <p:nvPr/>
            </p:nvSpPr>
            <p:spPr>
              <a:xfrm rot="16200000">
                <a:off x="1469327" y="3619224"/>
                <a:ext cx="1221402" cy="55318"/>
              </a:xfrm>
              <a:prstGeom prst="trapezoid">
                <a:avLst>
                  <a:gd name="adj" fmla="val 38308"/>
                </a:avLst>
              </a:prstGeom>
              <a:gradFill rotWithShape="1">
                <a:gsLst>
                  <a:gs pos="50000">
                    <a:srgbClr val="FFFFFF">
                      <a:lumMod val="50000"/>
                    </a:srgbClr>
                  </a:gs>
                  <a:gs pos="0">
                    <a:srgbClr val="FFFFFF">
                      <a:lumMod val="75000"/>
                    </a:srgbClr>
                  </a:gs>
                  <a:gs pos="100000">
                    <a:srgbClr val="FFFFFF"/>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8" name="Trapezoid 17">
                <a:extLst>
                  <a:ext uri="{FF2B5EF4-FFF2-40B4-BE49-F238E27FC236}">
                    <a16:creationId xmlns:a16="http://schemas.microsoft.com/office/drawing/2014/main" id="{7F731C76-3079-2D52-80BB-E900F0B679C4}"/>
                  </a:ext>
                </a:extLst>
              </p:cNvPr>
              <p:cNvSpPr/>
              <p:nvPr/>
            </p:nvSpPr>
            <p:spPr>
              <a:xfrm rot="16200000">
                <a:off x="1583249" y="3616917"/>
                <a:ext cx="1363994" cy="55323"/>
              </a:xfrm>
              <a:prstGeom prst="trapezoid">
                <a:avLst>
                  <a:gd name="adj" fmla="val 38308"/>
                </a:avLst>
              </a:prstGeom>
              <a:gradFill rotWithShape="1">
                <a:gsLst>
                  <a:gs pos="50000">
                    <a:srgbClr val="FFFFFF">
                      <a:lumMod val="50000"/>
                    </a:srgbClr>
                  </a:gs>
                  <a:gs pos="0">
                    <a:srgbClr val="FFFFFF">
                      <a:lumMod val="75000"/>
                    </a:srgbClr>
                  </a:gs>
                  <a:gs pos="100000">
                    <a:srgbClr val="FFFFFF"/>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9" name="Trapezoid 18">
                <a:extLst>
                  <a:ext uri="{FF2B5EF4-FFF2-40B4-BE49-F238E27FC236}">
                    <a16:creationId xmlns:a16="http://schemas.microsoft.com/office/drawing/2014/main" id="{BAA73DFD-5DDA-CD79-B093-8A27A0A65A0D}"/>
                  </a:ext>
                </a:extLst>
              </p:cNvPr>
              <p:cNvSpPr/>
              <p:nvPr/>
            </p:nvSpPr>
            <p:spPr>
              <a:xfrm rot="16200000">
                <a:off x="1696351" y="3617503"/>
                <a:ext cx="1508229" cy="55326"/>
              </a:xfrm>
              <a:prstGeom prst="trapezoid">
                <a:avLst>
                  <a:gd name="adj" fmla="val 38308"/>
                </a:avLst>
              </a:prstGeom>
              <a:gradFill rotWithShape="1">
                <a:gsLst>
                  <a:gs pos="50000">
                    <a:srgbClr val="FFFFFF">
                      <a:lumMod val="50000"/>
                    </a:srgbClr>
                  </a:gs>
                  <a:gs pos="1000">
                    <a:srgbClr val="FFFFFF">
                      <a:lumMod val="75000"/>
                    </a:srgbClr>
                  </a:gs>
                  <a:gs pos="100000">
                    <a:srgbClr val="FFFFFF"/>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0" name="Trapezoid 19">
                <a:extLst>
                  <a:ext uri="{FF2B5EF4-FFF2-40B4-BE49-F238E27FC236}">
                    <a16:creationId xmlns:a16="http://schemas.microsoft.com/office/drawing/2014/main" id="{852CA5E9-B9C4-0B46-8B0C-A782A1190962}"/>
                  </a:ext>
                </a:extLst>
              </p:cNvPr>
              <p:cNvSpPr/>
              <p:nvPr/>
            </p:nvSpPr>
            <p:spPr>
              <a:xfrm rot="16200000">
                <a:off x="1807445" y="3620664"/>
                <a:ext cx="1658524" cy="55323"/>
              </a:xfrm>
              <a:prstGeom prst="trapezoid">
                <a:avLst>
                  <a:gd name="adj" fmla="val 38308"/>
                </a:avLst>
              </a:prstGeom>
              <a:gradFill rotWithShape="1">
                <a:gsLst>
                  <a:gs pos="0">
                    <a:srgbClr val="FFFFFF">
                      <a:lumMod val="65000"/>
                    </a:srgbClr>
                  </a:gs>
                  <a:gs pos="53000">
                    <a:srgbClr val="FFFFFF">
                      <a:lumMod val="50000"/>
                    </a:srgbClr>
                  </a:gs>
                  <a:gs pos="100000">
                    <a:srgbClr val="FFFFFF"/>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1" name="Trapezoid 20">
                <a:extLst>
                  <a:ext uri="{FF2B5EF4-FFF2-40B4-BE49-F238E27FC236}">
                    <a16:creationId xmlns:a16="http://schemas.microsoft.com/office/drawing/2014/main" id="{51FD7A2A-0CF0-8759-398B-4513187362C9}"/>
                  </a:ext>
                </a:extLst>
              </p:cNvPr>
              <p:cNvSpPr/>
              <p:nvPr/>
            </p:nvSpPr>
            <p:spPr>
              <a:xfrm rot="16200000">
                <a:off x="1918099" y="3618675"/>
                <a:ext cx="1805610" cy="55323"/>
              </a:xfrm>
              <a:prstGeom prst="trapezoid">
                <a:avLst>
                  <a:gd name="adj" fmla="val 38308"/>
                </a:avLst>
              </a:prstGeom>
              <a:gradFill rotWithShape="1">
                <a:gsLst>
                  <a:gs pos="0">
                    <a:srgbClr val="FFFFFF">
                      <a:lumMod val="65000"/>
                    </a:srgbClr>
                  </a:gs>
                  <a:gs pos="99000">
                    <a:srgbClr val="FFFFFF"/>
                  </a:gs>
                  <a:gs pos="50000">
                    <a:srgbClr val="FFFFFF">
                      <a:lumMod val="50000"/>
                    </a:srgbClr>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a:ea typeface="+mn-ea"/>
                  <a:cs typeface="+mn-cs"/>
                </a:endParaRPr>
              </a:p>
            </p:txBody>
          </p:sp>
        </p:grpSp>
      </p:grpSp>
      <p:pic>
        <p:nvPicPr>
          <p:cNvPr id="1026" name="Picture 2">
            <a:extLst>
              <a:ext uri="{FF2B5EF4-FFF2-40B4-BE49-F238E27FC236}">
                <a16:creationId xmlns:a16="http://schemas.microsoft.com/office/drawing/2014/main" id="{9D7FF885-1DD4-B6BF-21FA-6FB88F03BBF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942" b="89474" l="5388" r="92510">
                        <a14:foregroundMark x1="9067" y1="43860" x2="9067" y2="43860"/>
                        <a14:foregroundMark x1="9067" y1="37135" x2="9067" y2="37135"/>
                        <a14:foregroundMark x1="5388" y1="38889" x2="5388" y2="38889"/>
                        <a14:foregroundMark x1="28778" y1="56140" x2="28778" y2="56140"/>
                        <a14:foregroundMark x1="25230" y1="45614" x2="25230" y2="45614"/>
                        <a14:foregroundMark x1="35742" y1="56140" x2="35742" y2="56140"/>
                        <a14:foregroundMark x1="46255" y1="57018" x2="46255" y2="57018"/>
                        <a14:foregroundMark x1="57162" y1="56433" x2="57162" y2="56433"/>
                        <a14:foregroundMark x1="67017" y1="57895" x2="67017" y2="57895"/>
                        <a14:foregroundMark x1="76216" y1="59649" x2="76216" y2="59649"/>
                        <a14:foregroundMark x1="86071" y1="57310" x2="86071" y2="57310"/>
                        <a14:foregroundMark x1="75164" y1="51462" x2="75164" y2="51462"/>
                        <a14:foregroundMark x1="92510" y1="52047" x2="92510" y2="52047"/>
                        <a14:backgroundMark x1="24967" y1="53216" x2="24967" y2="53216"/>
                        <a14:backgroundMark x1="68463" y1="52924" x2="68463" y2="52924"/>
                        <a14:backgroundMark x1="76610" y1="60526" x2="76610" y2="60526"/>
                        <a14:backgroundMark x1="76478" y1="59649" x2="76478" y2="59649"/>
                        <a14:backgroundMark x1="76216" y1="59649" x2="76216" y2="59649"/>
                      </a14:backgroundRemoval>
                    </a14:imgEffect>
                  </a14:imgLayer>
                </a14:imgProps>
              </a:ext>
              <a:ext uri="{28A0092B-C50C-407E-A947-70E740481C1C}">
                <a14:useLocalDpi xmlns:a14="http://schemas.microsoft.com/office/drawing/2010/main" val="0"/>
              </a:ext>
            </a:extLst>
          </a:blip>
          <a:srcRect/>
          <a:stretch>
            <a:fillRect/>
          </a:stretch>
        </p:blipFill>
        <p:spPr bwMode="auto">
          <a:xfrm>
            <a:off x="78599" y="5149310"/>
            <a:ext cx="2670326" cy="120006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64144F26-FD1C-F1D0-4037-9DF40C75A47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7181" y="6077290"/>
            <a:ext cx="869943" cy="58321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3A3942A1-2659-B389-AB5F-2C28925BEB03}"/>
              </a:ext>
            </a:extLst>
          </p:cNvPr>
          <p:cNvPicPr>
            <a:picLocks noChangeAspect="1"/>
          </p:cNvPicPr>
          <p:nvPr/>
        </p:nvPicPr>
        <p:blipFill>
          <a:blip r:embed="rId4">
            <a:alphaModFix amt="40000"/>
            <a:extLst>
              <a:ext uri="{BEBA8EAE-BF5A-486C-A8C5-ECC9F3942E4B}">
                <a14:imgProps xmlns:a14="http://schemas.microsoft.com/office/drawing/2010/main">
                  <a14:imgLayer r:embed="rId5">
                    <a14:imgEffect>
                      <a14:backgroundRemoval t="8668" b="95666" l="9487" r="92821">
                        <a14:foregroundMark x1="62308" y1="8668" x2="62308" y2="8668"/>
                        <a14:foregroundMark x1="92821" y1="76726" x2="92821" y2="76726"/>
                        <a14:foregroundMark x1="24103" y1="91172" x2="24103" y2="91172"/>
                        <a14:foregroundMark x1="9615" y1="77849" x2="9615" y2="77849"/>
                        <a14:foregroundMark x1="19872" y1="95666" x2="19872" y2="95666"/>
                      </a14:backgroundRemoval>
                    </a14:imgEffect>
                  </a14:imgLayer>
                </a14:imgProps>
              </a:ext>
            </a:extLst>
          </a:blip>
          <a:stretch>
            <a:fillRect/>
          </a:stretch>
        </p:blipFill>
        <p:spPr>
          <a:xfrm>
            <a:off x="3346963" y="5160768"/>
            <a:ext cx="1147492" cy="916522"/>
          </a:xfrm>
          <a:prstGeom prst="rect">
            <a:avLst/>
          </a:prstGeom>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1303331253"/>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9225C3F-48D0-F3DE-3892-7AF733F9F785}"/>
              </a:ext>
            </a:extLst>
          </p:cNvPr>
          <p:cNvSpPr txBox="1">
            <a:spLocks/>
          </p:cNvSpPr>
          <p:nvPr/>
        </p:nvSpPr>
        <p:spPr>
          <a:xfrm>
            <a:off x="838200" y="365126"/>
            <a:ext cx="10515600" cy="66265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Conclusions</a:t>
            </a:r>
            <a:endParaRPr lang="LID4096" b="1" dirty="0"/>
          </a:p>
        </p:txBody>
      </p:sp>
      <p:sp>
        <p:nvSpPr>
          <p:cNvPr id="4" name="TextBox 3">
            <a:extLst>
              <a:ext uri="{FF2B5EF4-FFF2-40B4-BE49-F238E27FC236}">
                <a16:creationId xmlns:a16="http://schemas.microsoft.com/office/drawing/2014/main" id="{D4DF374B-41E4-E432-7215-D299D932A644}"/>
              </a:ext>
            </a:extLst>
          </p:cNvPr>
          <p:cNvSpPr txBox="1"/>
          <p:nvPr/>
        </p:nvSpPr>
        <p:spPr>
          <a:xfrm>
            <a:off x="838200" y="1731794"/>
            <a:ext cx="6527584" cy="3447098"/>
          </a:xfrm>
          <a:prstGeom prst="rect">
            <a:avLst/>
          </a:prstGeom>
          <a:noFill/>
        </p:spPr>
        <p:txBody>
          <a:bodyPr wrap="square" rtlCol="0">
            <a:spAutoFit/>
          </a:bodyPr>
          <a:lstStyle/>
          <a:p>
            <a:r>
              <a:rPr lang="en-US" b="1" dirty="0">
                <a:cs typeface="Calibri Light" panose="020F0302020204030204" pitchFamily="34" charset="0"/>
              </a:rPr>
              <a:t>In a membrane reactor for H</a:t>
            </a:r>
            <a:r>
              <a:rPr lang="en-US" b="1" baseline="-25000" dirty="0">
                <a:cs typeface="Calibri Light" panose="020F0302020204030204" pitchFamily="34" charset="0"/>
              </a:rPr>
              <a:t>2</a:t>
            </a:r>
            <a:r>
              <a:rPr lang="en-US" b="1" dirty="0">
                <a:cs typeface="Calibri Light" panose="020F0302020204030204" pitchFamily="34" charset="0"/>
              </a:rPr>
              <a:t> production from NH</a:t>
            </a:r>
            <a:r>
              <a:rPr lang="en-US" b="1" baseline="-25000" dirty="0">
                <a:cs typeface="Calibri Light" panose="020F0302020204030204" pitchFamily="34" charset="0"/>
              </a:rPr>
              <a:t>3</a:t>
            </a:r>
            <a:r>
              <a:rPr lang="en-US" b="1" dirty="0">
                <a:cs typeface="Calibri Light" panose="020F0302020204030204" pitchFamily="34" charset="0"/>
              </a:rPr>
              <a:t>:</a:t>
            </a:r>
          </a:p>
          <a:p>
            <a:endParaRPr lang="en-US" dirty="0">
              <a:cs typeface="Calibri Light" panose="020F0302020204030204" pitchFamily="34" charset="0"/>
            </a:endParaRPr>
          </a:p>
          <a:p>
            <a:pPr marL="342900" indent="-342900">
              <a:spcAft>
                <a:spcPts val="600"/>
              </a:spcAft>
              <a:buFont typeface="Wingdings" panose="05000000000000000000" pitchFamily="2" charset="2"/>
              <a:buChar char="q"/>
            </a:pPr>
            <a:r>
              <a:rPr lang="en-US" dirty="0">
                <a:cs typeface="Calibri Light" panose="020F0302020204030204" pitchFamily="34" charset="0"/>
              </a:rPr>
              <a:t>Higher efficiency and compactness compared to a conventional system are achieved</a:t>
            </a:r>
          </a:p>
          <a:p>
            <a:pPr marL="342900" indent="-342900">
              <a:spcAft>
                <a:spcPts val="600"/>
              </a:spcAft>
              <a:buFont typeface="Wingdings" panose="05000000000000000000" pitchFamily="2" charset="2"/>
              <a:buChar char="q"/>
            </a:pPr>
            <a:r>
              <a:rPr lang="en-US" dirty="0">
                <a:cs typeface="Calibri Light" panose="020F0302020204030204" pitchFamily="34" charset="0"/>
              </a:rPr>
              <a:t>Fuel cell-grade H</a:t>
            </a:r>
            <a:r>
              <a:rPr lang="en-US" baseline="-25000" dirty="0">
                <a:cs typeface="Calibri Light" panose="020F0302020204030204" pitchFamily="34" charset="0"/>
              </a:rPr>
              <a:t>2</a:t>
            </a:r>
            <a:r>
              <a:rPr lang="en-US" dirty="0">
                <a:cs typeface="Calibri Light" panose="020F0302020204030204" pitchFamily="34" charset="0"/>
              </a:rPr>
              <a:t> production is possible with the addition of a relatively inexpensive sorption unit downstream of the reactor.</a:t>
            </a:r>
          </a:p>
          <a:p>
            <a:pPr marL="342900" indent="-342900">
              <a:spcAft>
                <a:spcPts val="600"/>
              </a:spcAft>
              <a:buFont typeface="Wingdings" panose="05000000000000000000" pitchFamily="2" charset="2"/>
              <a:buChar char="q"/>
            </a:pPr>
            <a:r>
              <a:rPr lang="en-US" dirty="0">
                <a:cs typeface="Calibri Light" panose="020F0302020204030204" pitchFamily="34" charset="0"/>
              </a:rPr>
              <a:t>Carbon membranes can be regarded a competitive alternative to Pd-based membranes</a:t>
            </a:r>
          </a:p>
          <a:p>
            <a:pPr marL="342900" indent="-342900">
              <a:spcAft>
                <a:spcPts val="600"/>
              </a:spcAft>
              <a:buFont typeface="Wingdings" panose="05000000000000000000" pitchFamily="2" charset="2"/>
              <a:buChar char="q"/>
            </a:pPr>
            <a:endParaRPr lang="en-US" dirty="0">
              <a:cs typeface="Calibri Light" panose="020F0302020204030204" pitchFamily="34" charset="0"/>
            </a:endParaRPr>
          </a:p>
          <a:p>
            <a:pPr marL="342900" indent="-342900">
              <a:buFont typeface="Wingdings" panose="05000000000000000000" pitchFamily="2" charset="2"/>
              <a:buChar char="q"/>
            </a:pPr>
            <a:endParaRPr lang="en-US" dirty="0">
              <a:cs typeface="Calibri Light" panose="020F0302020204030204" pitchFamily="34" charset="0"/>
            </a:endParaRPr>
          </a:p>
        </p:txBody>
      </p:sp>
      <p:grpSp>
        <p:nvGrpSpPr>
          <p:cNvPr id="2" name="Group 1">
            <a:extLst>
              <a:ext uri="{FF2B5EF4-FFF2-40B4-BE49-F238E27FC236}">
                <a16:creationId xmlns:a16="http://schemas.microsoft.com/office/drawing/2014/main" id="{AC92170E-3652-A3C7-5B35-659324909EDB}"/>
              </a:ext>
            </a:extLst>
          </p:cNvPr>
          <p:cNvGrpSpPr/>
          <p:nvPr/>
        </p:nvGrpSpPr>
        <p:grpSpPr>
          <a:xfrm>
            <a:off x="694278" y="5538918"/>
            <a:ext cx="10894142" cy="473688"/>
            <a:chOff x="694278" y="5538918"/>
            <a:chExt cx="10894142" cy="473688"/>
          </a:xfrm>
        </p:grpSpPr>
        <p:sp>
          <p:nvSpPr>
            <p:cNvPr id="82" name="Rectangle: Rounded Corners 81">
              <a:extLst>
                <a:ext uri="{FF2B5EF4-FFF2-40B4-BE49-F238E27FC236}">
                  <a16:creationId xmlns:a16="http://schemas.microsoft.com/office/drawing/2014/main" id="{0D3DEDE8-FEC1-8C35-B6F8-AA1BA0A79A7B}"/>
                </a:ext>
              </a:extLst>
            </p:cNvPr>
            <p:cNvSpPr/>
            <p:nvPr/>
          </p:nvSpPr>
          <p:spPr>
            <a:xfrm>
              <a:off x="694278" y="5538918"/>
              <a:ext cx="10894142" cy="473688"/>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8" name="TextBox 17">
              <a:extLst>
                <a:ext uri="{FF2B5EF4-FFF2-40B4-BE49-F238E27FC236}">
                  <a16:creationId xmlns:a16="http://schemas.microsoft.com/office/drawing/2014/main" id="{98A43477-8536-28ED-7F1F-A6A29F68B84F}"/>
                </a:ext>
              </a:extLst>
            </p:cNvPr>
            <p:cNvSpPr txBox="1"/>
            <p:nvPr/>
          </p:nvSpPr>
          <p:spPr>
            <a:xfrm>
              <a:off x="694278" y="5590083"/>
              <a:ext cx="10894142" cy="369332"/>
            </a:xfrm>
            <a:prstGeom prst="rect">
              <a:avLst/>
            </a:prstGeom>
            <a:noFill/>
          </p:spPr>
          <p:txBody>
            <a:bodyPr wrap="square">
              <a:spAutoFit/>
            </a:bodyPr>
            <a:lstStyle/>
            <a:p>
              <a:r>
                <a:rPr lang="en-US" sz="1800" dirty="0">
                  <a:cs typeface="Calibri Light" panose="020F0302020204030204" pitchFamily="34" charset="0"/>
                </a:rPr>
                <a:t>The MR technology holds significant potential in advancing the decarbonization of the current energy system.</a:t>
              </a:r>
            </a:p>
          </p:txBody>
        </p:sp>
      </p:grpSp>
      <p:grpSp>
        <p:nvGrpSpPr>
          <p:cNvPr id="41" name="Group 40">
            <a:extLst>
              <a:ext uri="{FF2B5EF4-FFF2-40B4-BE49-F238E27FC236}">
                <a16:creationId xmlns:a16="http://schemas.microsoft.com/office/drawing/2014/main" id="{B00891DF-9734-2164-10CB-9FB53441FE2B}"/>
              </a:ext>
            </a:extLst>
          </p:cNvPr>
          <p:cNvGrpSpPr/>
          <p:nvPr/>
        </p:nvGrpSpPr>
        <p:grpSpPr>
          <a:xfrm>
            <a:off x="7845923" y="824494"/>
            <a:ext cx="3742497" cy="3785652"/>
            <a:chOff x="6418962" y="3522792"/>
            <a:chExt cx="3124731" cy="2773858"/>
          </a:xfrm>
        </p:grpSpPr>
        <p:sp>
          <p:nvSpPr>
            <p:cNvPr id="43" name="Trapezoid 42">
              <a:extLst>
                <a:ext uri="{FF2B5EF4-FFF2-40B4-BE49-F238E27FC236}">
                  <a16:creationId xmlns:a16="http://schemas.microsoft.com/office/drawing/2014/main" id="{879D057C-A890-9032-3C01-6E63F059C93A}"/>
                </a:ext>
              </a:extLst>
            </p:cNvPr>
            <p:cNvSpPr/>
            <p:nvPr/>
          </p:nvSpPr>
          <p:spPr>
            <a:xfrm>
              <a:off x="7546457" y="4406216"/>
              <a:ext cx="605787" cy="78590"/>
            </a:xfrm>
            <a:prstGeom prst="trapezoid">
              <a:avLst>
                <a:gd name="adj" fmla="val 0"/>
              </a:avLst>
            </a:prstGeom>
            <a:gradFill rotWithShape="1">
              <a:gsLst>
                <a:gs pos="0">
                  <a:srgbClr val="FFFFFF">
                    <a:lumMod val="65000"/>
                  </a:srgbClr>
                </a:gs>
                <a:gs pos="53000">
                  <a:srgbClr val="FFFFFF">
                    <a:lumMod val="50000"/>
                  </a:srgbClr>
                </a:gs>
                <a:gs pos="100000">
                  <a:srgbClr val="FFFFFF"/>
                </a:gs>
              </a:gsLst>
              <a:lin ang="16200000" scaled="0"/>
            </a:gra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a:ea typeface="+mn-ea"/>
                <a:cs typeface="+mn-cs"/>
              </a:endParaRPr>
            </a:p>
          </p:txBody>
        </p:sp>
        <p:grpSp>
          <p:nvGrpSpPr>
            <p:cNvPr id="45" name="Group 44">
              <a:extLst>
                <a:ext uri="{FF2B5EF4-FFF2-40B4-BE49-F238E27FC236}">
                  <a16:creationId xmlns:a16="http://schemas.microsoft.com/office/drawing/2014/main" id="{738BA03D-1D0D-8DC7-DD68-736449D5240A}"/>
                </a:ext>
              </a:extLst>
            </p:cNvPr>
            <p:cNvGrpSpPr/>
            <p:nvPr/>
          </p:nvGrpSpPr>
          <p:grpSpPr>
            <a:xfrm>
              <a:off x="7107964" y="3977800"/>
              <a:ext cx="878206" cy="1821671"/>
              <a:chOff x="2891026" y="2345609"/>
              <a:chExt cx="572813" cy="1144096"/>
            </a:xfrm>
          </p:grpSpPr>
          <p:sp>
            <p:nvSpPr>
              <p:cNvPr id="70" name="Rectangle: Rounded Corners 69">
                <a:extLst>
                  <a:ext uri="{FF2B5EF4-FFF2-40B4-BE49-F238E27FC236}">
                    <a16:creationId xmlns:a16="http://schemas.microsoft.com/office/drawing/2014/main" id="{16AA461D-9A8E-2C5B-43E1-DADD5278A1D2}"/>
                  </a:ext>
                </a:extLst>
              </p:cNvPr>
              <p:cNvSpPr/>
              <p:nvPr/>
            </p:nvSpPr>
            <p:spPr>
              <a:xfrm flipH="1">
                <a:off x="2957447" y="2411481"/>
                <a:ext cx="439972" cy="169738"/>
              </a:xfrm>
              <a:prstGeom prst="roundRect">
                <a:avLst>
                  <a:gd name="adj" fmla="val 50000"/>
                </a:avLst>
              </a:prstGeom>
              <a:gradFill>
                <a:gsLst>
                  <a:gs pos="10000">
                    <a:schemeClr val="bg1">
                      <a:lumMod val="75000"/>
                    </a:schemeClr>
                  </a:gs>
                  <a:gs pos="50000">
                    <a:schemeClr val="bg1">
                      <a:lumMod val="50000"/>
                    </a:schemeClr>
                  </a:gs>
                  <a:gs pos="100000">
                    <a:schemeClr val="bg1">
                      <a:lumMod val="85000"/>
                    </a:schemeClr>
                  </a:gs>
                </a:gsLst>
                <a:lin ang="0" scaled="1"/>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a:p>
            </p:txBody>
          </p:sp>
          <p:grpSp>
            <p:nvGrpSpPr>
              <p:cNvPr id="71" name="Group 70">
                <a:extLst>
                  <a:ext uri="{FF2B5EF4-FFF2-40B4-BE49-F238E27FC236}">
                    <a16:creationId xmlns:a16="http://schemas.microsoft.com/office/drawing/2014/main" id="{318DC8DF-7E9A-D911-710F-FD1D92A8FA43}"/>
                  </a:ext>
                </a:extLst>
              </p:cNvPr>
              <p:cNvGrpSpPr/>
              <p:nvPr/>
            </p:nvGrpSpPr>
            <p:grpSpPr>
              <a:xfrm>
                <a:off x="2891026" y="2345609"/>
                <a:ext cx="572813" cy="1144096"/>
                <a:chOff x="1593589" y="1999110"/>
                <a:chExt cx="1452866" cy="3222958"/>
              </a:xfrm>
            </p:grpSpPr>
            <p:sp>
              <p:nvSpPr>
                <p:cNvPr id="72" name="Trapezoid 71">
                  <a:extLst>
                    <a:ext uri="{FF2B5EF4-FFF2-40B4-BE49-F238E27FC236}">
                      <a16:creationId xmlns:a16="http://schemas.microsoft.com/office/drawing/2014/main" id="{67818B48-62BC-D2B5-93E4-C49F959668BC}"/>
                    </a:ext>
                  </a:extLst>
                </p:cNvPr>
                <p:cNvSpPr/>
                <p:nvPr/>
              </p:nvSpPr>
              <p:spPr>
                <a:xfrm rot="16200000">
                  <a:off x="2224752" y="1950022"/>
                  <a:ext cx="188538" cy="286714"/>
                </a:xfrm>
                <a:prstGeom prst="trapezoid">
                  <a:avLst>
                    <a:gd name="adj" fmla="val 0"/>
                  </a:avLst>
                </a:prstGeom>
                <a:gradFill>
                  <a:gsLst>
                    <a:gs pos="0">
                      <a:schemeClr val="bg1">
                        <a:lumMod val="65000"/>
                      </a:schemeClr>
                    </a:gs>
                    <a:gs pos="53000">
                      <a:schemeClr val="bg1">
                        <a:lumMod val="50000"/>
                      </a:schemeClr>
                    </a:gs>
                    <a:gs pos="100000">
                      <a:schemeClr val="bg1"/>
                    </a:gs>
                  </a:gsLs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dirty="0"/>
                </a:p>
              </p:txBody>
            </p:sp>
            <p:sp>
              <p:nvSpPr>
                <p:cNvPr id="73" name="Trapezoid 72">
                  <a:extLst>
                    <a:ext uri="{FF2B5EF4-FFF2-40B4-BE49-F238E27FC236}">
                      <a16:creationId xmlns:a16="http://schemas.microsoft.com/office/drawing/2014/main" id="{5CB6DD7F-198E-0754-BB86-45E2F4CF4946}"/>
                    </a:ext>
                  </a:extLst>
                </p:cNvPr>
                <p:cNvSpPr/>
                <p:nvPr/>
              </p:nvSpPr>
              <p:spPr>
                <a:xfrm rot="16200000">
                  <a:off x="1826579" y="4672975"/>
                  <a:ext cx="984875" cy="113312"/>
                </a:xfrm>
                <a:prstGeom prst="trapezoid">
                  <a:avLst>
                    <a:gd name="adj" fmla="val 0"/>
                  </a:avLst>
                </a:prstGeom>
                <a:gradFill>
                  <a:gsLst>
                    <a:gs pos="0">
                      <a:schemeClr val="bg1">
                        <a:lumMod val="65000"/>
                      </a:schemeClr>
                    </a:gs>
                    <a:gs pos="53000">
                      <a:schemeClr val="bg1">
                        <a:lumMod val="50000"/>
                      </a:schemeClr>
                    </a:gs>
                    <a:gs pos="100000">
                      <a:schemeClr val="bg1"/>
                    </a:gs>
                  </a:gsLs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dirty="0"/>
                </a:p>
              </p:txBody>
            </p:sp>
            <p:sp>
              <p:nvSpPr>
                <p:cNvPr id="74" name="Rectangle: Rounded Corners 73">
                  <a:extLst>
                    <a:ext uri="{FF2B5EF4-FFF2-40B4-BE49-F238E27FC236}">
                      <a16:creationId xmlns:a16="http://schemas.microsoft.com/office/drawing/2014/main" id="{3B2977D1-818C-B005-5624-907F494E93AC}"/>
                    </a:ext>
                  </a:extLst>
                </p:cNvPr>
                <p:cNvSpPr/>
                <p:nvPr/>
              </p:nvSpPr>
              <p:spPr>
                <a:xfrm flipH="1">
                  <a:off x="1765035" y="4641971"/>
                  <a:ext cx="1115932" cy="380911"/>
                </a:xfrm>
                <a:prstGeom prst="roundRect">
                  <a:avLst>
                    <a:gd name="adj" fmla="val 50000"/>
                  </a:avLst>
                </a:prstGeom>
                <a:gradFill>
                  <a:gsLst>
                    <a:gs pos="10000">
                      <a:schemeClr val="bg1">
                        <a:lumMod val="75000"/>
                      </a:schemeClr>
                    </a:gs>
                    <a:gs pos="50000">
                      <a:schemeClr val="bg1">
                        <a:lumMod val="50000"/>
                      </a:schemeClr>
                    </a:gs>
                    <a:gs pos="100000">
                      <a:schemeClr val="bg1">
                        <a:lumMod val="85000"/>
                      </a:schemeClr>
                    </a:gs>
                  </a:gsLst>
                  <a:lin ang="0" scaled="1"/>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a:p>
              </p:txBody>
            </p:sp>
            <p:sp>
              <p:nvSpPr>
                <p:cNvPr id="75" name="Rectangle 74">
                  <a:extLst>
                    <a:ext uri="{FF2B5EF4-FFF2-40B4-BE49-F238E27FC236}">
                      <a16:creationId xmlns:a16="http://schemas.microsoft.com/office/drawing/2014/main" id="{CFF66DC0-8A0D-3F4F-8237-8877B2A07FD7}"/>
                    </a:ext>
                  </a:extLst>
                </p:cNvPr>
                <p:cNvSpPr/>
                <p:nvPr/>
              </p:nvSpPr>
              <p:spPr>
                <a:xfrm>
                  <a:off x="1811014" y="2475167"/>
                  <a:ext cx="1015999" cy="454973"/>
                </a:xfrm>
                <a:prstGeom prst="rect">
                  <a:avLst/>
                </a:prstGeom>
                <a:gradFill>
                  <a:gsLst>
                    <a:gs pos="10000">
                      <a:schemeClr val="bg1">
                        <a:lumMod val="75000"/>
                      </a:schemeClr>
                    </a:gs>
                    <a:gs pos="50000">
                      <a:schemeClr val="bg1">
                        <a:lumMod val="50000"/>
                      </a:schemeClr>
                    </a:gs>
                    <a:gs pos="100000">
                      <a:schemeClr val="bg1">
                        <a:lumMod val="50000"/>
                        <a:shade val="100000"/>
                        <a:satMod val="115000"/>
                      </a:schemeClr>
                    </a:gs>
                  </a:gsLst>
                  <a:lin ang="0" scaled="1"/>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dirty="0"/>
                </a:p>
              </p:txBody>
            </p:sp>
            <p:sp>
              <p:nvSpPr>
                <p:cNvPr id="76" name="Rectangle 75">
                  <a:extLst>
                    <a:ext uri="{FF2B5EF4-FFF2-40B4-BE49-F238E27FC236}">
                      <a16:creationId xmlns:a16="http://schemas.microsoft.com/office/drawing/2014/main" id="{60B4C76D-0D83-09BC-DAB1-1F9C21DCDDCC}"/>
                    </a:ext>
                  </a:extLst>
                </p:cNvPr>
                <p:cNvSpPr/>
                <p:nvPr/>
              </p:nvSpPr>
              <p:spPr>
                <a:xfrm>
                  <a:off x="1595603" y="2666724"/>
                  <a:ext cx="1448838" cy="1960327"/>
                </a:xfrm>
                <a:prstGeom prst="rect">
                  <a:avLst/>
                </a:prstGeom>
                <a:gradFill flip="none" rotWithShape="1">
                  <a:gsLst>
                    <a:gs pos="0">
                      <a:schemeClr val="bg1">
                        <a:lumMod val="85000"/>
                      </a:schemeClr>
                    </a:gs>
                    <a:gs pos="50000">
                      <a:schemeClr val="bg1">
                        <a:lumMod val="50000"/>
                      </a:schemeClr>
                    </a:gs>
                    <a:gs pos="100000">
                      <a:schemeClr val="bg1">
                        <a:lumMod val="50000"/>
                        <a:shade val="100000"/>
                        <a:satMod val="115000"/>
                      </a:schemeClr>
                    </a:gs>
                  </a:gsLst>
                  <a:lin ang="0" scaled="1"/>
                  <a:tileRect/>
                </a:gradFill>
                <a:ln w="9525">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dirty="0"/>
                </a:p>
              </p:txBody>
            </p:sp>
            <p:sp>
              <p:nvSpPr>
                <p:cNvPr id="77" name="Trapezoid 76">
                  <a:extLst>
                    <a:ext uri="{FF2B5EF4-FFF2-40B4-BE49-F238E27FC236}">
                      <a16:creationId xmlns:a16="http://schemas.microsoft.com/office/drawing/2014/main" id="{8CA48540-C2CB-5FCD-476E-A27357CB33E9}"/>
                    </a:ext>
                  </a:extLst>
                </p:cNvPr>
                <p:cNvSpPr/>
                <p:nvPr/>
              </p:nvSpPr>
              <p:spPr>
                <a:xfrm>
                  <a:off x="1595603" y="2380922"/>
                  <a:ext cx="1450852" cy="285799"/>
                </a:xfrm>
                <a:prstGeom prst="trapezoid">
                  <a:avLst>
                    <a:gd name="adj" fmla="val 40735"/>
                  </a:avLst>
                </a:prstGeom>
                <a:gradFill>
                  <a:gsLst>
                    <a:gs pos="10000">
                      <a:schemeClr val="bg1">
                        <a:lumMod val="75000"/>
                      </a:schemeClr>
                    </a:gs>
                    <a:gs pos="50000">
                      <a:schemeClr val="bg1">
                        <a:lumMod val="50000"/>
                      </a:schemeClr>
                    </a:gs>
                    <a:gs pos="100000">
                      <a:schemeClr val="bg1">
                        <a:lumMod val="50000"/>
                        <a:shade val="100000"/>
                        <a:satMod val="115000"/>
                      </a:schemeClr>
                    </a:gs>
                  </a:gsLst>
                  <a:lin ang="0" scaled="1"/>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a:p>
              </p:txBody>
            </p:sp>
            <p:sp>
              <p:nvSpPr>
                <p:cNvPr id="78" name="Trapezoid 77">
                  <a:extLst>
                    <a:ext uri="{FF2B5EF4-FFF2-40B4-BE49-F238E27FC236}">
                      <a16:creationId xmlns:a16="http://schemas.microsoft.com/office/drawing/2014/main" id="{00B92F66-0647-7940-2DE0-409101D41370}"/>
                    </a:ext>
                  </a:extLst>
                </p:cNvPr>
                <p:cNvSpPr/>
                <p:nvPr/>
              </p:nvSpPr>
              <p:spPr>
                <a:xfrm flipV="1">
                  <a:off x="1593589" y="4634199"/>
                  <a:ext cx="1450852" cy="284399"/>
                </a:xfrm>
                <a:prstGeom prst="trapezoid">
                  <a:avLst>
                    <a:gd name="adj" fmla="val 40735"/>
                  </a:avLst>
                </a:prstGeom>
                <a:gradFill>
                  <a:gsLst>
                    <a:gs pos="10000">
                      <a:schemeClr val="bg1">
                        <a:lumMod val="75000"/>
                      </a:schemeClr>
                    </a:gs>
                    <a:gs pos="50000">
                      <a:schemeClr val="bg1">
                        <a:lumMod val="50000"/>
                      </a:schemeClr>
                    </a:gs>
                    <a:gs pos="100000">
                      <a:schemeClr val="bg1">
                        <a:lumMod val="50000"/>
                        <a:shade val="100000"/>
                        <a:satMod val="115000"/>
                      </a:schemeClr>
                    </a:gs>
                  </a:gsLst>
                  <a:lin ang="0" scaled="1"/>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a:p>
              </p:txBody>
            </p:sp>
            <p:pic>
              <p:nvPicPr>
                <p:cNvPr id="79" name="Picture 78">
                  <a:extLst>
                    <a:ext uri="{FF2B5EF4-FFF2-40B4-BE49-F238E27FC236}">
                      <a16:creationId xmlns:a16="http://schemas.microsoft.com/office/drawing/2014/main" id="{70B3EB61-A74C-92B8-458A-791D54D5CB0B}"/>
                    </a:ext>
                  </a:extLst>
                </p:cNvPr>
                <p:cNvPicPr>
                  <a:picLocks noChangeAspect="1"/>
                </p:cNvPicPr>
                <p:nvPr/>
              </p:nvPicPr>
              <p:blipFill rotWithShape="1">
                <a:blip r:embed="rId3">
                  <a:extLst>
                    <a:ext uri="{28A0092B-C50C-407E-A947-70E740481C1C}">
                      <a14:useLocalDpi xmlns:a14="http://schemas.microsoft.com/office/drawing/2010/main" val="0"/>
                    </a:ext>
                  </a:extLst>
                </a:blip>
                <a:srcRect l="14416" t="24536" r="17413" b="24436"/>
                <a:stretch/>
              </p:blipFill>
              <p:spPr>
                <a:xfrm rot="16200000">
                  <a:off x="1514008" y="3096616"/>
                  <a:ext cx="1960327" cy="1100536"/>
                </a:xfrm>
                <a:prstGeom prst="trapezoid">
                  <a:avLst>
                    <a:gd name="adj" fmla="val 31740"/>
                  </a:avLst>
                </a:prstGeom>
              </p:spPr>
            </p:pic>
          </p:grpSp>
        </p:grpSp>
        <p:sp>
          <p:nvSpPr>
            <p:cNvPr id="46" name="Trapezoid 45">
              <a:extLst>
                <a:ext uri="{FF2B5EF4-FFF2-40B4-BE49-F238E27FC236}">
                  <a16:creationId xmlns:a16="http://schemas.microsoft.com/office/drawing/2014/main" id="{9FBB3CFF-8EC3-FA0A-392E-3DF3FCD7268D}"/>
                </a:ext>
              </a:extLst>
            </p:cNvPr>
            <p:cNvSpPr/>
            <p:nvPr/>
          </p:nvSpPr>
          <p:spPr>
            <a:xfrm rot="16200000">
              <a:off x="7025866" y="4883711"/>
              <a:ext cx="754944" cy="45719"/>
            </a:xfrm>
            <a:prstGeom prst="trapezoid">
              <a:avLst>
                <a:gd name="adj" fmla="val 38308"/>
              </a:avLst>
            </a:prstGeom>
            <a:gradFill rotWithShape="1">
              <a:gsLst>
                <a:gs pos="50000">
                  <a:srgbClr val="FFFFFF">
                    <a:lumMod val="50000"/>
                  </a:srgbClr>
                </a:gs>
                <a:gs pos="0">
                  <a:srgbClr val="FFFFFF">
                    <a:lumMod val="75000"/>
                  </a:srgbClr>
                </a:gs>
                <a:gs pos="100000">
                  <a:srgbClr val="FFFFFF"/>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47" name="Trapezoid 46">
              <a:extLst>
                <a:ext uri="{FF2B5EF4-FFF2-40B4-BE49-F238E27FC236}">
                  <a16:creationId xmlns:a16="http://schemas.microsoft.com/office/drawing/2014/main" id="{BC976E93-A2B9-E476-25FD-D920F497DB45}"/>
                </a:ext>
              </a:extLst>
            </p:cNvPr>
            <p:cNvSpPr/>
            <p:nvPr/>
          </p:nvSpPr>
          <p:spPr>
            <a:xfrm rot="16200000">
              <a:off x="7107491" y="4886916"/>
              <a:ext cx="829749" cy="45719"/>
            </a:xfrm>
            <a:prstGeom prst="trapezoid">
              <a:avLst>
                <a:gd name="adj" fmla="val 38308"/>
              </a:avLst>
            </a:prstGeom>
            <a:gradFill rotWithShape="1">
              <a:gsLst>
                <a:gs pos="50000">
                  <a:srgbClr val="FFFFFF">
                    <a:lumMod val="50000"/>
                  </a:srgbClr>
                </a:gs>
                <a:gs pos="0">
                  <a:srgbClr val="FFFFFF">
                    <a:lumMod val="75000"/>
                  </a:srgbClr>
                </a:gs>
                <a:gs pos="100000">
                  <a:srgbClr val="FFFFFF"/>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48" name="Trapezoid 47">
              <a:extLst>
                <a:ext uri="{FF2B5EF4-FFF2-40B4-BE49-F238E27FC236}">
                  <a16:creationId xmlns:a16="http://schemas.microsoft.com/office/drawing/2014/main" id="{4F460C02-3944-01E4-0CF7-B6181F7E4C1B}"/>
                </a:ext>
              </a:extLst>
            </p:cNvPr>
            <p:cNvSpPr/>
            <p:nvPr/>
          </p:nvSpPr>
          <p:spPr>
            <a:xfrm rot="16200000">
              <a:off x="7185660" y="4890786"/>
              <a:ext cx="921670" cy="45720"/>
            </a:xfrm>
            <a:prstGeom prst="trapezoid">
              <a:avLst>
                <a:gd name="adj" fmla="val 38308"/>
              </a:avLst>
            </a:prstGeom>
            <a:gradFill rotWithShape="1">
              <a:gsLst>
                <a:gs pos="50000">
                  <a:srgbClr val="FFFFFF">
                    <a:lumMod val="50000"/>
                  </a:srgbClr>
                </a:gs>
                <a:gs pos="0">
                  <a:srgbClr val="FFFFFF">
                    <a:lumMod val="75000"/>
                  </a:srgbClr>
                </a:gs>
                <a:gs pos="100000">
                  <a:srgbClr val="FFFFFF"/>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50" name="Trapezoid 49">
              <a:extLst>
                <a:ext uri="{FF2B5EF4-FFF2-40B4-BE49-F238E27FC236}">
                  <a16:creationId xmlns:a16="http://schemas.microsoft.com/office/drawing/2014/main" id="{A25C6D31-6811-3DF0-A0E9-D2B8DCF138C2}"/>
                </a:ext>
              </a:extLst>
            </p:cNvPr>
            <p:cNvSpPr/>
            <p:nvPr/>
          </p:nvSpPr>
          <p:spPr>
            <a:xfrm rot="16200000">
              <a:off x="7273314" y="4888312"/>
              <a:ext cx="992160" cy="45719"/>
            </a:xfrm>
            <a:prstGeom prst="trapezoid">
              <a:avLst>
                <a:gd name="adj" fmla="val 38308"/>
              </a:avLst>
            </a:prstGeom>
            <a:gradFill rotWithShape="1">
              <a:gsLst>
                <a:gs pos="50000">
                  <a:srgbClr val="FFFFFF">
                    <a:lumMod val="50000"/>
                  </a:srgbClr>
                </a:gs>
                <a:gs pos="0">
                  <a:srgbClr val="FFFFFF">
                    <a:lumMod val="75000"/>
                  </a:srgbClr>
                </a:gs>
                <a:gs pos="100000">
                  <a:srgbClr val="FFFFFF"/>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52" name="Trapezoid 51">
              <a:extLst>
                <a:ext uri="{FF2B5EF4-FFF2-40B4-BE49-F238E27FC236}">
                  <a16:creationId xmlns:a16="http://schemas.microsoft.com/office/drawing/2014/main" id="{CE8C18AD-AAEA-83CB-23B7-8CB41AE9BF73}"/>
                </a:ext>
              </a:extLst>
            </p:cNvPr>
            <p:cNvSpPr/>
            <p:nvPr/>
          </p:nvSpPr>
          <p:spPr>
            <a:xfrm rot="16200000">
              <a:off x="7364763" y="4888072"/>
              <a:ext cx="1078419" cy="45719"/>
            </a:xfrm>
            <a:prstGeom prst="trapezoid">
              <a:avLst>
                <a:gd name="adj" fmla="val 38308"/>
              </a:avLst>
            </a:prstGeom>
            <a:gradFill rotWithShape="1">
              <a:gsLst>
                <a:gs pos="50000">
                  <a:srgbClr val="FFFFFF">
                    <a:lumMod val="50000"/>
                  </a:srgbClr>
                </a:gs>
                <a:gs pos="0">
                  <a:srgbClr val="FFFFFF">
                    <a:lumMod val="75000"/>
                  </a:srgbClr>
                </a:gs>
                <a:gs pos="100000">
                  <a:srgbClr val="FFFFFF"/>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a:ea typeface="+mn-ea"/>
                <a:cs typeface="+mn-cs"/>
              </a:endParaRPr>
            </a:p>
          </p:txBody>
        </p:sp>
        <p:cxnSp>
          <p:nvCxnSpPr>
            <p:cNvPr id="54" name="Connector: Elbow 53">
              <a:extLst>
                <a:ext uri="{FF2B5EF4-FFF2-40B4-BE49-F238E27FC236}">
                  <a16:creationId xmlns:a16="http://schemas.microsoft.com/office/drawing/2014/main" id="{B8209F39-4DB5-639D-123B-58A74BFA2F9C}"/>
                </a:ext>
              </a:extLst>
            </p:cNvPr>
            <p:cNvCxnSpPr>
              <a:cxnSpLocks/>
            </p:cNvCxnSpPr>
            <p:nvPr/>
          </p:nvCxnSpPr>
          <p:spPr>
            <a:xfrm flipV="1">
              <a:off x="6878343" y="5818988"/>
              <a:ext cx="666692" cy="336572"/>
            </a:xfrm>
            <a:prstGeom prst="bentConnector3">
              <a:avLst>
                <a:gd name="adj1" fmla="val 9963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2BA9ECE9-E317-53BC-F777-2E448C95421C}"/>
                </a:ext>
              </a:extLst>
            </p:cNvPr>
            <p:cNvSpPr txBox="1"/>
            <p:nvPr/>
          </p:nvSpPr>
          <p:spPr>
            <a:xfrm>
              <a:off x="6418962" y="6024755"/>
              <a:ext cx="511630" cy="271895"/>
            </a:xfrm>
            <a:prstGeom prst="rect">
              <a:avLst/>
            </a:prstGeom>
            <a:noFill/>
          </p:spPr>
          <p:txBody>
            <a:bodyPr wrap="square" rtlCol="0">
              <a:spAutoFit/>
            </a:bodyPr>
            <a:lstStyle/>
            <a:p>
              <a:r>
                <a:rPr lang="en-US" sz="1400" dirty="0">
                  <a:latin typeface="Calibri Light" panose="020F0302020204030204" pitchFamily="34" charset="0"/>
                  <a:cs typeface="Calibri Light" panose="020F0302020204030204" pitchFamily="34" charset="0"/>
                </a:rPr>
                <a:t>NH</a:t>
              </a:r>
              <a:r>
                <a:rPr lang="en-US" sz="1400" baseline="-25000" dirty="0">
                  <a:latin typeface="Calibri Light" panose="020F0302020204030204" pitchFamily="34" charset="0"/>
                  <a:cs typeface="Calibri Light" panose="020F0302020204030204" pitchFamily="34" charset="0"/>
                </a:rPr>
                <a:t>3</a:t>
              </a:r>
              <a:endParaRPr lang="LID4096" sz="1400" dirty="0">
                <a:latin typeface="Calibri Light" panose="020F0302020204030204" pitchFamily="34" charset="0"/>
                <a:cs typeface="Calibri Light" panose="020F0302020204030204" pitchFamily="34" charset="0"/>
              </a:endParaRPr>
            </a:p>
          </p:txBody>
        </p:sp>
        <p:cxnSp>
          <p:nvCxnSpPr>
            <p:cNvPr id="58" name="Connector: Elbow 57">
              <a:extLst>
                <a:ext uri="{FF2B5EF4-FFF2-40B4-BE49-F238E27FC236}">
                  <a16:creationId xmlns:a16="http://schemas.microsoft.com/office/drawing/2014/main" id="{385494DC-2B4B-C45F-8C43-F1218E8FC734}"/>
                </a:ext>
              </a:extLst>
            </p:cNvPr>
            <p:cNvCxnSpPr>
              <a:cxnSpLocks/>
              <a:stCxn id="72" idx="3"/>
            </p:cNvCxnSpPr>
            <p:nvPr/>
          </p:nvCxnSpPr>
          <p:spPr>
            <a:xfrm rot="5400000" flipH="1" flipV="1">
              <a:off x="8430765" y="2881111"/>
              <a:ext cx="212386" cy="198099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E8CE2AFF-F0C9-C37D-4BBD-97EE59646AB8}"/>
                </a:ext>
              </a:extLst>
            </p:cNvPr>
            <p:cNvSpPr txBox="1"/>
            <p:nvPr/>
          </p:nvSpPr>
          <p:spPr>
            <a:xfrm>
              <a:off x="8224430" y="3522792"/>
              <a:ext cx="1232793" cy="271895"/>
            </a:xfrm>
            <a:prstGeom prst="rect">
              <a:avLst/>
            </a:prstGeom>
            <a:noFill/>
          </p:spPr>
          <p:txBody>
            <a:bodyPr wrap="square" rtlCol="0">
              <a:spAutoFit/>
            </a:bodyPr>
            <a:lstStyle/>
            <a:p>
              <a:r>
                <a:rPr lang="en-US" sz="1400" dirty="0">
                  <a:latin typeface="Calibri Light" panose="020F0302020204030204" pitchFamily="34" charset="0"/>
                  <a:cs typeface="Calibri Light" panose="020F0302020204030204" pitchFamily="34" charset="0"/>
                </a:rPr>
                <a:t>Permeate: H</a:t>
              </a:r>
              <a:r>
                <a:rPr lang="en-US" sz="1400" baseline="-25000" dirty="0">
                  <a:latin typeface="Calibri Light" panose="020F0302020204030204" pitchFamily="34" charset="0"/>
                  <a:cs typeface="Calibri Light" panose="020F0302020204030204" pitchFamily="34" charset="0"/>
                </a:rPr>
                <a:t>2</a:t>
              </a:r>
              <a:endParaRPr lang="LID4096" sz="1400" dirty="0">
                <a:latin typeface="Calibri Light" panose="020F0302020204030204" pitchFamily="34" charset="0"/>
                <a:cs typeface="Calibri Light" panose="020F0302020204030204" pitchFamily="34" charset="0"/>
              </a:endParaRPr>
            </a:p>
          </p:txBody>
        </p:sp>
        <p:cxnSp>
          <p:nvCxnSpPr>
            <p:cNvPr id="62" name="Straight Arrow Connector 61">
              <a:extLst>
                <a:ext uri="{FF2B5EF4-FFF2-40B4-BE49-F238E27FC236}">
                  <a16:creationId xmlns:a16="http://schemas.microsoft.com/office/drawing/2014/main" id="{C48FD4E4-5718-EABA-F0D7-F4A114A674D8}"/>
                </a:ext>
              </a:extLst>
            </p:cNvPr>
            <p:cNvCxnSpPr>
              <a:cxnSpLocks/>
              <a:stCxn id="43" idx="3"/>
            </p:cNvCxnSpPr>
            <p:nvPr/>
          </p:nvCxnSpPr>
          <p:spPr>
            <a:xfrm>
              <a:off x="8152244" y="4445511"/>
              <a:ext cx="139144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2232CB9C-AB1E-3A64-43E8-04A4157B4957}"/>
                </a:ext>
              </a:extLst>
            </p:cNvPr>
            <p:cNvSpPr txBox="1"/>
            <p:nvPr/>
          </p:nvSpPr>
          <p:spPr>
            <a:xfrm>
              <a:off x="8217464" y="4201433"/>
              <a:ext cx="1232793" cy="225517"/>
            </a:xfrm>
            <a:prstGeom prst="rect">
              <a:avLst/>
            </a:prstGeom>
            <a:noFill/>
          </p:spPr>
          <p:txBody>
            <a:bodyPr wrap="square" rtlCol="0">
              <a:spAutoFit/>
            </a:bodyPr>
            <a:lstStyle/>
            <a:p>
              <a:r>
                <a:rPr lang="en-US" sz="1400" dirty="0">
                  <a:latin typeface="Calibri Light" panose="020F0302020204030204" pitchFamily="34" charset="0"/>
                  <a:cs typeface="Calibri Light" panose="020F0302020204030204" pitchFamily="34" charset="0"/>
                </a:rPr>
                <a:t>Retentate: N</a:t>
              </a:r>
              <a:r>
                <a:rPr lang="en-US" sz="1400" baseline="-25000" dirty="0">
                  <a:latin typeface="Calibri Light" panose="020F0302020204030204" pitchFamily="34" charset="0"/>
                  <a:cs typeface="Calibri Light" panose="020F0302020204030204" pitchFamily="34" charset="0"/>
                </a:rPr>
                <a:t>2 </a:t>
              </a:r>
              <a:endParaRPr lang="LID4096" sz="1400" dirty="0">
                <a:latin typeface="Calibri Light" panose="020F0302020204030204" pitchFamily="34" charset="0"/>
                <a:cs typeface="Calibri Light" panose="020F0302020204030204" pitchFamily="34" charset="0"/>
              </a:endParaRPr>
            </a:p>
          </p:txBody>
        </p:sp>
      </p:grpSp>
      <p:pic>
        <p:nvPicPr>
          <p:cNvPr id="80" name="Picture 2">
            <a:extLst>
              <a:ext uri="{FF2B5EF4-FFF2-40B4-BE49-F238E27FC236}">
                <a16:creationId xmlns:a16="http://schemas.microsoft.com/office/drawing/2014/main" id="{4CFEED6B-0F62-9CD5-9BE0-4EECD8AA63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1634" y="4166160"/>
            <a:ext cx="1118103" cy="78720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1" name="Picture 6" descr="Hydrogen - American Chemical Society">
            <a:extLst>
              <a:ext uri="{FF2B5EF4-FFF2-40B4-BE49-F238E27FC236}">
                <a16:creationId xmlns:a16="http://schemas.microsoft.com/office/drawing/2014/main" id="{2AAF27F9-4145-30FA-5041-010808694E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5622" y="550123"/>
            <a:ext cx="1846607" cy="124829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219540"/>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659100C2-7ADF-5596-01A8-9A6832C75177}"/>
              </a:ext>
            </a:extLst>
          </p:cNvPr>
          <p:cNvSpPr txBox="1"/>
          <p:nvPr/>
        </p:nvSpPr>
        <p:spPr>
          <a:xfrm>
            <a:off x="2251251" y="2038024"/>
            <a:ext cx="7689497" cy="646331"/>
          </a:xfrm>
          <a:prstGeom prst="rect">
            <a:avLst/>
          </a:prstGeom>
          <a:noFill/>
        </p:spPr>
        <p:txBody>
          <a:bodyPr wrap="square" rtlCol="0">
            <a:spAutoFit/>
          </a:bodyPr>
          <a:lstStyle/>
          <a:p>
            <a:pPr algn="ctr"/>
            <a:r>
              <a:rPr lang="en-US" sz="3600" b="1" dirty="0">
                <a:solidFill>
                  <a:schemeClr val="bg1"/>
                </a:solidFill>
                <a:latin typeface="+mj-lt"/>
                <a:cs typeface="Calibri" panose="020F0502020204030204" pitchFamily="34" charset="0"/>
              </a:rPr>
              <a:t>Thank you for your attention</a:t>
            </a:r>
            <a:endParaRPr lang="LID4096" sz="3600" b="1" dirty="0">
              <a:solidFill>
                <a:schemeClr val="bg1"/>
              </a:solidFill>
              <a:latin typeface="+mj-lt"/>
              <a:cs typeface="Calibri" panose="020F0502020204030204" pitchFamily="34" charset="0"/>
            </a:endParaRPr>
          </a:p>
        </p:txBody>
      </p:sp>
      <p:pic>
        <p:nvPicPr>
          <p:cNvPr id="30" name="Picture 29">
            <a:extLst>
              <a:ext uri="{FF2B5EF4-FFF2-40B4-BE49-F238E27FC236}">
                <a16:creationId xmlns:a16="http://schemas.microsoft.com/office/drawing/2014/main" id="{17F5B62E-DE77-B68A-85CB-CD46A2AACF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0257" y="5742878"/>
            <a:ext cx="3256068" cy="888269"/>
          </a:xfrm>
          <a:prstGeom prst="rect">
            <a:avLst/>
          </a:prstGeom>
        </p:spPr>
      </p:pic>
      <p:pic>
        <p:nvPicPr>
          <p:cNvPr id="9" name="Picture 8">
            <a:extLst>
              <a:ext uri="{FF2B5EF4-FFF2-40B4-BE49-F238E27FC236}">
                <a16:creationId xmlns:a16="http://schemas.microsoft.com/office/drawing/2014/main" id="{6594389C-A0C6-8A82-5E17-D092732BCDCB}"/>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backgroundRemoval t="6410" b="89744" l="9966" r="89691">
                        <a14:foregroundMark x1="25086" y1="53205" x2="25086" y2="53205"/>
                        <a14:foregroundMark x1="60825" y1="6410" x2="60825" y2="6410"/>
                        <a14:foregroundMark x1="35395" y1="39744" x2="35395" y2="39744"/>
                        <a14:foregroundMark x1="36426" y1="33333" x2="36082" y2="41667"/>
                        <a14:foregroundMark x1="35052" y1="34615" x2="35052" y2="34615"/>
                        <a14:foregroundMark x1="34364" y1="34615" x2="34364" y2="34615"/>
                      </a14:backgroundRemoval>
                    </a14:imgEffect>
                  </a14:imgLayer>
                </a14:imgProps>
              </a:ext>
            </a:extLst>
          </a:blip>
          <a:stretch>
            <a:fillRect/>
          </a:stretch>
        </p:blipFill>
        <p:spPr>
          <a:xfrm>
            <a:off x="828649" y="1951075"/>
            <a:ext cx="1052063" cy="563992"/>
          </a:xfrm>
          <a:prstGeom prst="rect">
            <a:avLst/>
          </a:prstGeom>
        </p:spPr>
      </p:pic>
      <p:pic>
        <p:nvPicPr>
          <p:cNvPr id="11" name="Picture 10">
            <a:extLst>
              <a:ext uri="{FF2B5EF4-FFF2-40B4-BE49-F238E27FC236}">
                <a16:creationId xmlns:a16="http://schemas.microsoft.com/office/drawing/2014/main" id="{B151473F-1011-F844-AEF6-6BD515A82BF7}"/>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backgroundRemoval t="6410" b="89744" l="9966" r="89691">
                        <a14:foregroundMark x1="25086" y1="53205" x2="25086" y2="53205"/>
                        <a14:foregroundMark x1="60825" y1="6410" x2="60825" y2="6410"/>
                        <a14:foregroundMark x1="35395" y1="39744" x2="35395" y2="39744"/>
                        <a14:foregroundMark x1="36426" y1="33333" x2="36082" y2="41667"/>
                        <a14:foregroundMark x1="35052" y1="34615" x2="35052" y2="34615"/>
                        <a14:foregroundMark x1="34364" y1="34615" x2="34364" y2="34615"/>
                      </a14:backgroundRemoval>
                    </a14:imgEffect>
                  </a14:imgLayer>
                </a14:imgProps>
              </a:ext>
            </a:extLst>
          </a:blip>
          <a:stretch>
            <a:fillRect/>
          </a:stretch>
        </p:blipFill>
        <p:spPr>
          <a:xfrm>
            <a:off x="5782247" y="4819976"/>
            <a:ext cx="1052063" cy="563992"/>
          </a:xfrm>
          <a:prstGeom prst="rect">
            <a:avLst/>
          </a:prstGeom>
        </p:spPr>
      </p:pic>
      <p:pic>
        <p:nvPicPr>
          <p:cNvPr id="13" name="Picture 12">
            <a:extLst>
              <a:ext uri="{FF2B5EF4-FFF2-40B4-BE49-F238E27FC236}">
                <a16:creationId xmlns:a16="http://schemas.microsoft.com/office/drawing/2014/main" id="{D23D6440-25AB-3101-DD01-E0F763659443}"/>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backgroundRemoval t="6410" b="89744" l="9966" r="89691">
                        <a14:foregroundMark x1="25086" y1="53205" x2="25086" y2="53205"/>
                        <a14:foregroundMark x1="60825" y1="6410" x2="60825" y2="6410"/>
                        <a14:foregroundMark x1="35395" y1="39744" x2="35395" y2="39744"/>
                        <a14:foregroundMark x1="36426" y1="33333" x2="36082" y2="41667"/>
                        <a14:foregroundMark x1="35052" y1="34615" x2="35052" y2="34615"/>
                        <a14:foregroundMark x1="34364" y1="34615" x2="34364" y2="34615"/>
                      </a14:backgroundRemoval>
                    </a14:imgEffect>
                  </a14:imgLayer>
                </a14:imgProps>
              </a:ext>
            </a:extLst>
          </a:blip>
          <a:stretch>
            <a:fillRect/>
          </a:stretch>
        </p:blipFill>
        <p:spPr>
          <a:xfrm>
            <a:off x="6727448" y="357708"/>
            <a:ext cx="1052063" cy="563992"/>
          </a:xfrm>
          <a:prstGeom prst="rect">
            <a:avLst/>
          </a:prstGeom>
        </p:spPr>
      </p:pic>
      <p:pic>
        <p:nvPicPr>
          <p:cNvPr id="15" name="Picture 14">
            <a:extLst>
              <a:ext uri="{FF2B5EF4-FFF2-40B4-BE49-F238E27FC236}">
                <a16:creationId xmlns:a16="http://schemas.microsoft.com/office/drawing/2014/main" id="{BB9FFA36-AA2B-3924-DEAD-E5688E6B3B85}"/>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backgroundRemoval t="6410" b="89744" l="9966" r="89691">
                        <a14:foregroundMark x1="25086" y1="53205" x2="25086" y2="53205"/>
                        <a14:foregroundMark x1="60825" y1="6410" x2="60825" y2="6410"/>
                        <a14:foregroundMark x1="35395" y1="39744" x2="35395" y2="39744"/>
                        <a14:foregroundMark x1="36426" y1="33333" x2="36082" y2="41667"/>
                        <a14:foregroundMark x1="35052" y1="34615" x2="35052" y2="34615"/>
                        <a14:foregroundMark x1="34364" y1="34615" x2="34364" y2="34615"/>
                      </a14:backgroundRemoval>
                    </a14:imgEffect>
                  </a14:imgLayer>
                </a14:imgProps>
              </a:ext>
            </a:extLst>
          </a:blip>
          <a:stretch>
            <a:fillRect/>
          </a:stretch>
        </p:blipFill>
        <p:spPr>
          <a:xfrm>
            <a:off x="10064557" y="4963871"/>
            <a:ext cx="1052063" cy="563992"/>
          </a:xfrm>
          <a:prstGeom prst="rect">
            <a:avLst/>
          </a:prstGeom>
        </p:spPr>
      </p:pic>
      <p:pic>
        <p:nvPicPr>
          <p:cNvPr id="17" name="Picture 16">
            <a:extLst>
              <a:ext uri="{FF2B5EF4-FFF2-40B4-BE49-F238E27FC236}">
                <a16:creationId xmlns:a16="http://schemas.microsoft.com/office/drawing/2014/main" id="{42C85403-8FC5-2F5F-122A-3717307BE0E8}"/>
              </a:ext>
            </a:extLst>
          </p:cNvPr>
          <p:cNvPicPr>
            <a:picLocks noChangeAspect="1"/>
          </p:cNvPicPr>
          <p:nvPr/>
        </p:nvPicPr>
        <p:blipFill>
          <a:blip r:embed="rId5">
            <a:alphaModFix amt="20000"/>
            <a:extLst>
              <a:ext uri="{BEBA8EAE-BF5A-486C-A8C5-ECC9F3942E4B}">
                <a14:imgProps xmlns:a14="http://schemas.microsoft.com/office/drawing/2010/main">
                  <a14:imgLayer r:embed="rId6">
                    <a14:imgEffect>
                      <a14:backgroundRemoval t="10000" b="90000" l="10000" r="90000">
                        <a14:foregroundMark x1="46000" y1="89831" x2="46000" y2="89831"/>
                      </a14:backgroundRemoval>
                    </a14:imgEffect>
                  </a14:imgLayer>
                </a14:imgProps>
              </a:ext>
            </a:extLst>
          </a:blip>
          <a:stretch>
            <a:fillRect/>
          </a:stretch>
        </p:blipFill>
        <p:spPr>
          <a:xfrm>
            <a:off x="2739648" y="511784"/>
            <a:ext cx="691143" cy="611662"/>
          </a:xfrm>
          <a:prstGeom prst="rect">
            <a:avLst/>
          </a:prstGeom>
        </p:spPr>
      </p:pic>
      <p:pic>
        <p:nvPicPr>
          <p:cNvPr id="18" name="Picture 17">
            <a:extLst>
              <a:ext uri="{FF2B5EF4-FFF2-40B4-BE49-F238E27FC236}">
                <a16:creationId xmlns:a16="http://schemas.microsoft.com/office/drawing/2014/main" id="{31FDF58B-78DD-B224-4728-CB73D5413BAE}"/>
              </a:ext>
            </a:extLst>
          </p:cNvPr>
          <p:cNvPicPr>
            <a:picLocks noChangeAspect="1"/>
          </p:cNvPicPr>
          <p:nvPr/>
        </p:nvPicPr>
        <p:blipFill>
          <a:blip r:embed="rId5">
            <a:alphaModFix amt="20000"/>
            <a:extLst>
              <a:ext uri="{BEBA8EAE-BF5A-486C-A8C5-ECC9F3942E4B}">
                <a14:imgProps xmlns:a14="http://schemas.microsoft.com/office/drawing/2010/main">
                  <a14:imgLayer r:embed="rId6">
                    <a14:imgEffect>
                      <a14:backgroundRemoval t="10000" b="90000" l="10000" r="90000">
                        <a14:foregroundMark x1="46000" y1="89831" x2="46000" y2="89831"/>
                      </a14:backgroundRemoval>
                    </a14:imgEffect>
                  </a14:imgLayer>
                </a14:imgProps>
              </a:ext>
            </a:extLst>
          </a:blip>
          <a:stretch>
            <a:fillRect/>
          </a:stretch>
        </p:blipFill>
        <p:spPr>
          <a:xfrm>
            <a:off x="10146175" y="3099334"/>
            <a:ext cx="691143" cy="611662"/>
          </a:xfrm>
          <a:prstGeom prst="rect">
            <a:avLst/>
          </a:prstGeom>
        </p:spPr>
      </p:pic>
      <p:pic>
        <p:nvPicPr>
          <p:cNvPr id="19" name="Picture 18">
            <a:extLst>
              <a:ext uri="{FF2B5EF4-FFF2-40B4-BE49-F238E27FC236}">
                <a16:creationId xmlns:a16="http://schemas.microsoft.com/office/drawing/2014/main" id="{B2AFC065-DF53-8661-E8EB-D87F61A7CA40}"/>
              </a:ext>
            </a:extLst>
          </p:cNvPr>
          <p:cNvPicPr>
            <a:picLocks noChangeAspect="1"/>
          </p:cNvPicPr>
          <p:nvPr/>
        </p:nvPicPr>
        <p:blipFill>
          <a:blip r:embed="rId5">
            <a:alphaModFix amt="20000"/>
            <a:extLst>
              <a:ext uri="{BEBA8EAE-BF5A-486C-A8C5-ECC9F3942E4B}">
                <a14:imgProps xmlns:a14="http://schemas.microsoft.com/office/drawing/2010/main">
                  <a14:imgLayer r:embed="rId6">
                    <a14:imgEffect>
                      <a14:backgroundRemoval t="10000" b="90000" l="10000" r="90000">
                        <a14:foregroundMark x1="46000" y1="89831" x2="46000" y2="89831"/>
                      </a14:backgroundRemoval>
                    </a14:imgEffect>
                  </a14:imgLayer>
                </a14:imgProps>
              </a:ext>
            </a:extLst>
          </a:blip>
          <a:stretch>
            <a:fillRect/>
          </a:stretch>
        </p:blipFill>
        <p:spPr>
          <a:xfrm>
            <a:off x="3616881" y="5527863"/>
            <a:ext cx="691143" cy="611662"/>
          </a:xfrm>
          <a:prstGeom prst="rect">
            <a:avLst/>
          </a:prstGeom>
        </p:spPr>
      </p:pic>
      <p:pic>
        <p:nvPicPr>
          <p:cNvPr id="21" name="Picture 20">
            <a:extLst>
              <a:ext uri="{FF2B5EF4-FFF2-40B4-BE49-F238E27FC236}">
                <a16:creationId xmlns:a16="http://schemas.microsoft.com/office/drawing/2014/main" id="{9A091ED1-C2A1-8B3B-297F-5EAE88E6288F}"/>
              </a:ext>
            </a:extLst>
          </p:cNvPr>
          <p:cNvPicPr>
            <a:picLocks noChangeAspect="1"/>
          </p:cNvPicPr>
          <p:nvPr/>
        </p:nvPicPr>
        <p:blipFill>
          <a:blip r:embed="rId7">
            <a:alphaModFix amt="20000"/>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rot="5607110">
            <a:off x="10341456" y="532627"/>
            <a:ext cx="713869" cy="713869"/>
          </a:xfrm>
          <a:prstGeom prst="rect">
            <a:avLst/>
          </a:prstGeom>
        </p:spPr>
      </p:pic>
      <p:pic>
        <p:nvPicPr>
          <p:cNvPr id="22" name="Picture 21">
            <a:extLst>
              <a:ext uri="{FF2B5EF4-FFF2-40B4-BE49-F238E27FC236}">
                <a16:creationId xmlns:a16="http://schemas.microsoft.com/office/drawing/2014/main" id="{2EDB3D7C-E8CA-C66D-52F4-A970F0FB1D7C}"/>
              </a:ext>
            </a:extLst>
          </p:cNvPr>
          <p:cNvPicPr>
            <a:picLocks noChangeAspect="1"/>
          </p:cNvPicPr>
          <p:nvPr/>
        </p:nvPicPr>
        <p:blipFill>
          <a:blip r:embed="rId7">
            <a:alphaModFix amt="20000"/>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rot="5607110">
            <a:off x="7604800" y="5404812"/>
            <a:ext cx="713869" cy="713869"/>
          </a:xfrm>
          <a:prstGeom prst="rect">
            <a:avLst/>
          </a:prstGeom>
        </p:spPr>
      </p:pic>
      <p:pic>
        <p:nvPicPr>
          <p:cNvPr id="23" name="Picture 22">
            <a:extLst>
              <a:ext uri="{FF2B5EF4-FFF2-40B4-BE49-F238E27FC236}">
                <a16:creationId xmlns:a16="http://schemas.microsoft.com/office/drawing/2014/main" id="{DE4D599F-9BC7-5124-2048-E13E27528321}"/>
              </a:ext>
            </a:extLst>
          </p:cNvPr>
          <p:cNvPicPr>
            <a:picLocks noChangeAspect="1"/>
          </p:cNvPicPr>
          <p:nvPr/>
        </p:nvPicPr>
        <p:blipFill>
          <a:blip r:embed="rId7">
            <a:alphaModFix amt="20000"/>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rot="5607110">
            <a:off x="2621334" y="3205706"/>
            <a:ext cx="713869" cy="713869"/>
          </a:xfrm>
          <a:prstGeom prst="rect">
            <a:avLst/>
          </a:prstGeom>
        </p:spPr>
      </p:pic>
      <p:pic>
        <p:nvPicPr>
          <p:cNvPr id="5" name="Picture 4">
            <a:extLst>
              <a:ext uri="{FF2B5EF4-FFF2-40B4-BE49-F238E27FC236}">
                <a16:creationId xmlns:a16="http://schemas.microsoft.com/office/drawing/2014/main" id="{A7FF7B22-9237-F284-2C70-5699C672F6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4279" y="6082758"/>
            <a:ext cx="755558" cy="5065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0A4BDC2-3BBD-6416-B460-7BF519FBC633}"/>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9942" b="89474" l="5388" r="92510">
                        <a14:foregroundMark x1="9067" y1="43860" x2="9067" y2="43860"/>
                        <a14:foregroundMark x1="9067" y1="37135" x2="9067" y2="37135"/>
                        <a14:foregroundMark x1="5388" y1="38889" x2="5388" y2="38889"/>
                        <a14:foregroundMark x1="28778" y1="56140" x2="28778" y2="56140"/>
                        <a14:foregroundMark x1="25230" y1="45614" x2="25230" y2="45614"/>
                        <a14:foregroundMark x1="35742" y1="56140" x2="35742" y2="56140"/>
                        <a14:foregroundMark x1="46255" y1="57018" x2="46255" y2="57018"/>
                        <a14:foregroundMark x1="57162" y1="56433" x2="57162" y2="56433"/>
                        <a14:foregroundMark x1="67017" y1="57895" x2="67017" y2="57895"/>
                        <a14:foregroundMark x1="76216" y1="59649" x2="76216" y2="59649"/>
                        <a14:foregroundMark x1="86071" y1="57310" x2="86071" y2="57310"/>
                        <a14:foregroundMark x1="75164" y1="51462" x2="75164" y2="51462"/>
                        <a14:foregroundMark x1="92510" y1="52047" x2="92510" y2="52047"/>
                        <a14:backgroundMark x1="24967" y1="53216" x2="24967" y2="53216"/>
                        <a14:backgroundMark x1="68463" y1="52924" x2="68463" y2="52924"/>
                        <a14:backgroundMark x1="76610" y1="60526" x2="76610" y2="60526"/>
                        <a14:backgroundMark x1="76478" y1="59649" x2="76478" y2="59649"/>
                        <a14:backgroundMark x1="76216" y1="59649" x2="76216" y2="59649"/>
                      </a14:backgroundRemoval>
                    </a14:imgEffect>
                  </a14:imgLayer>
                </a14:imgProps>
              </a:ext>
              <a:ext uri="{28A0092B-C50C-407E-A947-70E740481C1C}">
                <a14:useLocalDpi xmlns:a14="http://schemas.microsoft.com/office/drawing/2010/main" val="0"/>
              </a:ext>
            </a:extLst>
          </a:blip>
          <a:srcRect/>
          <a:stretch>
            <a:fillRect/>
          </a:stretch>
        </p:blipFill>
        <p:spPr bwMode="auto">
          <a:xfrm>
            <a:off x="144924" y="5735989"/>
            <a:ext cx="2670326" cy="1200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189069"/>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48">
            <a:extLst>
              <a:ext uri="{FF2B5EF4-FFF2-40B4-BE49-F238E27FC236}">
                <a16:creationId xmlns:a16="http://schemas.microsoft.com/office/drawing/2014/main" id="{BE543318-F951-AED6-1904-511CB594AE5B}"/>
              </a:ext>
            </a:extLst>
          </p:cNvPr>
          <p:cNvSpPr/>
          <p:nvPr/>
        </p:nvSpPr>
        <p:spPr>
          <a:xfrm>
            <a:off x="8241810" y="3553857"/>
            <a:ext cx="3038097" cy="2102136"/>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6" name="Rectangle: Rounded Corners 45">
            <a:extLst>
              <a:ext uri="{FF2B5EF4-FFF2-40B4-BE49-F238E27FC236}">
                <a16:creationId xmlns:a16="http://schemas.microsoft.com/office/drawing/2014/main" id="{1290617B-0A3F-6433-D430-88A4347EBF8E}"/>
              </a:ext>
            </a:extLst>
          </p:cNvPr>
          <p:cNvSpPr/>
          <p:nvPr/>
        </p:nvSpPr>
        <p:spPr>
          <a:xfrm>
            <a:off x="7767388" y="2105562"/>
            <a:ext cx="3887284" cy="954107"/>
          </a:xfrm>
          <a:prstGeom prst="roundRect">
            <a:avLst/>
          </a:prstGeom>
          <a:solidFill>
            <a:schemeClr val="accent6">
              <a:lumMod val="20000"/>
              <a:lumOff val="80000"/>
              <a:alpha val="4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4" name="Arrow: Right 43">
            <a:extLst>
              <a:ext uri="{FF2B5EF4-FFF2-40B4-BE49-F238E27FC236}">
                <a16:creationId xmlns:a16="http://schemas.microsoft.com/office/drawing/2014/main" id="{150DD157-B973-CCA3-ACBB-573FC668FBE3}"/>
              </a:ext>
            </a:extLst>
          </p:cNvPr>
          <p:cNvSpPr/>
          <p:nvPr/>
        </p:nvSpPr>
        <p:spPr>
          <a:xfrm>
            <a:off x="7767388" y="4451513"/>
            <a:ext cx="403860" cy="459316"/>
          </a:xfrm>
          <a:prstGeom prst="rightArrow">
            <a:avLst/>
          </a:prstGeom>
          <a:solidFill>
            <a:schemeClr val="tx2">
              <a:lumMod val="10000"/>
              <a:lumOff val="9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grpSp>
        <p:nvGrpSpPr>
          <p:cNvPr id="19" name="Group 18">
            <a:extLst>
              <a:ext uri="{FF2B5EF4-FFF2-40B4-BE49-F238E27FC236}">
                <a16:creationId xmlns:a16="http://schemas.microsoft.com/office/drawing/2014/main" id="{88AEBFC8-BF2A-5D4A-61A1-5F7F222C367E}"/>
              </a:ext>
            </a:extLst>
          </p:cNvPr>
          <p:cNvGrpSpPr/>
          <p:nvPr/>
        </p:nvGrpSpPr>
        <p:grpSpPr>
          <a:xfrm>
            <a:off x="390048" y="1117314"/>
            <a:ext cx="7420572" cy="5111399"/>
            <a:chOff x="-3558374" y="1653767"/>
            <a:chExt cx="7420572" cy="5111399"/>
          </a:xfrm>
        </p:grpSpPr>
        <p:sp>
          <p:nvSpPr>
            <p:cNvPr id="17" name="Rectangle: Rounded Corners 16">
              <a:extLst>
                <a:ext uri="{FF2B5EF4-FFF2-40B4-BE49-F238E27FC236}">
                  <a16:creationId xmlns:a16="http://schemas.microsoft.com/office/drawing/2014/main" id="{B6239EB8-0BCD-E01B-24C6-3FD861DBD02B}"/>
                </a:ext>
              </a:extLst>
            </p:cNvPr>
            <p:cNvSpPr/>
            <p:nvPr/>
          </p:nvSpPr>
          <p:spPr>
            <a:xfrm>
              <a:off x="-3558374" y="1653767"/>
              <a:ext cx="4295436" cy="5111399"/>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ln>
                  <a:solidFill>
                    <a:schemeClr val="bg1"/>
                  </a:solidFill>
                </a:ln>
              </a:endParaRPr>
            </a:p>
          </p:txBody>
        </p:sp>
        <p:sp>
          <p:nvSpPr>
            <p:cNvPr id="8" name="TextBox 7">
              <a:extLst>
                <a:ext uri="{FF2B5EF4-FFF2-40B4-BE49-F238E27FC236}">
                  <a16:creationId xmlns:a16="http://schemas.microsoft.com/office/drawing/2014/main" id="{C86AF597-6E96-9018-394E-E437E257AE2F}"/>
                </a:ext>
              </a:extLst>
            </p:cNvPr>
            <p:cNvSpPr txBox="1"/>
            <p:nvPr/>
          </p:nvSpPr>
          <p:spPr>
            <a:xfrm>
              <a:off x="-2775929" y="1667474"/>
              <a:ext cx="2856835" cy="646331"/>
            </a:xfrm>
            <a:prstGeom prst="rect">
              <a:avLst/>
            </a:prstGeom>
            <a:noFill/>
          </p:spPr>
          <p:txBody>
            <a:bodyPr wrap="square" rtlCol="0">
              <a:spAutoFit/>
            </a:bodyPr>
            <a:lstStyle/>
            <a:p>
              <a:pPr algn="ctr"/>
              <a:r>
                <a:rPr lang="en-US" b="1" dirty="0"/>
                <a:t>Global greenhouse gas emissions by sector</a:t>
              </a:r>
              <a:endParaRPr lang="LID4096" b="1" dirty="0"/>
            </a:p>
          </p:txBody>
        </p:sp>
        <p:sp>
          <p:nvSpPr>
            <p:cNvPr id="9" name="TextBox 8">
              <a:extLst>
                <a:ext uri="{FF2B5EF4-FFF2-40B4-BE49-F238E27FC236}">
                  <a16:creationId xmlns:a16="http://schemas.microsoft.com/office/drawing/2014/main" id="{BC5E7AD0-1250-8655-7A52-CA7277416CDA}"/>
                </a:ext>
              </a:extLst>
            </p:cNvPr>
            <p:cNvSpPr txBox="1"/>
            <p:nvPr/>
          </p:nvSpPr>
          <p:spPr>
            <a:xfrm>
              <a:off x="747234" y="1964074"/>
              <a:ext cx="3114964" cy="369332"/>
            </a:xfrm>
            <a:prstGeom prst="rect">
              <a:avLst/>
            </a:prstGeom>
            <a:noFill/>
          </p:spPr>
          <p:txBody>
            <a:bodyPr wrap="square" rtlCol="0">
              <a:spAutoFit/>
            </a:bodyPr>
            <a:lstStyle/>
            <a:p>
              <a:endParaRPr lang="LID4096" dirty="0"/>
            </a:p>
          </p:txBody>
        </p:sp>
        <p:sp>
          <p:nvSpPr>
            <p:cNvPr id="10" name="TextBox 9">
              <a:extLst>
                <a:ext uri="{FF2B5EF4-FFF2-40B4-BE49-F238E27FC236}">
                  <a16:creationId xmlns:a16="http://schemas.microsoft.com/office/drawing/2014/main" id="{17A34E1A-CD41-0A03-00D1-AC15D5DA13B7}"/>
                </a:ext>
              </a:extLst>
            </p:cNvPr>
            <p:cNvSpPr txBox="1"/>
            <p:nvPr/>
          </p:nvSpPr>
          <p:spPr>
            <a:xfrm>
              <a:off x="-3143864" y="6134552"/>
              <a:ext cx="3592704" cy="400110"/>
            </a:xfrm>
            <a:prstGeom prst="rect">
              <a:avLst/>
            </a:prstGeom>
            <a:noFill/>
          </p:spPr>
          <p:txBody>
            <a:bodyPr wrap="square" rtlCol="0">
              <a:spAutoFit/>
            </a:bodyPr>
            <a:lstStyle/>
            <a:p>
              <a:pPr algn="ctr"/>
              <a:r>
                <a:rPr lang="en-US" sz="1000" dirty="0"/>
                <a:t>Source: Climate Watch, the World Resources Institute (2020)</a:t>
              </a:r>
            </a:p>
            <a:p>
              <a:pPr algn="ctr"/>
              <a:r>
                <a:rPr lang="en-US" sz="1000" dirty="0"/>
                <a:t>Licensed under CC-BY by the author Hannah Ritchie (2020)</a:t>
              </a:r>
              <a:endParaRPr lang="LID4096" sz="1000" dirty="0"/>
            </a:p>
          </p:txBody>
        </p:sp>
      </p:grpSp>
      <p:grpSp>
        <p:nvGrpSpPr>
          <p:cNvPr id="36" name="Group 35">
            <a:extLst>
              <a:ext uri="{FF2B5EF4-FFF2-40B4-BE49-F238E27FC236}">
                <a16:creationId xmlns:a16="http://schemas.microsoft.com/office/drawing/2014/main" id="{BB5C0AEE-8F15-2473-0B3A-80A4BABFD30F}"/>
              </a:ext>
            </a:extLst>
          </p:cNvPr>
          <p:cNvGrpSpPr/>
          <p:nvPr/>
        </p:nvGrpSpPr>
        <p:grpSpPr>
          <a:xfrm>
            <a:off x="-556845" y="1691250"/>
            <a:ext cx="6075819" cy="3912816"/>
            <a:chOff x="3660889" y="1827011"/>
            <a:chExt cx="5284991" cy="3324891"/>
          </a:xfrm>
        </p:grpSpPr>
        <p:graphicFrame>
          <p:nvGraphicFramePr>
            <p:cNvPr id="29" name="Chart 28">
              <a:extLst>
                <a:ext uri="{FF2B5EF4-FFF2-40B4-BE49-F238E27FC236}">
                  <a16:creationId xmlns:a16="http://schemas.microsoft.com/office/drawing/2014/main" id="{1D6F67B8-1AE9-C225-BA02-82B96BF1F4C4}"/>
                </a:ext>
              </a:extLst>
            </p:cNvPr>
            <p:cNvGraphicFramePr/>
            <p:nvPr>
              <p:extLst>
                <p:ext uri="{D42A27DB-BD31-4B8C-83A1-F6EECF244321}">
                  <p14:modId xmlns:p14="http://schemas.microsoft.com/office/powerpoint/2010/main" val="2808286615"/>
                </p:ext>
              </p:extLst>
            </p:nvPr>
          </p:nvGraphicFramePr>
          <p:xfrm>
            <a:off x="3660889" y="1827011"/>
            <a:ext cx="5284991" cy="3324891"/>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40552E0C-0373-B7D2-373C-DE7C7F2CE0CB}"/>
                </a:ext>
              </a:extLst>
            </p:cNvPr>
            <p:cNvSpPr txBox="1"/>
            <p:nvPr/>
          </p:nvSpPr>
          <p:spPr>
            <a:xfrm>
              <a:off x="5653252" y="3888316"/>
              <a:ext cx="1508760" cy="555827"/>
            </a:xfrm>
            <a:prstGeom prst="rect">
              <a:avLst/>
            </a:prstGeom>
            <a:noFill/>
          </p:spPr>
          <p:txBody>
            <a:bodyPr wrap="square" rtlCol="0">
              <a:spAutoFit/>
            </a:bodyPr>
            <a:lstStyle/>
            <a:p>
              <a:pPr algn="ctr"/>
              <a:r>
                <a:rPr lang="en-US" sz="1200" dirty="0">
                  <a:solidFill>
                    <a:schemeClr val="bg1"/>
                  </a:solidFill>
                </a:rPr>
                <a:t>Heat generation</a:t>
              </a:r>
            </a:p>
            <a:p>
              <a:pPr algn="ctr"/>
              <a:r>
                <a:rPr lang="en-US" sz="1200" dirty="0">
                  <a:solidFill>
                    <a:schemeClr val="bg1"/>
                  </a:solidFill>
                </a:rPr>
                <a:t>Electricity generation</a:t>
              </a:r>
            </a:p>
            <a:p>
              <a:pPr algn="ctr"/>
              <a:r>
                <a:rPr lang="en-US" sz="1200" dirty="0">
                  <a:solidFill>
                    <a:schemeClr val="bg1"/>
                  </a:solidFill>
                </a:rPr>
                <a:t>Transport</a:t>
              </a:r>
              <a:endParaRPr lang="LID4096" sz="1200" dirty="0">
                <a:solidFill>
                  <a:schemeClr val="bg1"/>
                </a:solidFill>
              </a:endParaRPr>
            </a:p>
          </p:txBody>
        </p:sp>
        <p:sp>
          <p:nvSpPr>
            <p:cNvPr id="30" name="TextBox 1">
              <a:extLst>
                <a:ext uri="{FF2B5EF4-FFF2-40B4-BE49-F238E27FC236}">
                  <a16:creationId xmlns:a16="http://schemas.microsoft.com/office/drawing/2014/main" id="{164DAC60-B11F-1326-8EAA-D24EFFFAFCEA}"/>
                </a:ext>
              </a:extLst>
            </p:cNvPr>
            <p:cNvSpPr txBox="1"/>
            <p:nvPr/>
          </p:nvSpPr>
          <p:spPr>
            <a:xfrm>
              <a:off x="5111806" y="2548785"/>
              <a:ext cx="1192893" cy="7450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bg1"/>
                  </a:solidFill>
                </a:rPr>
                <a:t>Agriculture, Forestry &amp; Land use</a:t>
              </a:r>
            </a:p>
            <a:p>
              <a:pPr algn="ctr"/>
              <a:r>
                <a:rPr lang="en-US" sz="1000" dirty="0">
                  <a:solidFill>
                    <a:schemeClr val="bg1"/>
                  </a:solidFill>
                </a:rPr>
                <a:t>18.4%</a:t>
              </a:r>
              <a:endParaRPr lang="LID4096" sz="1000" dirty="0">
                <a:solidFill>
                  <a:schemeClr val="bg1"/>
                </a:solidFill>
              </a:endParaRPr>
            </a:p>
          </p:txBody>
        </p:sp>
        <p:sp>
          <p:nvSpPr>
            <p:cNvPr id="31" name="TextBox 1">
              <a:extLst>
                <a:ext uri="{FF2B5EF4-FFF2-40B4-BE49-F238E27FC236}">
                  <a16:creationId xmlns:a16="http://schemas.microsoft.com/office/drawing/2014/main" id="{164DAC60-B11F-1326-8EAA-D24EFFFAFCEA}"/>
                </a:ext>
              </a:extLst>
            </p:cNvPr>
            <p:cNvSpPr txBox="1"/>
            <p:nvPr/>
          </p:nvSpPr>
          <p:spPr>
            <a:xfrm rot="1332269">
              <a:off x="4390583" y="2906823"/>
              <a:ext cx="1207374" cy="7450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solidFill>
                    <a:schemeClr val="bg1"/>
                  </a:solidFill>
                </a:rPr>
                <a:t>Waste</a:t>
              </a:r>
            </a:p>
          </p:txBody>
        </p:sp>
        <p:sp>
          <p:nvSpPr>
            <p:cNvPr id="35" name="TextBox 1">
              <a:extLst>
                <a:ext uri="{FF2B5EF4-FFF2-40B4-BE49-F238E27FC236}">
                  <a16:creationId xmlns:a16="http://schemas.microsoft.com/office/drawing/2014/main" id="{8C190A7B-0927-BF0B-D0D5-0A261E70E568}"/>
                </a:ext>
              </a:extLst>
            </p:cNvPr>
            <p:cNvSpPr txBox="1"/>
            <p:nvPr/>
          </p:nvSpPr>
          <p:spPr>
            <a:xfrm rot="354234">
              <a:off x="4431821" y="3249894"/>
              <a:ext cx="1207374" cy="7450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solidFill>
                    <a:schemeClr val="bg1"/>
                  </a:solidFill>
                </a:rPr>
                <a:t>Industry</a:t>
              </a:r>
            </a:p>
          </p:txBody>
        </p:sp>
      </p:grpSp>
      <p:sp>
        <p:nvSpPr>
          <p:cNvPr id="33" name="TextBox 32">
            <a:extLst>
              <a:ext uri="{FF2B5EF4-FFF2-40B4-BE49-F238E27FC236}">
                <a16:creationId xmlns:a16="http://schemas.microsoft.com/office/drawing/2014/main" id="{30E130AF-E8CD-8F08-843D-B227BCBD33C2}"/>
              </a:ext>
            </a:extLst>
          </p:cNvPr>
          <p:cNvSpPr txBox="1"/>
          <p:nvPr/>
        </p:nvSpPr>
        <p:spPr>
          <a:xfrm rot="662044">
            <a:off x="-2045868" y="3125266"/>
            <a:ext cx="6153150" cy="246221"/>
          </a:xfrm>
          <a:prstGeom prst="rect">
            <a:avLst/>
          </a:prstGeom>
          <a:noFill/>
        </p:spPr>
        <p:txBody>
          <a:bodyPr wrap="square">
            <a:spAutoFit/>
          </a:bodyPr>
          <a:lstStyle/>
          <a:p>
            <a:pPr algn="ctr"/>
            <a:r>
              <a:rPr lang="en-US" sz="1000" dirty="0">
                <a:solidFill>
                  <a:schemeClr val="bg1"/>
                </a:solidFill>
              </a:rPr>
              <a:t>3.2%</a:t>
            </a:r>
            <a:endParaRPr lang="LID4096" sz="1000" dirty="0">
              <a:solidFill>
                <a:schemeClr val="bg1"/>
              </a:solidFill>
            </a:endParaRPr>
          </a:p>
        </p:txBody>
      </p:sp>
      <p:sp>
        <p:nvSpPr>
          <p:cNvPr id="34" name="TextBox 33">
            <a:extLst>
              <a:ext uri="{FF2B5EF4-FFF2-40B4-BE49-F238E27FC236}">
                <a16:creationId xmlns:a16="http://schemas.microsoft.com/office/drawing/2014/main" id="{9710EE7E-54DD-285A-6912-B9483B64458A}"/>
              </a:ext>
            </a:extLst>
          </p:cNvPr>
          <p:cNvSpPr txBox="1"/>
          <p:nvPr/>
        </p:nvSpPr>
        <p:spPr>
          <a:xfrm rot="21424979">
            <a:off x="-2099485" y="3518837"/>
            <a:ext cx="6153150" cy="246221"/>
          </a:xfrm>
          <a:prstGeom prst="rect">
            <a:avLst/>
          </a:prstGeom>
          <a:noFill/>
        </p:spPr>
        <p:txBody>
          <a:bodyPr wrap="square">
            <a:spAutoFit/>
          </a:bodyPr>
          <a:lstStyle/>
          <a:p>
            <a:pPr algn="ctr"/>
            <a:r>
              <a:rPr lang="en-US" sz="1000" dirty="0">
                <a:solidFill>
                  <a:schemeClr val="bg1"/>
                </a:solidFill>
              </a:rPr>
              <a:t>5.2%</a:t>
            </a:r>
            <a:endParaRPr lang="LID4096" sz="1000" dirty="0">
              <a:solidFill>
                <a:schemeClr val="bg1"/>
              </a:solidFill>
            </a:endParaRPr>
          </a:p>
        </p:txBody>
      </p:sp>
      <p:sp>
        <p:nvSpPr>
          <p:cNvPr id="40" name="Arrow: Right 39">
            <a:extLst>
              <a:ext uri="{FF2B5EF4-FFF2-40B4-BE49-F238E27FC236}">
                <a16:creationId xmlns:a16="http://schemas.microsoft.com/office/drawing/2014/main" id="{FC54C96F-4031-721D-2523-63A65BFD7140}"/>
              </a:ext>
            </a:extLst>
          </p:cNvPr>
          <p:cNvSpPr/>
          <p:nvPr/>
        </p:nvSpPr>
        <p:spPr>
          <a:xfrm>
            <a:off x="3838633" y="4457899"/>
            <a:ext cx="1166702" cy="459316"/>
          </a:xfrm>
          <a:prstGeom prst="rightArrow">
            <a:avLst/>
          </a:prstGeom>
          <a:solidFill>
            <a:srgbClr val="BF1A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grpSp>
        <p:nvGrpSpPr>
          <p:cNvPr id="43" name="Group 42">
            <a:extLst>
              <a:ext uri="{FF2B5EF4-FFF2-40B4-BE49-F238E27FC236}">
                <a16:creationId xmlns:a16="http://schemas.microsoft.com/office/drawing/2014/main" id="{161C09EB-681A-1E93-9AAB-2B6BD0F87126}"/>
              </a:ext>
            </a:extLst>
          </p:cNvPr>
          <p:cNvGrpSpPr/>
          <p:nvPr/>
        </p:nvGrpSpPr>
        <p:grpSpPr>
          <a:xfrm>
            <a:off x="5005335" y="4208364"/>
            <a:ext cx="2765475" cy="958386"/>
            <a:chOff x="4361628" y="2134398"/>
            <a:chExt cx="2765475" cy="958386"/>
          </a:xfrm>
        </p:grpSpPr>
        <p:sp>
          <p:nvSpPr>
            <p:cNvPr id="41" name="Rectangle: Rounded Corners 40">
              <a:extLst>
                <a:ext uri="{FF2B5EF4-FFF2-40B4-BE49-F238E27FC236}">
                  <a16:creationId xmlns:a16="http://schemas.microsoft.com/office/drawing/2014/main" id="{7479697A-10F8-82A6-62A1-15ACEDD3A2FC}"/>
                </a:ext>
              </a:extLst>
            </p:cNvPr>
            <p:cNvSpPr/>
            <p:nvPr/>
          </p:nvSpPr>
          <p:spPr>
            <a:xfrm>
              <a:off x="4422296" y="2134398"/>
              <a:ext cx="2704807" cy="958386"/>
            </a:xfrm>
            <a:prstGeom prst="roundRect">
              <a:avLst/>
            </a:prstGeom>
            <a:solidFill>
              <a:schemeClr val="tx2">
                <a:lumMod val="10000"/>
                <a:lumOff val="90000"/>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42" name="TextBox 41">
              <a:extLst>
                <a:ext uri="{FF2B5EF4-FFF2-40B4-BE49-F238E27FC236}">
                  <a16:creationId xmlns:a16="http://schemas.microsoft.com/office/drawing/2014/main" id="{D42EEB25-F7E1-A3CF-5188-2BA86E620049}"/>
                </a:ext>
              </a:extLst>
            </p:cNvPr>
            <p:cNvSpPr txBox="1"/>
            <p:nvPr/>
          </p:nvSpPr>
          <p:spPr>
            <a:xfrm>
              <a:off x="4361628" y="2191707"/>
              <a:ext cx="2762053" cy="830997"/>
            </a:xfrm>
            <a:prstGeom prst="rect">
              <a:avLst/>
            </a:prstGeom>
            <a:noFill/>
          </p:spPr>
          <p:txBody>
            <a:bodyPr wrap="square" rtlCol="0">
              <a:spAutoFit/>
            </a:bodyPr>
            <a:lstStyle/>
            <a:p>
              <a:pPr algn="ctr"/>
              <a:r>
                <a:rPr lang="en-US" sz="1600" dirty="0"/>
                <a:t>The energy sector mainly relies on the exploitation of </a:t>
              </a:r>
              <a:r>
                <a:rPr lang="en-US" sz="1600" dirty="0">
                  <a:solidFill>
                    <a:srgbClr val="BF1A49"/>
                  </a:solidFill>
                </a:rPr>
                <a:t>fossil fuels</a:t>
              </a:r>
              <a:endParaRPr lang="LID4096" sz="1600" dirty="0">
                <a:solidFill>
                  <a:srgbClr val="BF1A49"/>
                </a:solidFill>
              </a:endParaRPr>
            </a:p>
          </p:txBody>
        </p:sp>
      </p:grpSp>
      <p:sp>
        <p:nvSpPr>
          <p:cNvPr id="45" name="TextBox 44">
            <a:extLst>
              <a:ext uri="{FF2B5EF4-FFF2-40B4-BE49-F238E27FC236}">
                <a16:creationId xmlns:a16="http://schemas.microsoft.com/office/drawing/2014/main" id="{954C5F68-4144-47C1-AFE8-2C1ABB46A9E2}"/>
              </a:ext>
            </a:extLst>
          </p:cNvPr>
          <p:cNvSpPr txBox="1"/>
          <p:nvPr/>
        </p:nvSpPr>
        <p:spPr>
          <a:xfrm>
            <a:off x="7981953" y="2194510"/>
            <a:ext cx="3614971" cy="830997"/>
          </a:xfrm>
          <a:prstGeom prst="rect">
            <a:avLst/>
          </a:prstGeom>
          <a:noFill/>
        </p:spPr>
        <p:txBody>
          <a:bodyPr wrap="square" rtlCol="0">
            <a:spAutoFit/>
          </a:bodyPr>
          <a:lstStyle/>
          <a:p>
            <a:pPr algn="ctr"/>
            <a:r>
              <a:rPr lang="en-US" sz="1600" dirty="0"/>
              <a:t>The world population is consistently growing alongside the worldwide energy demand</a:t>
            </a:r>
            <a:endParaRPr lang="LID4096" sz="1600" dirty="0"/>
          </a:p>
        </p:txBody>
      </p:sp>
      <p:sp>
        <p:nvSpPr>
          <p:cNvPr id="47" name="Arrow: Right 46">
            <a:extLst>
              <a:ext uri="{FF2B5EF4-FFF2-40B4-BE49-F238E27FC236}">
                <a16:creationId xmlns:a16="http://schemas.microsoft.com/office/drawing/2014/main" id="{A2826AF6-62E7-A4D4-DC8C-75CDF6239C7F}"/>
              </a:ext>
            </a:extLst>
          </p:cNvPr>
          <p:cNvSpPr/>
          <p:nvPr/>
        </p:nvSpPr>
        <p:spPr>
          <a:xfrm rot="5400000">
            <a:off x="9553092" y="3033621"/>
            <a:ext cx="403860" cy="459316"/>
          </a:xfrm>
          <a:prstGeom prst="rightArrow">
            <a:avLst/>
          </a:prstGeom>
          <a:solidFill>
            <a:schemeClr val="accent6">
              <a:lumMod val="20000"/>
              <a:lumOff val="80000"/>
              <a:alpha val="4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48" name="TextBox 47">
            <a:extLst>
              <a:ext uri="{FF2B5EF4-FFF2-40B4-BE49-F238E27FC236}">
                <a16:creationId xmlns:a16="http://schemas.microsoft.com/office/drawing/2014/main" id="{07CBFC98-01AD-FB3C-F6E5-3470251B0B90}"/>
              </a:ext>
            </a:extLst>
          </p:cNvPr>
          <p:cNvSpPr txBox="1"/>
          <p:nvPr/>
        </p:nvSpPr>
        <p:spPr>
          <a:xfrm>
            <a:off x="8332442" y="3963160"/>
            <a:ext cx="2856835" cy="1200329"/>
          </a:xfrm>
          <a:prstGeom prst="rect">
            <a:avLst/>
          </a:prstGeom>
          <a:noFill/>
        </p:spPr>
        <p:txBody>
          <a:bodyPr wrap="square" rtlCol="0">
            <a:spAutoFit/>
          </a:bodyPr>
          <a:lstStyle/>
          <a:p>
            <a:pPr algn="ctr"/>
            <a:r>
              <a:rPr lang="en-US" b="1" dirty="0"/>
              <a:t>Development of strategies to promote the decarbonization of the energy system</a:t>
            </a:r>
            <a:endParaRPr lang="LID4096" b="1" dirty="0"/>
          </a:p>
        </p:txBody>
      </p:sp>
      <p:pic>
        <p:nvPicPr>
          <p:cNvPr id="52" name="Picture 51">
            <a:extLst>
              <a:ext uri="{FF2B5EF4-FFF2-40B4-BE49-F238E27FC236}">
                <a16:creationId xmlns:a16="http://schemas.microsoft.com/office/drawing/2014/main" id="{F08EC4EE-22D1-D059-8D95-02B9FF7E03F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500" b="90000" l="4167" r="94667">
                        <a14:foregroundMark x1="9500" y1="80000" x2="9167" y2="77333"/>
                        <a14:foregroundMark x1="6167" y1="78500" x2="5333" y2="86000"/>
                        <a14:foregroundMark x1="90167" y1="12167" x2="90667" y2="45167"/>
                        <a14:foregroundMark x1="93500" y1="23500" x2="94667" y2="42167"/>
                        <a14:foregroundMark x1="94667" y1="42167" x2="92833" y2="47667"/>
                        <a14:foregroundMark x1="76333" y1="11667" x2="77167" y2="12000"/>
                        <a14:foregroundMark x1="72167" y1="9500" x2="72167" y2="10000"/>
                        <a14:foregroundMark x1="12833" y1="83833" x2="11000" y2="85167"/>
                        <a14:foregroundMark x1="4667" y1="85833" x2="7500" y2="88667"/>
                        <a14:foregroundMark x1="4167" y1="84500" x2="4667" y2="86833"/>
                        <a14:foregroundMark x1="64667" y1="9833" x2="66500" y2="10000"/>
                        <a14:foregroundMark x1="60000" y1="10667" x2="61333" y2="12000"/>
                        <a14:foregroundMark x1="77333" y1="10500" x2="75000" y2="9667"/>
                      </a14:backgroundRemoval>
                    </a14:imgEffect>
                  </a14:imgLayer>
                </a14:imgProps>
              </a:ext>
            </a:extLst>
          </a:blip>
          <a:stretch>
            <a:fillRect/>
          </a:stretch>
        </p:blipFill>
        <p:spPr>
          <a:xfrm>
            <a:off x="7506518" y="963464"/>
            <a:ext cx="1708803" cy="1708803"/>
          </a:xfrm>
          <a:prstGeom prst="rect">
            <a:avLst/>
          </a:prstGeom>
        </p:spPr>
      </p:pic>
      <p:pic>
        <p:nvPicPr>
          <p:cNvPr id="53" name="Picture 52">
            <a:extLst>
              <a:ext uri="{FF2B5EF4-FFF2-40B4-BE49-F238E27FC236}">
                <a16:creationId xmlns:a16="http://schemas.microsoft.com/office/drawing/2014/main" id="{16DE9ED0-FC30-93AD-4A86-F19BC0FCA8F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9094653" y="1169609"/>
            <a:ext cx="763076" cy="1215485"/>
          </a:xfrm>
          <a:prstGeom prst="rect">
            <a:avLst/>
          </a:prstGeom>
        </p:spPr>
      </p:pic>
      <p:pic>
        <p:nvPicPr>
          <p:cNvPr id="54" name="Picture 53">
            <a:extLst>
              <a:ext uri="{FF2B5EF4-FFF2-40B4-BE49-F238E27FC236}">
                <a16:creationId xmlns:a16="http://schemas.microsoft.com/office/drawing/2014/main" id="{94EEE3E5-9EF4-845A-8FB5-686938F7298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684" b="90000" l="10000" r="90000">
                        <a14:foregroundMark x1="45167" y1="8947" x2="45917" y2="8778"/>
                        <a14:foregroundMark x1="46346" y1="8603" x2="47000" y2="8947"/>
                        <a14:foregroundMark x1="46384" y1="8696" x2="47167" y2="8421"/>
                        <a14:foregroundMark x1="45667" y1="8947" x2="45945" y2="8849"/>
                        <a14:foregroundMark x1="60333" y1="25263" x2="60333" y2="25263"/>
                        <a14:backgroundMark x1="47333" y1="8158" x2="47333" y2="8158"/>
                        <a14:backgroundMark x1="46833" y1="7895" x2="46833" y2="7895"/>
                        <a14:backgroundMark x1="46167" y1="8158" x2="45667" y2="8158"/>
                        <a14:backgroundMark x1="41833" y1="27632" x2="42500" y2="26842"/>
                        <a14:backgroundMark x1="66000" y1="55526" x2="65500" y2="56316"/>
                      </a14:backgroundRemoval>
                    </a14:imgEffect>
                  </a14:imgLayer>
                </a14:imgProps>
              </a:ext>
            </a:extLst>
          </a:blip>
          <a:stretch>
            <a:fillRect/>
          </a:stretch>
        </p:blipFill>
        <p:spPr>
          <a:xfrm>
            <a:off x="5226150" y="3074310"/>
            <a:ext cx="2336561" cy="1479822"/>
          </a:xfrm>
          <a:prstGeom prst="rect">
            <a:avLst/>
          </a:prstGeom>
        </p:spPr>
      </p:pic>
      <p:sp>
        <p:nvSpPr>
          <p:cNvPr id="55" name="Title 1">
            <a:extLst>
              <a:ext uri="{FF2B5EF4-FFF2-40B4-BE49-F238E27FC236}">
                <a16:creationId xmlns:a16="http://schemas.microsoft.com/office/drawing/2014/main" id="{EFDE2E65-17B1-9AB4-9469-020B6381F4FF}"/>
              </a:ext>
            </a:extLst>
          </p:cNvPr>
          <p:cNvSpPr>
            <a:spLocks noGrp="1"/>
          </p:cNvSpPr>
          <p:nvPr>
            <p:ph type="title"/>
          </p:nvPr>
        </p:nvSpPr>
        <p:spPr>
          <a:xfrm>
            <a:off x="838200" y="365126"/>
            <a:ext cx="10515600" cy="662650"/>
          </a:xfrm>
        </p:spPr>
        <p:txBody>
          <a:bodyPr>
            <a:normAutofit/>
          </a:bodyPr>
          <a:lstStyle/>
          <a:p>
            <a:r>
              <a:rPr lang="en-US" sz="3200" b="1" dirty="0"/>
              <a:t>The emission challenge and energy transition</a:t>
            </a:r>
            <a:endParaRPr lang="LID4096" sz="3200" b="1" dirty="0"/>
          </a:p>
        </p:txBody>
      </p:sp>
    </p:spTree>
    <p:extLst>
      <p:ext uri="{BB962C8B-B14F-4D97-AF65-F5344CB8AC3E}">
        <p14:creationId xmlns:p14="http://schemas.microsoft.com/office/powerpoint/2010/main" val="3277889182"/>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8343-D568-B23A-3E05-5363F34F5EF4}"/>
              </a:ext>
            </a:extLst>
          </p:cNvPr>
          <p:cNvSpPr>
            <a:spLocks noGrp="1"/>
          </p:cNvSpPr>
          <p:nvPr>
            <p:ph type="title"/>
          </p:nvPr>
        </p:nvSpPr>
        <p:spPr>
          <a:xfrm>
            <a:off x="838200" y="365126"/>
            <a:ext cx="10515600" cy="662650"/>
          </a:xfrm>
        </p:spPr>
        <p:txBody>
          <a:bodyPr>
            <a:normAutofit/>
          </a:bodyPr>
          <a:lstStyle/>
          <a:p>
            <a:r>
              <a:rPr lang="en-US" sz="3200" b="1" dirty="0"/>
              <a:t>Why ammonia?</a:t>
            </a:r>
            <a:endParaRPr lang="LID4096" sz="3200" b="1" dirty="0"/>
          </a:p>
        </p:txBody>
      </p:sp>
      <p:sp>
        <p:nvSpPr>
          <p:cNvPr id="17" name="TextBox 16">
            <a:extLst>
              <a:ext uri="{FF2B5EF4-FFF2-40B4-BE49-F238E27FC236}">
                <a16:creationId xmlns:a16="http://schemas.microsoft.com/office/drawing/2014/main" id="{05EC9120-53C2-5E8F-3539-AE0FCE8FA300}"/>
              </a:ext>
            </a:extLst>
          </p:cNvPr>
          <p:cNvSpPr txBox="1"/>
          <p:nvPr/>
        </p:nvSpPr>
        <p:spPr>
          <a:xfrm>
            <a:off x="3171609" y="1869894"/>
            <a:ext cx="2856835" cy="923330"/>
          </a:xfrm>
          <a:prstGeom prst="rect">
            <a:avLst/>
          </a:prstGeom>
          <a:noFill/>
        </p:spPr>
        <p:txBody>
          <a:bodyPr wrap="square" rtlCol="0">
            <a:spAutoFit/>
          </a:bodyPr>
          <a:lstStyle/>
          <a:p>
            <a:pPr algn="ctr"/>
            <a:r>
              <a:rPr lang="en-US" b="1" dirty="0"/>
              <a:t>Energy storage in </a:t>
            </a:r>
            <a:r>
              <a:rPr lang="en-US" b="1"/>
              <a:t>the form </a:t>
            </a:r>
            <a:r>
              <a:rPr lang="en-US" b="1" dirty="0"/>
              <a:t>of dispatchable energy carriers</a:t>
            </a:r>
            <a:endParaRPr lang="LID4096" b="1" dirty="0"/>
          </a:p>
        </p:txBody>
      </p:sp>
      <p:sp>
        <p:nvSpPr>
          <p:cNvPr id="19" name="Arrow: Right 18">
            <a:extLst>
              <a:ext uri="{FF2B5EF4-FFF2-40B4-BE49-F238E27FC236}">
                <a16:creationId xmlns:a16="http://schemas.microsoft.com/office/drawing/2014/main" id="{D5FC6E36-DAE3-E5A1-9D28-005A8721DCE8}"/>
              </a:ext>
            </a:extLst>
          </p:cNvPr>
          <p:cNvSpPr/>
          <p:nvPr/>
        </p:nvSpPr>
        <p:spPr>
          <a:xfrm>
            <a:off x="2755994" y="1995299"/>
            <a:ext cx="403860" cy="459316"/>
          </a:xfrm>
          <a:prstGeom prst="rightArrow">
            <a:avLst/>
          </a:prstGeom>
          <a:solidFill>
            <a:srgbClr val="789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20" name="Arrow: Right 19">
            <a:extLst>
              <a:ext uri="{FF2B5EF4-FFF2-40B4-BE49-F238E27FC236}">
                <a16:creationId xmlns:a16="http://schemas.microsoft.com/office/drawing/2014/main" id="{5D104DE7-A2D1-D1B9-57BE-910DE54A13EC}"/>
              </a:ext>
            </a:extLst>
          </p:cNvPr>
          <p:cNvSpPr/>
          <p:nvPr/>
        </p:nvSpPr>
        <p:spPr>
          <a:xfrm rot="5400000">
            <a:off x="4295821" y="3076818"/>
            <a:ext cx="403860" cy="459316"/>
          </a:xfrm>
          <a:prstGeom prst="rightArrow">
            <a:avLst/>
          </a:prstGeom>
          <a:solidFill>
            <a:srgbClr val="789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2156" name="Group 2155">
            <a:extLst>
              <a:ext uri="{FF2B5EF4-FFF2-40B4-BE49-F238E27FC236}">
                <a16:creationId xmlns:a16="http://schemas.microsoft.com/office/drawing/2014/main" id="{8FE91DEB-D5BE-7F79-1076-AF747B1399DD}"/>
              </a:ext>
            </a:extLst>
          </p:cNvPr>
          <p:cNvGrpSpPr/>
          <p:nvPr/>
        </p:nvGrpSpPr>
        <p:grpSpPr>
          <a:xfrm>
            <a:off x="7083304" y="4252251"/>
            <a:ext cx="3352186" cy="1693070"/>
            <a:chOff x="7466619" y="4526671"/>
            <a:chExt cx="3352186" cy="1693070"/>
          </a:xfrm>
        </p:grpSpPr>
        <p:sp>
          <p:nvSpPr>
            <p:cNvPr id="2155" name="Rectangle: Rounded Corners 2154">
              <a:extLst>
                <a:ext uri="{FF2B5EF4-FFF2-40B4-BE49-F238E27FC236}">
                  <a16:creationId xmlns:a16="http://schemas.microsoft.com/office/drawing/2014/main" id="{2996E260-E4C5-2210-A4F0-652FA74FFEA9}"/>
                </a:ext>
              </a:extLst>
            </p:cNvPr>
            <p:cNvSpPr/>
            <p:nvPr/>
          </p:nvSpPr>
          <p:spPr>
            <a:xfrm>
              <a:off x="7495571" y="4533804"/>
              <a:ext cx="3248630" cy="1685937"/>
            </a:xfrm>
            <a:prstGeom prst="roundRect">
              <a:avLst/>
            </a:prstGeom>
            <a:solidFill>
              <a:schemeClr val="accent4">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059" name="TextBox 2058">
              <a:extLst>
                <a:ext uri="{FF2B5EF4-FFF2-40B4-BE49-F238E27FC236}">
                  <a16:creationId xmlns:a16="http://schemas.microsoft.com/office/drawing/2014/main" id="{012CC42E-7A8B-C1C7-9A40-546C34A6120D}"/>
                </a:ext>
              </a:extLst>
            </p:cNvPr>
            <p:cNvSpPr txBox="1"/>
            <p:nvPr/>
          </p:nvSpPr>
          <p:spPr>
            <a:xfrm>
              <a:off x="7466619" y="4526671"/>
              <a:ext cx="3352186" cy="1677382"/>
            </a:xfrm>
            <a:prstGeom prst="rect">
              <a:avLst/>
            </a:prstGeom>
            <a:noFill/>
          </p:spPr>
          <p:txBody>
            <a:bodyPr wrap="square">
              <a:spAutoFit/>
            </a:bodyPr>
            <a:lstStyle/>
            <a:p>
              <a:pPr algn="ctr"/>
              <a:r>
                <a:rPr lang="en-US" dirty="0">
                  <a:cs typeface="Calibri Light" panose="020F0302020204030204" pitchFamily="34" charset="0"/>
                </a:rPr>
                <a:t>H</a:t>
              </a:r>
              <a:r>
                <a:rPr lang="en-US" baseline="-25000" dirty="0">
                  <a:cs typeface="Calibri Light" panose="020F0302020204030204" pitchFamily="34" charset="0"/>
                </a:rPr>
                <a:t>2</a:t>
              </a:r>
              <a:r>
                <a:rPr lang="en-US" dirty="0">
                  <a:cs typeface="Calibri Light" panose="020F0302020204030204" pitchFamily="34" charset="0"/>
                </a:rPr>
                <a:t> storage in </a:t>
              </a:r>
            </a:p>
            <a:p>
              <a:pPr algn="ctr"/>
              <a:r>
                <a:rPr lang="en-US" b="1" dirty="0">
                  <a:cs typeface="Calibri Light" panose="020F0302020204030204" pitchFamily="34" charset="0"/>
                </a:rPr>
                <a:t>liquid carrier compounds</a:t>
              </a:r>
            </a:p>
            <a:p>
              <a:pPr algn="ctr"/>
              <a:endParaRPr lang="en-US" sz="1050" b="1" dirty="0">
                <a:cs typeface="Calibri Light" panose="020F0302020204030204" pitchFamily="34" charset="0"/>
              </a:endParaRPr>
            </a:p>
            <a:p>
              <a:pPr marL="342900" indent="-342900">
                <a:buFont typeface="Wingdings" panose="05000000000000000000" pitchFamily="2" charset="2"/>
                <a:buChar char="ü"/>
              </a:pPr>
              <a:r>
                <a:rPr lang="en-US" sz="1400" dirty="0">
                  <a:cs typeface="Calibri Light" panose="020F0302020204030204" pitchFamily="34" charset="0"/>
                </a:rPr>
                <a:t>Easy transport over long distances</a:t>
              </a:r>
            </a:p>
            <a:p>
              <a:pPr marL="342900" indent="-342900">
                <a:buFont typeface="Wingdings" panose="05000000000000000000" pitchFamily="2" charset="2"/>
                <a:buChar char="ü"/>
              </a:pPr>
              <a:r>
                <a:rPr lang="en-US" sz="1400" dirty="0">
                  <a:cs typeface="Calibri Light" panose="020F0302020204030204" pitchFamily="34" charset="0"/>
                </a:rPr>
                <a:t>Easy storage for long time</a:t>
              </a:r>
            </a:p>
            <a:p>
              <a:pPr marL="342900" indent="-342900">
                <a:buFont typeface="Wingdings" panose="05000000000000000000" pitchFamily="2" charset="2"/>
                <a:buChar char="ü"/>
              </a:pPr>
              <a:r>
                <a:rPr lang="en-US" sz="1400" dirty="0">
                  <a:cs typeface="Calibri Light" panose="020F0302020204030204" pitchFamily="34" charset="0"/>
                </a:rPr>
                <a:t>Possible in-situ decomposition to produce H</a:t>
              </a:r>
              <a:r>
                <a:rPr lang="en-US" sz="1400" baseline="-25000" dirty="0">
                  <a:cs typeface="Calibri Light" panose="020F0302020204030204" pitchFamily="34" charset="0"/>
                </a:rPr>
                <a:t>2 </a:t>
              </a:r>
              <a:r>
                <a:rPr lang="en-US" sz="1400" dirty="0">
                  <a:cs typeface="Calibri Light" panose="020F0302020204030204" pitchFamily="34" charset="0"/>
                </a:rPr>
                <a:t>when required</a:t>
              </a:r>
            </a:p>
          </p:txBody>
        </p:sp>
      </p:grpSp>
      <p:grpSp>
        <p:nvGrpSpPr>
          <p:cNvPr id="2192" name="Group 2191">
            <a:extLst>
              <a:ext uri="{FF2B5EF4-FFF2-40B4-BE49-F238E27FC236}">
                <a16:creationId xmlns:a16="http://schemas.microsoft.com/office/drawing/2014/main" id="{D13BCB89-EEC8-1F34-2A5E-62CE0F61831A}"/>
              </a:ext>
            </a:extLst>
          </p:cNvPr>
          <p:cNvGrpSpPr/>
          <p:nvPr/>
        </p:nvGrpSpPr>
        <p:grpSpPr>
          <a:xfrm>
            <a:off x="6734534" y="1942692"/>
            <a:ext cx="4619265" cy="2213744"/>
            <a:chOff x="6734534" y="1942692"/>
            <a:chExt cx="4619265" cy="2213744"/>
          </a:xfrm>
        </p:grpSpPr>
        <p:grpSp>
          <p:nvGrpSpPr>
            <p:cNvPr id="2189" name="Group 2188">
              <a:extLst>
                <a:ext uri="{FF2B5EF4-FFF2-40B4-BE49-F238E27FC236}">
                  <a16:creationId xmlns:a16="http://schemas.microsoft.com/office/drawing/2014/main" id="{488B722E-054B-E6ED-308C-B7627C1918A6}"/>
                </a:ext>
              </a:extLst>
            </p:cNvPr>
            <p:cNvGrpSpPr/>
            <p:nvPr/>
          </p:nvGrpSpPr>
          <p:grpSpPr>
            <a:xfrm>
              <a:off x="6734534" y="1942692"/>
              <a:ext cx="4619265" cy="2062282"/>
              <a:chOff x="6734534" y="1942692"/>
              <a:chExt cx="4619265" cy="2062282"/>
            </a:xfrm>
          </p:grpSpPr>
          <p:sp>
            <p:nvSpPr>
              <p:cNvPr id="2067" name="Rectangle: Rounded Corners 2066">
                <a:extLst>
                  <a:ext uri="{FF2B5EF4-FFF2-40B4-BE49-F238E27FC236}">
                    <a16:creationId xmlns:a16="http://schemas.microsoft.com/office/drawing/2014/main" id="{82701F9B-2B94-4ADE-3333-592DB37A240B}"/>
                  </a:ext>
                </a:extLst>
              </p:cNvPr>
              <p:cNvSpPr/>
              <p:nvPr/>
            </p:nvSpPr>
            <p:spPr>
              <a:xfrm>
                <a:off x="6734534" y="1958380"/>
                <a:ext cx="4619265" cy="1992817"/>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ln>
                    <a:solidFill>
                      <a:schemeClr val="bg1"/>
                    </a:solidFill>
                  </a:ln>
                </a:endParaRPr>
              </a:p>
            </p:txBody>
          </p:sp>
          <p:pic>
            <p:nvPicPr>
              <p:cNvPr id="2061" name="Picture 2">
                <a:extLst>
                  <a:ext uri="{FF2B5EF4-FFF2-40B4-BE49-F238E27FC236}">
                    <a16:creationId xmlns:a16="http://schemas.microsoft.com/office/drawing/2014/main" id="{2E9357B8-9A8D-0430-9A19-150D323FB0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2588" y="2029567"/>
                <a:ext cx="989105" cy="747969"/>
              </a:xfrm>
              <a:prstGeom prst="rect">
                <a:avLst/>
              </a:prstGeom>
              <a:noFill/>
              <a:effectLst/>
              <a:extLst>
                <a:ext uri="{909E8E84-426E-40DD-AFC4-6F175D3DCCD1}">
                  <a14:hiddenFill xmlns:a14="http://schemas.microsoft.com/office/drawing/2010/main">
                    <a:solidFill>
                      <a:srgbClr val="FFFFFF"/>
                    </a:solidFill>
                  </a14:hiddenFill>
                </a:ext>
              </a:extLst>
            </p:spPr>
          </p:pic>
          <p:sp>
            <p:nvSpPr>
              <p:cNvPr id="2063" name="TextBox 2062">
                <a:extLst>
                  <a:ext uri="{FF2B5EF4-FFF2-40B4-BE49-F238E27FC236}">
                    <a16:creationId xmlns:a16="http://schemas.microsoft.com/office/drawing/2014/main" id="{DE42BC03-63DF-EFF5-A503-8D319479335D}"/>
                  </a:ext>
                </a:extLst>
              </p:cNvPr>
              <p:cNvSpPr txBox="1"/>
              <p:nvPr/>
            </p:nvSpPr>
            <p:spPr>
              <a:xfrm>
                <a:off x="7874834" y="1942692"/>
                <a:ext cx="1717247" cy="769441"/>
              </a:xfrm>
              <a:prstGeom prst="rect">
                <a:avLst/>
              </a:prstGeom>
              <a:noFill/>
            </p:spPr>
            <p:txBody>
              <a:bodyPr wrap="square" rtlCol="0">
                <a:spAutoFit/>
              </a:bodyPr>
              <a:lstStyle/>
              <a:p>
                <a:r>
                  <a:rPr lang="en-US" sz="4400" b="1" dirty="0">
                    <a:solidFill>
                      <a:schemeClr val="bg1"/>
                    </a:solidFill>
                    <a:effectLst>
                      <a:outerShdw blurRad="50800" dist="38100" dir="2700000" algn="tl" rotWithShape="0">
                        <a:prstClr val="black">
                          <a:alpha val="40000"/>
                        </a:prstClr>
                      </a:outerShdw>
                    </a:effectLst>
                  </a:rPr>
                  <a:t>NH</a:t>
                </a:r>
                <a:r>
                  <a:rPr lang="en-US" sz="4400" b="1" baseline="-25000" dirty="0">
                    <a:solidFill>
                      <a:schemeClr val="bg1"/>
                    </a:solidFill>
                    <a:effectLst>
                      <a:outerShdw blurRad="50800" dist="38100" dir="2700000" algn="tl" rotWithShape="0">
                        <a:prstClr val="black">
                          <a:alpha val="40000"/>
                        </a:prstClr>
                      </a:outerShdw>
                    </a:effectLst>
                  </a:rPr>
                  <a:t>3</a:t>
                </a:r>
                <a:endParaRPr lang="LID4096" sz="4400" b="1" dirty="0">
                  <a:solidFill>
                    <a:schemeClr val="bg1"/>
                  </a:solidFill>
                  <a:effectLst>
                    <a:outerShdw blurRad="50800" dist="38100" dir="2700000" algn="tl" rotWithShape="0">
                      <a:prstClr val="black">
                        <a:alpha val="40000"/>
                      </a:prstClr>
                    </a:outerShdw>
                  </a:effectLst>
                </a:endParaRPr>
              </a:p>
            </p:txBody>
          </p:sp>
          <p:pic>
            <p:nvPicPr>
              <p:cNvPr id="2068" name="Picture 16" descr="400+ Carbon Free Stock Illustrations, Royalty-Free Vector Graphics &amp; Clip  Art - iStock | Carbon free energy, Carbon free city, Carbon free world">
                <a:extLst>
                  <a:ext uri="{FF2B5EF4-FFF2-40B4-BE49-F238E27FC236}">
                    <a16:creationId xmlns:a16="http://schemas.microsoft.com/office/drawing/2014/main" id="{B351A841-0396-8B10-99CE-BAE9DD97A7A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67" b="89869" l="6373" r="89869">
                            <a14:foregroundMark x1="33007" y1="39379" x2="33007" y2="39379"/>
                            <a14:foregroundMark x1="37418" y1="46242" x2="37418" y2="46242"/>
                            <a14:foregroundMark x1="49183" y1="37092" x2="49183" y2="37092"/>
                            <a14:foregroundMark x1="63725" y1="36275" x2="63725" y2="36275"/>
                            <a14:foregroundMark x1="50000" y1="65196" x2="50000" y2="65196"/>
                            <a14:foregroundMark x1="58333" y1="59314" x2="58333" y2="59314"/>
                            <a14:foregroundMark x1="62582" y1="57680" x2="62582" y2="57680"/>
                            <a14:foregroundMark x1="68791" y1="50490" x2="68791" y2="50490"/>
                            <a14:foregroundMark x1="6373" y1="63725" x2="6373" y2="63725"/>
                            <a14:foregroundMark x1="49346" y1="66340" x2="49346" y2="66340"/>
                            <a14:backgroundMark x1="58333" y1="61111" x2="58333" y2="61111"/>
                            <a14:backgroundMark x1="50654" y1="65196" x2="50654" y2="65196"/>
                            <a14:backgroundMark x1="50654" y1="65033" x2="50654" y2="65033"/>
                            <a14:backgroundMark x1="50490" y1="65523" x2="50490" y2="65523"/>
                            <a14:backgroundMark x1="50163" y1="65196" x2="50163" y2="65196"/>
                          </a14:backgroundRemoval>
                        </a14:imgEffect>
                      </a14:imgLayer>
                    </a14:imgProps>
                  </a:ext>
                  <a:ext uri="{28A0092B-C50C-407E-A947-70E740481C1C}">
                    <a14:useLocalDpi xmlns:a14="http://schemas.microsoft.com/office/drawing/2010/main" val="0"/>
                  </a:ext>
                </a:extLst>
              </a:blip>
              <a:srcRect/>
              <a:stretch>
                <a:fillRect/>
              </a:stretch>
            </p:blipFill>
            <p:spPr bwMode="auto">
              <a:xfrm rot="1404561">
                <a:off x="10075212" y="2140562"/>
                <a:ext cx="1078075" cy="1078075"/>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 descr="Truck - Free transport icons">
                <a:extLst>
                  <a:ext uri="{FF2B5EF4-FFF2-40B4-BE49-F238E27FC236}">
                    <a16:creationId xmlns:a16="http://schemas.microsoft.com/office/drawing/2014/main" id="{338A9A93-5CD2-6222-E506-5BD177E97F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87672" y="3262758"/>
                <a:ext cx="670847" cy="742216"/>
              </a:xfrm>
              <a:prstGeom prst="rect">
                <a:avLst/>
              </a:prstGeom>
              <a:noFill/>
              <a:extLst>
                <a:ext uri="{909E8E84-426E-40DD-AFC4-6F175D3DCCD1}">
                  <a14:hiddenFill xmlns:a14="http://schemas.microsoft.com/office/drawing/2010/main">
                    <a:solidFill>
                      <a:srgbClr val="FFFFFF"/>
                    </a:solidFill>
                  </a14:hiddenFill>
                </a:ext>
              </a:extLst>
            </p:spPr>
          </p:pic>
          <p:sp>
            <p:nvSpPr>
              <p:cNvPr id="2157" name="TextBox 2156">
                <a:extLst>
                  <a:ext uri="{FF2B5EF4-FFF2-40B4-BE49-F238E27FC236}">
                    <a16:creationId xmlns:a16="http://schemas.microsoft.com/office/drawing/2014/main" id="{55750E38-CAA5-4CE9-FE42-22B95B3F3868}"/>
                  </a:ext>
                </a:extLst>
              </p:cNvPr>
              <p:cNvSpPr txBox="1"/>
              <p:nvPr/>
            </p:nvSpPr>
            <p:spPr>
              <a:xfrm>
                <a:off x="6795468" y="2793224"/>
                <a:ext cx="3202119" cy="738664"/>
              </a:xfrm>
              <a:prstGeom prst="rect">
                <a:avLst/>
              </a:prstGeom>
              <a:noFill/>
            </p:spPr>
            <p:txBody>
              <a:bodyPr wrap="square" rtlCol="0">
                <a:spAutoFit/>
              </a:bodyPr>
              <a:lstStyle/>
              <a:p>
                <a:pPr marL="285750" indent="-285750">
                  <a:buFont typeface="Wingdings" panose="05000000000000000000" pitchFamily="2" charset="2"/>
                  <a:buChar char="ü"/>
                </a:pPr>
                <a:r>
                  <a:rPr lang="en-US" sz="1400" dirty="0"/>
                  <a:t>Existing infrastructure for transport</a:t>
                </a:r>
              </a:p>
              <a:p>
                <a:pPr marL="285750" indent="-285750">
                  <a:buFont typeface="Wingdings" panose="05000000000000000000" pitchFamily="2" charset="2"/>
                  <a:buChar char="ü"/>
                </a:pPr>
                <a:r>
                  <a:rPr lang="en-US" sz="1400" dirty="0"/>
                  <a:t>Existing infrastructure for storage</a:t>
                </a:r>
              </a:p>
              <a:p>
                <a:pPr marL="285750" indent="-285750">
                  <a:buFont typeface="Wingdings" panose="05000000000000000000" pitchFamily="2" charset="2"/>
                  <a:buChar char="ü"/>
                </a:pPr>
                <a:r>
                  <a:rPr lang="en-US" sz="1400" dirty="0"/>
                  <a:t>Carbon free</a:t>
                </a:r>
                <a:endParaRPr lang="LID4096" sz="1400" dirty="0"/>
              </a:p>
            </p:txBody>
          </p:sp>
        </p:grpSp>
        <p:pic>
          <p:nvPicPr>
            <p:cNvPr id="2092" name="Picture 18" descr="Oil Storage Tank Single Icon Cartoon Stock Vector (Royalty Free) 655912606  | Shutterstock">
              <a:extLst>
                <a:ext uri="{FF2B5EF4-FFF2-40B4-BE49-F238E27FC236}">
                  <a16:creationId xmlns:a16="http://schemas.microsoft.com/office/drawing/2014/main" id="{27BC1B1A-1D5E-78B8-61CB-281BCE184988}"/>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138059" y="2918366"/>
              <a:ext cx="1149635" cy="1238070"/>
            </a:xfrm>
            <a:prstGeom prst="rect">
              <a:avLst/>
            </a:prstGeom>
            <a:noFill/>
            <a:extLst>
              <a:ext uri="{909E8E84-426E-40DD-AFC4-6F175D3DCCD1}">
                <a14:hiddenFill xmlns:a14="http://schemas.microsoft.com/office/drawing/2010/main">
                  <a:solidFill>
                    <a:srgbClr val="FFFFFF"/>
                  </a:solidFill>
                </a14:hiddenFill>
              </a:ext>
            </a:extLst>
          </p:spPr>
        </p:pic>
      </p:grpSp>
      <p:sp>
        <p:nvSpPr>
          <p:cNvPr id="2097" name="Arrow: Right 2096">
            <a:extLst>
              <a:ext uri="{FF2B5EF4-FFF2-40B4-BE49-F238E27FC236}">
                <a16:creationId xmlns:a16="http://schemas.microsoft.com/office/drawing/2014/main" id="{5FF76AB5-3055-B734-B780-06EFB62BC154}"/>
              </a:ext>
            </a:extLst>
          </p:cNvPr>
          <p:cNvSpPr/>
          <p:nvPr/>
        </p:nvSpPr>
        <p:spPr>
          <a:xfrm rot="16200000">
            <a:off x="9611847" y="3952845"/>
            <a:ext cx="403860" cy="459316"/>
          </a:xfrm>
          <a:prstGeom prst="rightArrow">
            <a:avLst/>
          </a:prstGeom>
          <a:solidFill>
            <a:srgbClr val="789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2191" name="Group 2190">
            <a:extLst>
              <a:ext uri="{FF2B5EF4-FFF2-40B4-BE49-F238E27FC236}">
                <a16:creationId xmlns:a16="http://schemas.microsoft.com/office/drawing/2014/main" id="{87F023CF-E2FB-A766-2EAB-C7D9B0AB9395}"/>
              </a:ext>
            </a:extLst>
          </p:cNvPr>
          <p:cNvGrpSpPr/>
          <p:nvPr/>
        </p:nvGrpSpPr>
        <p:grpSpPr>
          <a:xfrm>
            <a:off x="8324362" y="625995"/>
            <a:ext cx="2856835" cy="945570"/>
            <a:chOff x="8385358" y="519577"/>
            <a:chExt cx="2856835" cy="945570"/>
          </a:xfrm>
        </p:grpSpPr>
        <p:sp>
          <p:nvSpPr>
            <p:cNvPr id="2094" name="TextBox 2093">
              <a:extLst>
                <a:ext uri="{FF2B5EF4-FFF2-40B4-BE49-F238E27FC236}">
                  <a16:creationId xmlns:a16="http://schemas.microsoft.com/office/drawing/2014/main" id="{1A824209-735B-7BCA-C857-CE812EAEA1FE}"/>
                </a:ext>
              </a:extLst>
            </p:cNvPr>
            <p:cNvSpPr txBox="1"/>
            <p:nvPr/>
          </p:nvSpPr>
          <p:spPr>
            <a:xfrm>
              <a:off x="8385358" y="519577"/>
              <a:ext cx="2856835" cy="646331"/>
            </a:xfrm>
            <a:prstGeom prst="rect">
              <a:avLst/>
            </a:prstGeom>
            <a:noFill/>
          </p:spPr>
          <p:txBody>
            <a:bodyPr wrap="square" rtlCol="0">
              <a:spAutoFit/>
            </a:bodyPr>
            <a:lstStyle/>
            <a:p>
              <a:pPr algn="ctr"/>
              <a:r>
                <a:rPr lang="en-US" b="1" dirty="0"/>
                <a:t>Suitable for carbon sensitive applications</a:t>
              </a:r>
              <a:endParaRPr lang="LID4096" b="1" dirty="0"/>
            </a:p>
          </p:txBody>
        </p:sp>
        <p:sp>
          <p:nvSpPr>
            <p:cNvPr id="2100" name="TextBox 2099">
              <a:extLst>
                <a:ext uri="{FF2B5EF4-FFF2-40B4-BE49-F238E27FC236}">
                  <a16:creationId xmlns:a16="http://schemas.microsoft.com/office/drawing/2014/main" id="{EBC99DD1-C743-A4CD-5F6B-57B3249AF93C}"/>
                </a:ext>
              </a:extLst>
            </p:cNvPr>
            <p:cNvSpPr txBox="1"/>
            <p:nvPr/>
          </p:nvSpPr>
          <p:spPr>
            <a:xfrm>
              <a:off x="9051776" y="1095815"/>
              <a:ext cx="1524000" cy="369332"/>
            </a:xfrm>
            <a:prstGeom prst="rect">
              <a:avLst/>
            </a:prstGeom>
            <a:noFill/>
          </p:spPr>
          <p:txBody>
            <a:bodyPr wrap="square" rtlCol="0">
              <a:spAutoFit/>
            </a:bodyPr>
            <a:lstStyle/>
            <a:p>
              <a:r>
                <a:rPr lang="en-US" dirty="0"/>
                <a:t>PEM fuel cell</a:t>
              </a:r>
              <a:endParaRPr lang="LID4096" dirty="0"/>
            </a:p>
          </p:txBody>
        </p:sp>
      </p:grpSp>
      <p:grpSp>
        <p:nvGrpSpPr>
          <p:cNvPr id="2185" name="Group 2184">
            <a:extLst>
              <a:ext uri="{FF2B5EF4-FFF2-40B4-BE49-F238E27FC236}">
                <a16:creationId xmlns:a16="http://schemas.microsoft.com/office/drawing/2014/main" id="{C1053592-E7E3-0062-303E-D29BA50B944B}"/>
              </a:ext>
            </a:extLst>
          </p:cNvPr>
          <p:cNvGrpSpPr/>
          <p:nvPr/>
        </p:nvGrpSpPr>
        <p:grpSpPr>
          <a:xfrm>
            <a:off x="94520" y="1364472"/>
            <a:ext cx="2654286" cy="2945379"/>
            <a:chOff x="94520" y="1364472"/>
            <a:chExt cx="2654286" cy="2945379"/>
          </a:xfrm>
        </p:grpSpPr>
        <p:grpSp>
          <p:nvGrpSpPr>
            <p:cNvPr id="2184" name="Group 2183">
              <a:extLst>
                <a:ext uri="{FF2B5EF4-FFF2-40B4-BE49-F238E27FC236}">
                  <a16:creationId xmlns:a16="http://schemas.microsoft.com/office/drawing/2014/main" id="{01EF33CD-6E4E-3996-1B8D-28A1F4B7FBF9}"/>
                </a:ext>
              </a:extLst>
            </p:cNvPr>
            <p:cNvGrpSpPr/>
            <p:nvPr/>
          </p:nvGrpSpPr>
          <p:grpSpPr>
            <a:xfrm>
              <a:off x="190500" y="1364472"/>
              <a:ext cx="2558306" cy="2546045"/>
              <a:chOff x="190500" y="1364472"/>
              <a:chExt cx="2558306" cy="2546045"/>
            </a:xfrm>
          </p:grpSpPr>
          <p:grpSp>
            <p:nvGrpSpPr>
              <p:cNvPr id="2121" name="Group 2120">
                <a:extLst>
                  <a:ext uri="{FF2B5EF4-FFF2-40B4-BE49-F238E27FC236}">
                    <a16:creationId xmlns:a16="http://schemas.microsoft.com/office/drawing/2014/main" id="{4310DC4E-C723-23AB-E3D5-F39221428D6E}"/>
                  </a:ext>
                </a:extLst>
              </p:cNvPr>
              <p:cNvGrpSpPr/>
              <p:nvPr/>
            </p:nvGrpSpPr>
            <p:grpSpPr>
              <a:xfrm>
                <a:off x="190500" y="1364472"/>
                <a:ext cx="2558306" cy="2546045"/>
                <a:chOff x="190500" y="1364472"/>
                <a:chExt cx="2558306" cy="2546045"/>
              </a:xfrm>
            </p:grpSpPr>
            <p:sp>
              <p:nvSpPr>
                <p:cNvPr id="2120" name="Rectangle: Rounded Corners 2119">
                  <a:extLst>
                    <a:ext uri="{FF2B5EF4-FFF2-40B4-BE49-F238E27FC236}">
                      <a16:creationId xmlns:a16="http://schemas.microsoft.com/office/drawing/2014/main" id="{A1DE9FF6-35BC-A67D-8AD6-7FCA2353E94B}"/>
                    </a:ext>
                  </a:extLst>
                </p:cNvPr>
                <p:cNvSpPr/>
                <p:nvPr/>
              </p:nvSpPr>
              <p:spPr>
                <a:xfrm>
                  <a:off x="190500" y="1364472"/>
                  <a:ext cx="2558306" cy="2546045"/>
                </a:xfrm>
                <a:prstGeom prst="roundRect">
                  <a:avLst/>
                </a:prstGeom>
                <a:solidFill>
                  <a:srgbClr val="BDD8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2056" name="Picture 8" descr="Renewable energy solar wind city Royalty Free Vector Image">
                  <a:extLst>
                    <a:ext uri="{FF2B5EF4-FFF2-40B4-BE49-F238E27FC236}">
                      <a16:creationId xmlns:a16="http://schemas.microsoft.com/office/drawing/2014/main" id="{8AF2F97D-4324-97DB-350A-7C1F83F3C60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0288" t="9769" r="9148" b="17755"/>
                <a:stretch/>
              </p:blipFill>
              <p:spPr bwMode="auto">
                <a:xfrm>
                  <a:off x="308705" y="1605532"/>
                  <a:ext cx="2361784" cy="2294672"/>
                </a:xfrm>
                <a:prstGeom prst="ellipse">
                  <a:avLst/>
                </a:prstGeom>
                <a:noFill/>
                <a:extLst>
                  <a:ext uri="{909E8E84-426E-40DD-AFC4-6F175D3DCCD1}">
                    <a14:hiddenFill xmlns:a14="http://schemas.microsoft.com/office/drawing/2010/main">
                      <a:solidFill>
                        <a:srgbClr val="FFFFFF"/>
                      </a:solidFill>
                    </a14:hiddenFill>
                  </a:ext>
                </a:extLst>
              </p:spPr>
            </p:pic>
          </p:grpSp>
          <p:sp>
            <p:nvSpPr>
              <p:cNvPr id="2122" name="TextBox 2121">
                <a:extLst>
                  <a:ext uri="{FF2B5EF4-FFF2-40B4-BE49-F238E27FC236}">
                    <a16:creationId xmlns:a16="http://schemas.microsoft.com/office/drawing/2014/main" id="{9DBB42E5-D62D-1765-5CB9-76755ACE42A5}"/>
                  </a:ext>
                </a:extLst>
              </p:cNvPr>
              <p:cNvSpPr txBox="1"/>
              <p:nvPr/>
            </p:nvSpPr>
            <p:spPr>
              <a:xfrm>
                <a:off x="366049" y="1470591"/>
                <a:ext cx="2382757" cy="353943"/>
              </a:xfrm>
              <a:prstGeom prst="rect">
                <a:avLst/>
              </a:prstGeom>
              <a:noFill/>
            </p:spPr>
            <p:txBody>
              <a:bodyPr wrap="square" rtlCol="0">
                <a:spAutoFit/>
              </a:bodyPr>
              <a:lstStyle/>
              <a:p>
                <a:r>
                  <a:rPr lang="en-US" sz="1700" dirty="0"/>
                  <a:t>RENEWABLE ENERGY</a:t>
                </a:r>
                <a:endParaRPr lang="LID4096" sz="1700" dirty="0"/>
              </a:p>
            </p:txBody>
          </p:sp>
        </p:grpSp>
        <p:sp>
          <p:nvSpPr>
            <p:cNvPr id="2151" name="Oval 2150">
              <a:extLst>
                <a:ext uri="{FF2B5EF4-FFF2-40B4-BE49-F238E27FC236}">
                  <a16:creationId xmlns:a16="http://schemas.microsoft.com/office/drawing/2014/main" id="{58722641-7A26-0AD2-781A-DF5FFFCC0639}"/>
                </a:ext>
              </a:extLst>
            </p:cNvPr>
            <p:cNvSpPr/>
            <p:nvPr/>
          </p:nvSpPr>
          <p:spPr>
            <a:xfrm>
              <a:off x="94520" y="3675592"/>
              <a:ext cx="1785223" cy="634259"/>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Intermittency</a:t>
              </a:r>
              <a:endParaRPr lang="LID4096" sz="1400" dirty="0">
                <a:solidFill>
                  <a:schemeClr val="tx1"/>
                </a:solidFill>
              </a:endParaRPr>
            </a:p>
          </p:txBody>
        </p:sp>
      </p:grpSp>
      <p:grpSp>
        <p:nvGrpSpPr>
          <p:cNvPr id="2187" name="Group 2186">
            <a:extLst>
              <a:ext uri="{FF2B5EF4-FFF2-40B4-BE49-F238E27FC236}">
                <a16:creationId xmlns:a16="http://schemas.microsoft.com/office/drawing/2014/main" id="{2FCBBDA1-ECD2-DE14-8917-F133C18E86AB}"/>
              </a:ext>
            </a:extLst>
          </p:cNvPr>
          <p:cNvGrpSpPr/>
          <p:nvPr/>
        </p:nvGrpSpPr>
        <p:grpSpPr>
          <a:xfrm>
            <a:off x="1879745" y="3612380"/>
            <a:ext cx="5236012" cy="3166539"/>
            <a:chOff x="1890783" y="3635717"/>
            <a:chExt cx="5236012" cy="3166539"/>
          </a:xfrm>
        </p:grpSpPr>
        <p:sp>
          <p:nvSpPr>
            <p:cNvPr id="2127" name="Rectangle: Rounded Corners 2126">
              <a:extLst>
                <a:ext uri="{FF2B5EF4-FFF2-40B4-BE49-F238E27FC236}">
                  <a16:creationId xmlns:a16="http://schemas.microsoft.com/office/drawing/2014/main" id="{2509ABD1-8B51-7A32-7342-BE85CEEA4D39}"/>
                </a:ext>
              </a:extLst>
            </p:cNvPr>
            <p:cNvSpPr/>
            <p:nvPr/>
          </p:nvSpPr>
          <p:spPr>
            <a:xfrm>
              <a:off x="2645496" y="3727423"/>
              <a:ext cx="3823993" cy="2546046"/>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4" name="TextBox 23">
              <a:extLst>
                <a:ext uri="{FF2B5EF4-FFF2-40B4-BE49-F238E27FC236}">
                  <a16:creationId xmlns:a16="http://schemas.microsoft.com/office/drawing/2014/main" id="{1C1F11F9-C7F6-B37B-5754-0C216AD3D8A6}"/>
                </a:ext>
              </a:extLst>
            </p:cNvPr>
            <p:cNvSpPr txBox="1"/>
            <p:nvPr/>
          </p:nvSpPr>
          <p:spPr>
            <a:xfrm>
              <a:off x="2862035" y="3635717"/>
              <a:ext cx="1425021" cy="769441"/>
            </a:xfrm>
            <a:prstGeom prst="rect">
              <a:avLst/>
            </a:prstGeom>
            <a:noFill/>
          </p:spPr>
          <p:txBody>
            <a:bodyPr wrap="square" rtlCol="0">
              <a:spAutoFit/>
            </a:bodyPr>
            <a:lstStyle/>
            <a:p>
              <a:r>
                <a:rPr lang="en-US" sz="4400" b="1" dirty="0">
                  <a:effectLst>
                    <a:outerShdw blurRad="50800" dist="38100" dir="2700000" algn="tl" rotWithShape="0">
                      <a:prstClr val="black">
                        <a:alpha val="40000"/>
                      </a:prstClr>
                    </a:outerShdw>
                  </a:effectLst>
                </a:rPr>
                <a:t>H</a:t>
              </a:r>
              <a:r>
                <a:rPr lang="en-US" sz="4400" b="1" baseline="-25000" dirty="0">
                  <a:effectLst>
                    <a:outerShdw blurRad="50800" dist="38100" dir="2700000" algn="tl" rotWithShape="0">
                      <a:prstClr val="black">
                        <a:alpha val="40000"/>
                      </a:prstClr>
                    </a:outerShdw>
                  </a:effectLst>
                </a:rPr>
                <a:t>2</a:t>
              </a:r>
              <a:endParaRPr lang="LID4096" sz="4400" b="1" dirty="0">
                <a:effectLst>
                  <a:outerShdw blurRad="50800" dist="38100" dir="2700000" algn="tl" rotWithShape="0">
                    <a:prstClr val="black">
                      <a:alpha val="40000"/>
                    </a:prstClr>
                  </a:outerShdw>
                </a:effectLst>
              </a:endParaRPr>
            </a:p>
          </p:txBody>
        </p:sp>
        <p:grpSp>
          <p:nvGrpSpPr>
            <p:cNvPr id="2186" name="Group 2185">
              <a:extLst>
                <a:ext uri="{FF2B5EF4-FFF2-40B4-BE49-F238E27FC236}">
                  <a16:creationId xmlns:a16="http://schemas.microsoft.com/office/drawing/2014/main" id="{36885DBB-F996-1582-DE46-A56C3168D326}"/>
                </a:ext>
              </a:extLst>
            </p:cNvPr>
            <p:cNvGrpSpPr/>
            <p:nvPr/>
          </p:nvGrpSpPr>
          <p:grpSpPr>
            <a:xfrm>
              <a:off x="1890783" y="3835771"/>
              <a:ext cx="5236012" cy="2966485"/>
              <a:chOff x="1890783" y="3835771"/>
              <a:chExt cx="5236012" cy="2966485"/>
            </a:xfrm>
          </p:grpSpPr>
          <p:pic>
            <p:nvPicPr>
              <p:cNvPr id="27" name="Picture 26">
                <a:extLst>
                  <a:ext uri="{FF2B5EF4-FFF2-40B4-BE49-F238E27FC236}">
                    <a16:creationId xmlns:a16="http://schemas.microsoft.com/office/drawing/2014/main" id="{471FE724-46BC-FE29-F31A-5C6A303C1E75}"/>
                  </a:ext>
                </a:extLst>
              </p:cNvPr>
              <p:cNvPicPr>
                <a:picLocks noChangeAspect="1"/>
              </p:cNvPicPr>
              <p:nvPr/>
            </p:nvPicPr>
            <p:blipFill rotWithShape="1">
              <a:blip r:embed="rId10"/>
              <a:srcRect t="34068" b="11992"/>
              <a:stretch/>
            </p:blipFill>
            <p:spPr>
              <a:xfrm>
                <a:off x="2875874" y="4387968"/>
                <a:ext cx="3243756" cy="1116285"/>
              </a:xfrm>
              <a:prstGeom prst="roundRect">
                <a:avLst/>
              </a:prstGeom>
            </p:spPr>
          </p:pic>
          <p:cxnSp>
            <p:nvCxnSpPr>
              <p:cNvPr id="31" name="Connector: Curved 30">
                <a:extLst>
                  <a:ext uri="{FF2B5EF4-FFF2-40B4-BE49-F238E27FC236}">
                    <a16:creationId xmlns:a16="http://schemas.microsoft.com/office/drawing/2014/main" id="{2CA454C2-0FFB-A0D5-CF98-4953AE3EA63B}"/>
                  </a:ext>
                </a:extLst>
              </p:cNvPr>
              <p:cNvCxnSpPr>
                <a:cxnSpLocks/>
                <a:endCxn id="27" idx="1"/>
              </p:cNvCxnSpPr>
              <p:nvPr/>
            </p:nvCxnSpPr>
            <p:spPr>
              <a:xfrm rot="16200000" flipH="1">
                <a:off x="1876739" y="3946975"/>
                <a:ext cx="1013179" cy="985091"/>
              </a:xfrm>
              <a:prstGeom prst="curvedConnector2">
                <a:avLst/>
              </a:prstGeom>
              <a:ln>
                <a:tailEnd type="triangle"/>
              </a:ln>
            </p:spPr>
            <p:style>
              <a:lnRef idx="2">
                <a:schemeClr val="dk1"/>
              </a:lnRef>
              <a:fillRef idx="0">
                <a:schemeClr val="dk1"/>
              </a:fillRef>
              <a:effectRef idx="1">
                <a:schemeClr val="dk1"/>
              </a:effectRef>
              <a:fontRef idx="minor">
                <a:schemeClr val="tx1"/>
              </a:fontRef>
            </p:style>
          </p:cxnSp>
          <p:sp>
            <p:nvSpPr>
              <p:cNvPr id="2134" name="TextBox 2133">
                <a:extLst>
                  <a:ext uri="{FF2B5EF4-FFF2-40B4-BE49-F238E27FC236}">
                    <a16:creationId xmlns:a16="http://schemas.microsoft.com/office/drawing/2014/main" id="{53DA94BD-6480-9C65-9EDF-48BA4169D74B}"/>
                  </a:ext>
                </a:extLst>
              </p:cNvPr>
              <p:cNvSpPr txBox="1"/>
              <p:nvPr/>
            </p:nvSpPr>
            <p:spPr>
              <a:xfrm>
                <a:off x="3723531" y="3835771"/>
                <a:ext cx="2328492" cy="369332"/>
              </a:xfrm>
              <a:prstGeom prst="rect">
                <a:avLst/>
              </a:prstGeom>
              <a:noFill/>
            </p:spPr>
            <p:txBody>
              <a:bodyPr wrap="square" rtlCol="0">
                <a:spAutoFit/>
              </a:bodyPr>
              <a:lstStyle/>
              <a:p>
                <a:r>
                  <a:rPr lang="en-US" dirty="0"/>
                  <a:t>Ideal energy carrier</a:t>
                </a:r>
                <a:endParaRPr lang="LID4096" dirty="0"/>
              </a:p>
            </p:txBody>
          </p:sp>
          <p:sp>
            <p:nvSpPr>
              <p:cNvPr id="2146" name="TextBox 2145">
                <a:extLst>
                  <a:ext uri="{FF2B5EF4-FFF2-40B4-BE49-F238E27FC236}">
                    <a16:creationId xmlns:a16="http://schemas.microsoft.com/office/drawing/2014/main" id="{5A198436-4D2B-4A3E-FA3C-B063E359596C}"/>
                  </a:ext>
                </a:extLst>
              </p:cNvPr>
              <p:cNvSpPr txBox="1"/>
              <p:nvPr/>
            </p:nvSpPr>
            <p:spPr>
              <a:xfrm>
                <a:off x="2899995" y="5518542"/>
                <a:ext cx="3280005" cy="738664"/>
              </a:xfrm>
              <a:prstGeom prst="rect">
                <a:avLst/>
              </a:prstGeom>
              <a:noFill/>
            </p:spPr>
            <p:txBody>
              <a:bodyPr wrap="square" rtlCol="0">
                <a:spAutoFit/>
              </a:bodyPr>
              <a:lstStyle/>
              <a:p>
                <a:pPr marL="285750" indent="-285750">
                  <a:buFont typeface="Wingdings" panose="05000000000000000000" pitchFamily="2" charset="2"/>
                  <a:buChar char="ü"/>
                </a:pPr>
                <a:r>
                  <a:rPr lang="en-US" sz="1400" dirty="0"/>
                  <a:t>Carbon free</a:t>
                </a:r>
              </a:p>
              <a:p>
                <a:pPr marL="285750" indent="-285750">
                  <a:buFont typeface="Wingdings" panose="05000000000000000000" pitchFamily="2" charset="2"/>
                  <a:buChar char="Ø"/>
                </a:pPr>
                <a:r>
                  <a:rPr lang="en-US" sz="1400" dirty="0">
                    <a:solidFill>
                      <a:srgbClr val="C00000"/>
                    </a:solidFill>
                  </a:rPr>
                  <a:t>Low volumetric energy density</a:t>
                </a:r>
              </a:p>
              <a:p>
                <a:pPr marL="285750" indent="-285750">
                  <a:buFont typeface="Wingdings" panose="05000000000000000000" pitchFamily="2" charset="2"/>
                  <a:buChar char="Ø"/>
                </a:pPr>
                <a:r>
                  <a:rPr lang="en-US" sz="1400" dirty="0">
                    <a:solidFill>
                      <a:srgbClr val="C00000"/>
                    </a:solidFill>
                  </a:rPr>
                  <a:t>Low boiling point</a:t>
                </a:r>
                <a:endParaRPr lang="LID4096" sz="1400" dirty="0">
                  <a:solidFill>
                    <a:srgbClr val="C00000"/>
                  </a:solidFill>
                </a:endParaRPr>
              </a:p>
            </p:txBody>
          </p:sp>
          <p:sp>
            <p:nvSpPr>
              <p:cNvPr id="2149" name="Oval 2148">
                <a:extLst>
                  <a:ext uri="{FF2B5EF4-FFF2-40B4-BE49-F238E27FC236}">
                    <a16:creationId xmlns:a16="http://schemas.microsoft.com/office/drawing/2014/main" id="{EE704C95-D99A-6C8E-4DA3-143F0C4E446C}"/>
                  </a:ext>
                </a:extLst>
              </p:cNvPr>
              <p:cNvSpPr/>
              <p:nvPr/>
            </p:nvSpPr>
            <p:spPr>
              <a:xfrm>
                <a:off x="5573218" y="5995595"/>
                <a:ext cx="1553577" cy="80666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Challenging storage and handling</a:t>
                </a:r>
                <a:endParaRPr lang="LID4096" sz="1400" dirty="0">
                  <a:solidFill>
                    <a:schemeClr val="tx1"/>
                  </a:solidFill>
                </a:endParaRPr>
              </a:p>
            </p:txBody>
          </p:sp>
        </p:grpSp>
      </p:grpSp>
      <p:sp>
        <p:nvSpPr>
          <p:cNvPr id="2188" name="Arrow: Right 2187">
            <a:extLst>
              <a:ext uri="{FF2B5EF4-FFF2-40B4-BE49-F238E27FC236}">
                <a16:creationId xmlns:a16="http://schemas.microsoft.com/office/drawing/2014/main" id="{7C87309D-ECA4-A8FC-1320-2CA9D2D02D1F}"/>
              </a:ext>
            </a:extLst>
          </p:cNvPr>
          <p:cNvSpPr/>
          <p:nvPr/>
        </p:nvSpPr>
        <p:spPr>
          <a:xfrm>
            <a:off x="6448728" y="4761443"/>
            <a:ext cx="403860" cy="459316"/>
          </a:xfrm>
          <a:prstGeom prst="rightArrow">
            <a:avLst/>
          </a:prstGeom>
          <a:solidFill>
            <a:srgbClr val="789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2190" name="Arrow: Right 2189">
            <a:extLst>
              <a:ext uri="{FF2B5EF4-FFF2-40B4-BE49-F238E27FC236}">
                <a16:creationId xmlns:a16="http://schemas.microsoft.com/office/drawing/2014/main" id="{36588722-4646-E448-8095-B20C7D64EB46}"/>
              </a:ext>
            </a:extLst>
          </p:cNvPr>
          <p:cNvSpPr/>
          <p:nvPr/>
        </p:nvSpPr>
        <p:spPr>
          <a:xfrm rot="16200000">
            <a:off x="9550850" y="1591744"/>
            <a:ext cx="403860" cy="459316"/>
          </a:xfrm>
          <a:prstGeom prst="rightArrow">
            <a:avLst/>
          </a:prstGeom>
          <a:solidFill>
            <a:srgbClr val="789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2761142396"/>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id="{FCE3274A-6E23-7FD8-E959-97CF2D172152}"/>
              </a:ext>
            </a:extLst>
          </p:cNvPr>
          <p:cNvSpPr>
            <a:spLocks noGrp="1"/>
          </p:cNvSpPr>
          <p:nvPr>
            <p:ph type="title"/>
          </p:nvPr>
        </p:nvSpPr>
        <p:spPr>
          <a:xfrm>
            <a:off x="838200" y="365126"/>
            <a:ext cx="10515600" cy="662650"/>
          </a:xfrm>
        </p:spPr>
        <p:txBody>
          <a:bodyPr>
            <a:normAutofit/>
          </a:bodyPr>
          <a:lstStyle/>
          <a:p>
            <a:r>
              <a:rPr lang="en-US" sz="3200" b="1" dirty="0"/>
              <a:t>Ammonia decomposition</a:t>
            </a:r>
            <a:endParaRPr lang="LID4096" sz="3200" b="1" dirty="0"/>
          </a:p>
        </p:txBody>
      </p:sp>
      <p:grpSp>
        <p:nvGrpSpPr>
          <p:cNvPr id="68" name="Group 67">
            <a:extLst>
              <a:ext uri="{FF2B5EF4-FFF2-40B4-BE49-F238E27FC236}">
                <a16:creationId xmlns:a16="http://schemas.microsoft.com/office/drawing/2014/main" id="{9A0D7457-1B08-80D6-2ED0-E9A33C878176}"/>
              </a:ext>
            </a:extLst>
          </p:cNvPr>
          <p:cNvGrpSpPr/>
          <p:nvPr/>
        </p:nvGrpSpPr>
        <p:grpSpPr>
          <a:xfrm>
            <a:off x="4243176" y="2265423"/>
            <a:ext cx="4918072" cy="2876882"/>
            <a:chOff x="821649" y="1872722"/>
            <a:chExt cx="5037219" cy="2876882"/>
          </a:xfrm>
        </p:grpSpPr>
        <mc:AlternateContent xmlns:mc="http://schemas.openxmlformats.org/markup-compatibility/2006" xmlns:a14="http://schemas.microsoft.com/office/drawing/2010/main">
          <mc:Choice Requires="a14">
            <p:graphicFrame>
              <p:nvGraphicFramePr>
                <p:cNvPr id="2" name="Chart 1">
                  <a:extLst>
                    <a:ext uri="{FF2B5EF4-FFF2-40B4-BE49-F238E27FC236}">
                      <a16:creationId xmlns:a16="http://schemas.microsoft.com/office/drawing/2014/main" id="{26F1AD2F-47C9-0373-2BB9-9C054A234A66}"/>
                    </a:ext>
                  </a:extLst>
                </p:cNvPr>
                <p:cNvGraphicFramePr/>
                <p:nvPr/>
              </p:nvGraphicFramePr>
              <p:xfrm>
                <a:off x="821649" y="2108395"/>
                <a:ext cx="3577873" cy="2641209"/>
              </p:xfrm>
              <a:graphic>
                <a:graphicData uri="http://schemas.openxmlformats.org/drawingml/2006/chart">
                  <c:chart xmlns:c="http://schemas.openxmlformats.org/drawingml/2006/chart" xmlns:r="http://schemas.openxmlformats.org/officeDocument/2006/relationships" r:id="rId2"/>
                </a:graphicData>
              </a:graphic>
            </p:graphicFrame>
          </mc:Choice>
          <mc:Fallback xmlns="">
            <p:graphicFrame>
              <p:nvGraphicFramePr>
                <p:cNvPr id="2" name="Chart 1">
                  <a:extLst>
                    <a:ext uri="{FF2B5EF4-FFF2-40B4-BE49-F238E27FC236}">
                      <a16:creationId xmlns:a16="http://schemas.microsoft.com/office/drawing/2014/main" id="{26F1AD2F-47C9-0373-2BB9-9C054A234A66}"/>
                    </a:ext>
                  </a:extLst>
                </p:cNvPr>
                <p:cNvGraphicFramePr/>
                <p:nvPr>
                  <p:extLst>
                    <p:ext uri="{D42A27DB-BD31-4B8C-83A1-F6EECF244321}">
                      <p14:modId xmlns:p14="http://schemas.microsoft.com/office/powerpoint/2010/main" val="4166889770"/>
                    </p:ext>
                  </p:extLst>
                </p:nvPr>
              </p:nvGraphicFramePr>
              <p:xfrm>
                <a:off x="821649" y="2108395"/>
                <a:ext cx="3577873" cy="2641209"/>
              </p:xfrm>
              <a:graphic>
                <a:graphicData uri="http://schemas.openxmlformats.org/drawingml/2006/chart">
                  <c:chart xmlns:c="http://schemas.openxmlformats.org/drawingml/2006/chart" xmlns:r="http://schemas.openxmlformats.org/officeDocument/2006/relationships" r:id="rId3"/>
                </a:graphicData>
              </a:graphic>
            </p:graphicFrame>
          </mc:Fallback>
        </mc:AlternateContent>
        <p:grpSp>
          <p:nvGrpSpPr>
            <p:cNvPr id="63" name="Group 62">
              <a:extLst>
                <a:ext uri="{FF2B5EF4-FFF2-40B4-BE49-F238E27FC236}">
                  <a16:creationId xmlns:a16="http://schemas.microsoft.com/office/drawing/2014/main" id="{A2F2537B-BB59-CED7-D412-705344F32B44}"/>
                </a:ext>
              </a:extLst>
            </p:cNvPr>
            <p:cNvGrpSpPr/>
            <p:nvPr/>
          </p:nvGrpSpPr>
          <p:grpSpPr>
            <a:xfrm>
              <a:off x="1583433" y="1872722"/>
              <a:ext cx="4275435" cy="574227"/>
              <a:chOff x="1749698" y="1973918"/>
              <a:chExt cx="4275435" cy="574227"/>
            </a:xfrm>
          </p:grpSpPr>
          <mc:AlternateContent xmlns:mc="http://schemas.openxmlformats.org/markup-compatibility/2006" xmlns:a14="http://schemas.microsoft.com/office/drawing/2010/main">
            <mc:Choice Requires="a14">
              <p:sp>
                <p:nvSpPr>
                  <p:cNvPr id="58" name="Content Placeholder 2">
                    <a:extLst>
                      <a:ext uri="{FF2B5EF4-FFF2-40B4-BE49-F238E27FC236}">
                        <a16:creationId xmlns:a16="http://schemas.microsoft.com/office/drawing/2014/main" id="{8602219E-4FB8-F652-81C7-47A4894D8137}"/>
                      </a:ext>
                    </a:extLst>
                  </p:cNvPr>
                  <p:cNvSpPr txBox="1">
                    <a:spLocks/>
                  </p:cNvSpPr>
                  <p:nvPr/>
                </p:nvSpPr>
                <p:spPr>
                  <a:xfrm>
                    <a:off x="2346947" y="2008763"/>
                    <a:ext cx="305413" cy="539382"/>
                  </a:xfrm>
                  <a:prstGeom prst="roundRect">
                    <a:avLst/>
                  </a:prstGeom>
                  <a:noFill/>
                  <a:ln w="19050">
                    <a:noFill/>
                  </a:ln>
                </p:spPr>
                <p:txBody>
                  <a:bodyPr vert="horz" lIns="0" tIns="0" rIns="0" bIns="0" rtlCol="0">
                    <a:noAutofit/>
                  </a:bodyPr>
                  <a:lstStyle>
                    <a:lvl1pPr marL="0" indent="0" algn="l" defTabSz="685783" rtl="0" eaLnBrk="1" latinLnBrk="0" hangingPunct="1">
                      <a:lnSpc>
                        <a:spcPct val="100000"/>
                      </a:lnSpc>
                      <a:spcBef>
                        <a:spcPts val="0"/>
                      </a:spcBef>
                      <a:buFont typeface="Arial" panose="020B0604020202020204" pitchFamily="34" charset="0"/>
                      <a:buNone/>
                      <a:defRPr sz="1951" kern="1200">
                        <a:solidFill>
                          <a:schemeClr val="tx1"/>
                        </a:solidFill>
                        <a:latin typeface="+mn-lt"/>
                        <a:ea typeface="+mn-ea"/>
                        <a:cs typeface="+mn-cs"/>
                      </a:defRPr>
                    </a:lvl1pPr>
                    <a:lvl2pPr marL="0" indent="0" algn="l" defTabSz="685783" rtl="0" eaLnBrk="1" latinLnBrk="0" hangingPunct="1">
                      <a:lnSpc>
                        <a:spcPct val="100000"/>
                      </a:lnSpc>
                      <a:spcBef>
                        <a:spcPts val="0"/>
                      </a:spcBef>
                      <a:buFont typeface="Arial" panose="020B0604020202020204" pitchFamily="34" charset="0"/>
                      <a:buNone/>
                      <a:defRPr sz="1651" kern="1200">
                        <a:solidFill>
                          <a:schemeClr val="tx1"/>
                        </a:solidFill>
                        <a:latin typeface="+mn-lt"/>
                        <a:ea typeface="+mn-ea"/>
                        <a:cs typeface="+mn-cs"/>
                      </a:defRPr>
                    </a:lvl2pPr>
                    <a:lvl3pPr marL="180970" indent="-180970" algn="l" defTabSz="685783" rtl="0" eaLnBrk="1" latinLnBrk="0" hangingPunct="1">
                      <a:lnSpc>
                        <a:spcPct val="100000"/>
                      </a:lnSpc>
                      <a:spcBef>
                        <a:spcPts val="0"/>
                      </a:spcBef>
                      <a:buFont typeface="Arial" panose="020B0604020202020204" pitchFamily="34" charset="0"/>
                      <a:buChar char="•"/>
                      <a:defRPr sz="1651" kern="1200">
                        <a:solidFill>
                          <a:schemeClr val="tx1"/>
                        </a:solidFill>
                        <a:latin typeface="+mn-lt"/>
                        <a:ea typeface="+mn-ea"/>
                        <a:cs typeface="+mn-cs"/>
                      </a:defRPr>
                    </a:lvl3pPr>
                    <a:lvl4pPr marL="359991" indent="-180970" algn="l" defTabSz="685783" rtl="0" eaLnBrk="1" latinLnBrk="0" hangingPunct="1">
                      <a:lnSpc>
                        <a:spcPct val="100000"/>
                      </a:lnSpc>
                      <a:spcBef>
                        <a:spcPts val="0"/>
                      </a:spcBef>
                      <a:buFont typeface="Arial" panose="020B0604020202020204" pitchFamily="34" charset="0"/>
                      <a:buChar char="•"/>
                      <a:defRPr sz="1651" kern="1200">
                        <a:solidFill>
                          <a:schemeClr val="tx1"/>
                        </a:solidFill>
                        <a:latin typeface="+mn-lt"/>
                        <a:ea typeface="+mn-ea"/>
                        <a:cs typeface="+mn-cs"/>
                      </a:defRPr>
                    </a:lvl4pPr>
                    <a:lvl5pPr marL="539737" indent="-177796" algn="l" defTabSz="685783" rtl="0" eaLnBrk="1" latinLnBrk="0" hangingPunct="1">
                      <a:lnSpc>
                        <a:spcPct val="100000"/>
                      </a:lnSpc>
                      <a:spcBef>
                        <a:spcPts val="0"/>
                      </a:spcBef>
                      <a:buFont typeface="Arial" panose="020B0604020202020204" pitchFamily="34" charset="0"/>
                      <a:buChar char="•"/>
                      <a:defRPr sz="16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14:m>
                      <m:oMathPara xmlns:m="http://schemas.openxmlformats.org/officeDocument/2006/math">
                        <m:oMathParaPr>
                          <m:jc m:val="center"/>
                        </m:oMathParaPr>
                        <m:oMath xmlns:m="http://schemas.openxmlformats.org/officeDocument/2006/math">
                          <m:r>
                            <a:rPr lang="en-US" sz="1600" b="1" i="1" smtClean="0">
                              <a:latin typeface="Cambria Math" panose="02040503050406030204" pitchFamily="18" charset="0"/>
                              <a:ea typeface="Cambria Math" panose="02040503050406030204" pitchFamily="18" charset="0"/>
                            </a:rPr>
                            <m:t>⇄</m:t>
                          </m:r>
                        </m:oMath>
                      </m:oMathPara>
                    </a14:m>
                    <a:endParaRPr lang="LID4096" sz="2400" b="1" dirty="0">
                      <a:latin typeface="Abadi" panose="020B0604020104020204" pitchFamily="34" charset="0"/>
                    </a:endParaRPr>
                  </a:p>
                </p:txBody>
              </p:sp>
            </mc:Choice>
            <mc:Fallback xmlns="">
              <p:sp>
                <p:nvSpPr>
                  <p:cNvPr id="58" name="Content Placeholder 2">
                    <a:extLst>
                      <a:ext uri="{FF2B5EF4-FFF2-40B4-BE49-F238E27FC236}">
                        <a16:creationId xmlns:a16="http://schemas.microsoft.com/office/drawing/2014/main" id="{8602219E-4FB8-F652-81C7-47A4894D8137}"/>
                      </a:ext>
                    </a:extLst>
                  </p:cNvPr>
                  <p:cNvSpPr txBox="1">
                    <a:spLocks noRot="1" noChangeAspect="1" noMove="1" noResize="1" noEditPoints="1" noAdjustHandles="1" noChangeArrowheads="1" noChangeShapeType="1" noTextEdit="1"/>
                  </p:cNvSpPr>
                  <p:nvPr/>
                </p:nvSpPr>
                <p:spPr>
                  <a:xfrm>
                    <a:off x="2346947" y="2008763"/>
                    <a:ext cx="305413" cy="539382"/>
                  </a:xfrm>
                  <a:prstGeom prst="roundRect">
                    <a:avLst/>
                  </a:prstGeom>
                  <a:blipFill>
                    <a:blip r:embed="rId4"/>
                    <a:stretch>
                      <a:fillRect l="-4082" r="-2041"/>
                    </a:stretch>
                  </a:blipFill>
                  <a:ln w="19050">
                    <a:noFill/>
                  </a:ln>
                </p:spPr>
                <p:txBody>
                  <a:bodyPr/>
                  <a:lstStyle/>
                  <a:p>
                    <a:r>
                      <a:rPr lang="LID4096">
                        <a:noFill/>
                      </a:rPr>
                      <a:t> </a:t>
                    </a:r>
                  </a:p>
                </p:txBody>
              </p:sp>
            </mc:Fallback>
          </mc:AlternateContent>
          <p:sp>
            <p:nvSpPr>
              <p:cNvPr id="61" name="TextBox 60">
                <a:extLst>
                  <a:ext uri="{FF2B5EF4-FFF2-40B4-BE49-F238E27FC236}">
                    <a16:creationId xmlns:a16="http://schemas.microsoft.com/office/drawing/2014/main" id="{A72F9A3B-0C1D-27E4-6D2D-B5C5ADB827CC}"/>
                  </a:ext>
                </a:extLst>
              </p:cNvPr>
              <p:cNvSpPr txBox="1"/>
              <p:nvPr/>
            </p:nvSpPr>
            <p:spPr>
              <a:xfrm>
                <a:off x="1749698" y="1973918"/>
                <a:ext cx="615351" cy="338554"/>
              </a:xfrm>
              <a:prstGeom prst="rect">
                <a:avLst/>
              </a:prstGeom>
              <a:noFill/>
            </p:spPr>
            <p:txBody>
              <a:bodyPr wrap="square" rtlCol="0">
                <a:spAutoFit/>
              </a:bodyPr>
              <a:lstStyle/>
              <a:p>
                <a:r>
                  <a:rPr lang="en-US" sz="1600" b="1" dirty="0"/>
                  <a:t>NH</a:t>
                </a:r>
                <a:r>
                  <a:rPr lang="en-US" sz="1600" b="1" baseline="-25000" dirty="0"/>
                  <a:t>3</a:t>
                </a:r>
                <a:endParaRPr lang="LID4096" sz="1600" b="1" dirty="0"/>
              </a:p>
            </p:txBody>
          </p:sp>
          <p:sp>
            <p:nvSpPr>
              <p:cNvPr id="62" name="TextBox 61">
                <a:extLst>
                  <a:ext uri="{FF2B5EF4-FFF2-40B4-BE49-F238E27FC236}">
                    <a16:creationId xmlns:a16="http://schemas.microsoft.com/office/drawing/2014/main" id="{AE28BA29-8259-DDE8-B829-F13B67E14C3D}"/>
                  </a:ext>
                </a:extLst>
              </p:cNvPr>
              <p:cNvSpPr txBox="1"/>
              <p:nvPr/>
            </p:nvSpPr>
            <p:spPr>
              <a:xfrm>
                <a:off x="2653256" y="1973918"/>
                <a:ext cx="3371877" cy="338554"/>
              </a:xfrm>
              <a:prstGeom prst="rect">
                <a:avLst/>
              </a:prstGeom>
              <a:noFill/>
            </p:spPr>
            <p:txBody>
              <a:bodyPr wrap="square" rtlCol="0">
                <a:spAutoFit/>
              </a:bodyPr>
              <a:lstStyle/>
              <a:p>
                <a:r>
                  <a:rPr lang="en-US" sz="1600" b="1" dirty="0"/>
                  <a:t>0.5 N</a:t>
                </a:r>
                <a:r>
                  <a:rPr lang="en-US" sz="1600" b="1" baseline="-25000" dirty="0"/>
                  <a:t>2 </a:t>
                </a:r>
                <a:r>
                  <a:rPr lang="en-US" sz="1600" b="1" dirty="0"/>
                  <a:t>+ 1.5 H</a:t>
                </a:r>
                <a:r>
                  <a:rPr lang="en-US" sz="1600" b="1" baseline="-25000" dirty="0"/>
                  <a:t>2</a:t>
                </a:r>
                <a:r>
                  <a:rPr lang="en-US" sz="1600" b="1" dirty="0"/>
                  <a:t> </a:t>
                </a:r>
                <a:endParaRPr lang="LID4096" sz="1600" b="1" dirty="0"/>
              </a:p>
            </p:txBody>
          </p:sp>
        </p:grpSp>
      </p:grpSp>
      <p:grpSp>
        <p:nvGrpSpPr>
          <p:cNvPr id="80" name="Group 79">
            <a:extLst>
              <a:ext uri="{FF2B5EF4-FFF2-40B4-BE49-F238E27FC236}">
                <a16:creationId xmlns:a16="http://schemas.microsoft.com/office/drawing/2014/main" id="{00BE0267-4789-2824-E741-3952517B9E58}"/>
              </a:ext>
            </a:extLst>
          </p:cNvPr>
          <p:cNvGrpSpPr/>
          <p:nvPr/>
        </p:nvGrpSpPr>
        <p:grpSpPr>
          <a:xfrm>
            <a:off x="385999" y="1171034"/>
            <a:ext cx="5751256" cy="3302864"/>
            <a:chOff x="485775" y="1381125"/>
            <a:chExt cx="5751256" cy="3302864"/>
          </a:xfrm>
        </p:grpSpPr>
        <p:sp>
          <p:nvSpPr>
            <p:cNvPr id="79" name="Rectangle 78">
              <a:extLst>
                <a:ext uri="{FF2B5EF4-FFF2-40B4-BE49-F238E27FC236}">
                  <a16:creationId xmlns:a16="http://schemas.microsoft.com/office/drawing/2014/main" id="{A50C8376-B78A-2C6F-FA8E-8A6FC9C6AC22}"/>
                </a:ext>
              </a:extLst>
            </p:cNvPr>
            <p:cNvSpPr/>
            <p:nvPr/>
          </p:nvSpPr>
          <p:spPr>
            <a:xfrm>
              <a:off x="485775" y="1381125"/>
              <a:ext cx="5610225" cy="330286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73" name="Group 72">
              <a:extLst>
                <a:ext uri="{FF2B5EF4-FFF2-40B4-BE49-F238E27FC236}">
                  <a16:creationId xmlns:a16="http://schemas.microsoft.com/office/drawing/2014/main" id="{51796BEE-C1B7-46EC-718D-9E176F62AD7F}"/>
                </a:ext>
              </a:extLst>
            </p:cNvPr>
            <p:cNvGrpSpPr/>
            <p:nvPr/>
          </p:nvGrpSpPr>
          <p:grpSpPr>
            <a:xfrm>
              <a:off x="607666" y="1508822"/>
              <a:ext cx="5629365" cy="3116643"/>
              <a:chOff x="722532" y="3196070"/>
              <a:chExt cx="5629365" cy="3116643"/>
            </a:xfrm>
          </p:grpSpPr>
          <p:grpSp>
            <p:nvGrpSpPr>
              <p:cNvPr id="67" name="Group 66">
                <a:extLst>
                  <a:ext uri="{FF2B5EF4-FFF2-40B4-BE49-F238E27FC236}">
                    <a16:creationId xmlns:a16="http://schemas.microsoft.com/office/drawing/2014/main" id="{6192A00F-A768-B9D6-8B03-D5FE71812313}"/>
                  </a:ext>
                </a:extLst>
              </p:cNvPr>
              <p:cNvGrpSpPr/>
              <p:nvPr/>
            </p:nvGrpSpPr>
            <p:grpSpPr>
              <a:xfrm>
                <a:off x="722532" y="3196070"/>
                <a:ext cx="5629365" cy="3116643"/>
                <a:chOff x="289791" y="1822317"/>
                <a:chExt cx="5629365" cy="3116643"/>
              </a:xfrm>
            </p:grpSpPr>
            <p:grpSp>
              <p:nvGrpSpPr>
                <p:cNvPr id="3" name="Group 2">
                  <a:extLst>
                    <a:ext uri="{FF2B5EF4-FFF2-40B4-BE49-F238E27FC236}">
                      <a16:creationId xmlns:a16="http://schemas.microsoft.com/office/drawing/2014/main" id="{3D2E0735-73ED-4780-2596-14E37033BA0F}"/>
                    </a:ext>
                  </a:extLst>
                </p:cNvPr>
                <p:cNvGrpSpPr/>
                <p:nvPr/>
              </p:nvGrpSpPr>
              <p:grpSpPr>
                <a:xfrm>
                  <a:off x="289791" y="1822317"/>
                  <a:ext cx="5629365" cy="3116643"/>
                  <a:chOff x="-279204" y="3175572"/>
                  <a:chExt cx="5629365" cy="3116643"/>
                </a:xfrm>
              </p:grpSpPr>
              <p:grpSp>
                <p:nvGrpSpPr>
                  <p:cNvPr id="4" name="Group 3">
                    <a:extLst>
                      <a:ext uri="{FF2B5EF4-FFF2-40B4-BE49-F238E27FC236}">
                        <a16:creationId xmlns:a16="http://schemas.microsoft.com/office/drawing/2014/main" id="{F61953F1-3FDA-4A51-AE8E-BC0E5075C0B6}"/>
                      </a:ext>
                    </a:extLst>
                  </p:cNvPr>
                  <p:cNvGrpSpPr/>
                  <p:nvPr/>
                </p:nvGrpSpPr>
                <p:grpSpPr>
                  <a:xfrm>
                    <a:off x="-279204" y="3175572"/>
                    <a:ext cx="4808733" cy="2047113"/>
                    <a:chOff x="-306753" y="1884086"/>
                    <a:chExt cx="3606550" cy="1535334"/>
                  </a:xfrm>
                </p:grpSpPr>
                <p:sp>
                  <p:nvSpPr>
                    <p:cNvPr id="25" name="TextBox 24">
                      <a:extLst>
                        <a:ext uri="{FF2B5EF4-FFF2-40B4-BE49-F238E27FC236}">
                          <a16:creationId xmlns:a16="http://schemas.microsoft.com/office/drawing/2014/main" id="{ECEF9810-6BCF-DA62-7958-1E493A0D7C77}"/>
                        </a:ext>
                      </a:extLst>
                    </p:cNvPr>
                    <p:cNvSpPr txBox="1"/>
                    <p:nvPr/>
                  </p:nvSpPr>
                  <p:spPr>
                    <a:xfrm>
                      <a:off x="-306753" y="1884086"/>
                      <a:ext cx="1996440" cy="300082"/>
                    </a:xfrm>
                    <a:prstGeom prst="rect">
                      <a:avLst/>
                    </a:prstGeom>
                    <a:noFill/>
                  </p:spPr>
                  <p:txBody>
                    <a:bodyPr wrap="square" rtlCol="0">
                      <a:spAutoFit/>
                    </a:bodyPr>
                    <a:lstStyle/>
                    <a:p>
                      <a:r>
                        <a:rPr lang="en-US" sz="2000" b="1" dirty="0">
                          <a:cs typeface="Calibri Light" panose="020F0302020204030204" pitchFamily="34" charset="0"/>
                        </a:rPr>
                        <a:t>Conventional system</a:t>
                      </a:r>
                      <a:endParaRPr lang="LID4096" sz="2000" b="1" dirty="0">
                        <a:cs typeface="Calibri Light" panose="020F0302020204030204" pitchFamily="34" charset="0"/>
                      </a:endParaRPr>
                    </a:p>
                  </p:txBody>
                </p:sp>
                <p:sp>
                  <p:nvSpPr>
                    <p:cNvPr id="27" name="TextBox 26">
                      <a:extLst>
                        <a:ext uri="{FF2B5EF4-FFF2-40B4-BE49-F238E27FC236}">
                          <a16:creationId xmlns:a16="http://schemas.microsoft.com/office/drawing/2014/main" id="{A6102EB8-60E1-19C9-9EC1-6EA7074B49C7}"/>
                        </a:ext>
                      </a:extLst>
                    </p:cNvPr>
                    <p:cNvSpPr txBox="1"/>
                    <p:nvPr/>
                  </p:nvSpPr>
                  <p:spPr>
                    <a:xfrm>
                      <a:off x="2423290" y="2934672"/>
                      <a:ext cx="876507" cy="484748"/>
                    </a:xfrm>
                    <a:prstGeom prst="rect">
                      <a:avLst/>
                    </a:prstGeom>
                    <a:solidFill>
                      <a:srgbClr val="DBEEF3"/>
                    </a:solidFill>
                    <a:ln>
                      <a:solidFill>
                        <a:schemeClr val="tx1"/>
                      </a:solidFill>
                    </a:ln>
                  </p:spPr>
                  <p:txBody>
                    <a:bodyPr wrap="square">
                      <a:spAutoFit/>
                    </a:bodyPr>
                    <a:lstStyle/>
                    <a:p>
                      <a:pPr algn="ctr"/>
                      <a:r>
                        <a:rPr lang="en-US" sz="1200" dirty="0">
                          <a:cs typeface="Calibri Light" panose="020F0302020204030204" pitchFamily="34" charset="0"/>
                        </a:rPr>
                        <a:t>H</a:t>
                      </a:r>
                      <a:r>
                        <a:rPr lang="en-US" sz="1200" baseline="-25000" dirty="0">
                          <a:cs typeface="Calibri Light" panose="020F0302020204030204" pitchFamily="34" charset="0"/>
                        </a:rPr>
                        <a:t>2</a:t>
                      </a:r>
                      <a:r>
                        <a:rPr lang="en-US" sz="1200" dirty="0">
                          <a:cs typeface="Calibri Light" panose="020F0302020204030204" pitchFamily="34" charset="0"/>
                        </a:rPr>
                        <a:t>/N</a:t>
                      </a:r>
                      <a:r>
                        <a:rPr lang="en-US" sz="1200" baseline="-25000" dirty="0">
                          <a:cs typeface="Calibri Light" panose="020F0302020204030204" pitchFamily="34" charset="0"/>
                        </a:rPr>
                        <a:t>2</a:t>
                      </a:r>
                      <a:r>
                        <a:rPr lang="en-US" sz="1200" dirty="0">
                          <a:cs typeface="Calibri Light" panose="020F0302020204030204" pitchFamily="34" charset="0"/>
                        </a:rPr>
                        <a:t> separation unit</a:t>
                      </a:r>
                    </a:p>
                  </p:txBody>
                </p:sp>
              </p:grpSp>
              <p:grpSp>
                <p:nvGrpSpPr>
                  <p:cNvPr id="5" name="Group 4">
                    <a:extLst>
                      <a:ext uri="{FF2B5EF4-FFF2-40B4-BE49-F238E27FC236}">
                        <a16:creationId xmlns:a16="http://schemas.microsoft.com/office/drawing/2014/main" id="{23EB4623-8415-2CFC-7563-765E55CC594A}"/>
                      </a:ext>
                    </a:extLst>
                  </p:cNvPr>
                  <p:cNvGrpSpPr/>
                  <p:nvPr/>
                </p:nvGrpSpPr>
                <p:grpSpPr>
                  <a:xfrm>
                    <a:off x="2030873" y="3977801"/>
                    <a:ext cx="878206" cy="1821671"/>
                    <a:chOff x="2891026" y="2345609"/>
                    <a:chExt cx="572813" cy="1144096"/>
                  </a:xfrm>
                </p:grpSpPr>
                <p:sp>
                  <p:nvSpPr>
                    <p:cNvPr id="14" name="Rectangle: Rounded Corners 13">
                      <a:extLst>
                        <a:ext uri="{FF2B5EF4-FFF2-40B4-BE49-F238E27FC236}">
                          <a16:creationId xmlns:a16="http://schemas.microsoft.com/office/drawing/2014/main" id="{BA2FE7BA-5A57-0BA3-6A78-D6023B175B57}"/>
                        </a:ext>
                      </a:extLst>
                    </p:cNvPr>
                    <p:cNvSpPr/>
                    <p:nvPr/>
                  </p:nvSpPr>
                  <p:spPr>
                    <a:xfrm flipH="1">
                      <a:off x="2957447" y="2411481"/>
                      <a:ext cx="439972" cy="169738"/>
                    </a:xfrm>
                    <a:prstGeom prst="roundRect">
                      <a:avLst>
                        <a:gd name="adj" fmla="val 50000"/>
                      </a:avLst>
                    </a:prstGeom>
                    <a:gradFill>
                      <a:gsLst>
                        <a:gs pos="10000">
                          <a:schemeClr val="bg1">
                            <a:lumMod val="75000"/>
                          </a:schemeClr>
                        </a:gs>
                        <a:gs pos="50000">
                          <a:schemeClr val="bg1">
                            <a:lumMod val="50000"/>
                          </a:schemeClr>
                        </a:gs>
                        <a:gs pos="100000">
                          <a:schemeClr val="bg1">
                            <a:lumMod val="85000"/>
                          </a:schemeClr>
                        </a:gs>
                      </a:gsLst>
                      <a:lin ang="0" scaled="1"/>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a:latin typeface="Calibri Light" panose="020F0302020204030204" pitchFamily="34" charset="0"/>
                        <a:cs typeface="Calibri Light" panose="020F0302020204030204" pitchFamily="34" charset="0"/>
                      </a:endParaRPr>
                    </a:p>
                  </p:txBody>
                </p:sp>
                <p:grpSp>
                  <p:nvGrpSpPr>
                    <p:cNvPr id="15" name="Group 14">
                      <a:extLst>
                        <a:ext uri="{FF2B5EF4-FFF2-40B4-BE49-F238E27FC236}">
                          <a16:creationId xmlns:a16="http://schemas.microsoft.com/office/drawing/2014/main" id="{2CE7E3E3-2D66-5BB7-64A1-B15A5B6128FC}"/>
                        </a:ext>
                      </a:extLst>
                    </p:cNvPr>
                    <p:cNvGrpSpPr/>
                    <p:nvPr/>
                  </p:nvGrpSpPr>
                  <p:grpSpPr>
                    <a:xfrm>
                      <a:off x="2891026" y="2345609"/>
                      <a:ext cx="572813" cy="1144096"/>
                      <a:chOff x="1593589" y="1999110"/>
                      <a:chExt cx="1452866" cy="3222958"/>
                    </a:xfrm>
                  </p:grpSpPr>
                  <p:sp>
                    <p:nvSpPr>
                      <p:cNvPr id="16" name="Trapezoid 15">
                        <a:extLst>
                          <a:ext uri="{FF2B5EF4-FFF2-40B4-BE49-F238E27FC236}">
                            <a16:creationId xmlns:a16="http://schemas.microsoft.com/office/drawing/2014/main" id="{6995C9AB-37A5-CAE5-678A-FAD12EA0224E}"/>
                          </a:ext>
                        </a:extLst>
                      </p:cNvPr>
                      <p:cNvSpPr/>
                      <p:nvPr/>
                    </p:nvSpPr>
                    <p:spPr>
                      <a:xfrm rot="16200000">
                        <a:off x="2224752" y="1950022"/>
                        <a:ext cx="188538" cy="286714"/>
                      </a:xfrm>
                      <a:prstGeom prst="trapezoid">
                        <a:avLst>
                          <a:gd name="adj" fmla="val 0"/>
                        </a:avLst>
                      </a:prstGeom>
                      <a:gradFill>
                        <a:gsLst>
                          <a:gs pos="0">
                            <a:schemeClr val="bg1">
                              <a:lumMod val="65000"/>
                            </a:schemeClr>
                          </a:gs>
                          <a:gs pos="53000">
                            <a:schemeClr val="bg1">
                              <a:lumMod val="50000"/>
                            </a:schemeClr>
                          </a:gs>
                          <a:gs pos="100000">
                            <a:schemeClr val="bg1"/>
                          </a:gs>
                        </a:gsLs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dirty="0">
                          <a:latin typeface="Calibri Light" panose="020F0302020204030204" pitchFamily="34" charset="0"/>
                          <a:cs typeface="Calibri Light" panose="020F0302020204030204" pitchFamily="34" charset="0"/>
                        </a:endParaRPr>
                      </a:p>
                    </p:txBody>
                  </p:sp>
                  <p:sp>
                    <p:nvSpPr>
                      <p:cNvPr id="17" name="Trapezoid 16">
                        <a:extLst>
                          <a:ext uri="{FF2B5EF4-FFF2-40B4-BE49-F238E27FC236}">
                            <a16:creationId xmlns:a16="http://schemas.microsoft.com/office/drawing/2014/main" id="{E576F138-CF94-B95A-E844-005192527DEE}"/>
                          </a:ext>
                        </a:extLst>
                      </p:cNvPr>
                      <p:cNvSpPr/>
                      <p:nvPr/>
                    </p:nvSpPr>
                    <p:spPr>
                      <a:xfrm rot="16200000">
                        <a:off x="1826579" y="4672975"/>
                        <a:ext cx="984875" cy="113312"/>
                      </a:xfrm>
                      <a:prstGeom prst="trapezoid">
                        <a:avLst>
                          <a:gd name="adj" fmla="val 0"/>
                        </a:avLst>
                      </a:prstGeom>
                      <a:gradFill>
                        <a:gsLst>
                          <a:gs pos="0">
                            <a:schemeClr val="bg1">
                              <a:lumMod val="65000"/>
                            </a:schemeClr>
                          </a:gs>
                          <a:gs pos="53000">
                            <a:schemeClr val="bg1">
                              <a:lumMod val="50000"/>
                            </a:schemeClr>
                          </a:gs>
                          <a:gs pos="100000">
                            <a:schemeClr val="bg1"/>
                          </a:gs>
                        </a:gsLs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dirty="0">
                          <a:latin typeface="Calibri Light" panose="020F0302020204030204" pitchFamily="34" charset="0"/>
                          <a:cs typeface="Calibri Light" panose="020F0302020204030204" pitchFamily="34" charset="0"/>
                        </a:endParaRPr>
                      </a:p>
                    </p:txBody>
                  </p:sp>
                  <p:sp>
                    <p:nvSpPr>
                      <p:cNvPr id="18" name="Rectangle: Rounded Corners 17">
                        <a:extLst>
                          <a:ext uri="{FF2B5EF4-FFF2-40B4-BE49-F238E27FC236}">
                            <a16:creationId xmlns:a16="http://schemas.microsoft.com/office/drawing/2014/main" id="{CDF3F4DB-DF45-C56D-C499-B7DEBD878603}"/>
                          </a:ext>
                        </a:extLst>
                      </p:cNvPr>
                      <p:cNvSpPr/>
                      <p:nvPr/>
                    </p:nvSpPr>
                    <p:spPr>
                      <a:xfrm flipH="1">
                        <a:off x="1765035" y="4641971"/>
                        <a:ext cx="1115932" cy="380911"/>
                      </a:xfrm>
                      <a:prstGeom prst="roundRect">
                        <a:avLst>
                          <a:gd name="adj" fmla="val 50000"/>
                        </a:avLst>
                      </a:prstGeom>
                      <a:gradFill>
                        <a:gsLst>
                          <a:gs pos="10000">
                            <a:schemeClr val="bg1">
                              <a:lumMod val="75000"/>
                            </a:schemeClr>
                          </a:gs>
                          <a:gs pos="50000">
                            <a:schemeClr val="bg1">
                              <a:lumMod val="50000"/>
                            </a:schemeClr>
                          </a:gs>
                          <a:gs pos="100000">
                            <a:schemeClr val="bg1">
                              <a:lumMod val="85000"/>
                            </a:schemeClr>
                          </a:gs>
                        </a:gsLst>
                        <a:lin ang="0" scaled="1"/>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a:latin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FB87A7A0-B362-9D1E-99C1-8ACB7C59BE2E}"/>
                          </a:ext>
                        </a:extLst>
                      </p:cNvPr>
                      <p:cNvSpPr/>
                      <p:nvPr/>
                    </p:nvSpPr>
                    <p:spPr>
                      <a:xfrm>
                        <a:off x="1811014" y="2475167"/>
                        <a:ext cx="1015999" cy="454973"/>
                      </a:xfrm>
                      <a:prstGeom prst="rect">
                        <a:avLst/>
                      </a:prstGeom>
                      <a:gradFill>
                        <a:gsLst>
                          <a:gs pos="10000">
                            <a:schemeClr val="bg1">
                              <a:lumMod val="75000"/>
                            </a:schemeClr>
                          </a:gs>
                          <a:gs pos="50000">
                            <a:schemeClr val="bg1">
                              <a:lumMod val="50000"/>
                            </a:schemeClr>
                          </a:gs>
                          <a:gs pos="100000">
                            <a:schemeClr val="bg1">
                              <a:lumMod val="50000"/>
                              <a:shade val="100000"/>
                              <a:satMod val="115000"/>
                            </a:schemeClr>
                          </a:gs>
                        </a:gsLst>
                        <a:lin ang="0" scaled="1"/>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dirty="0">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C1172B60-E19B-C345-FD4B-0375C0AA18E6}"/>
                          </a:ext>
                        </a:extLst>
                      </p:cNvPr>
                      <p:cNvSpPr/>
                      <p:nvPr/>
                    </p:nvSpPr>
                    <p:spPr>
                      <a:xfrm>
                        <a:off x="1595603" y="2666724"/>
                        <a:ext cx="1448838" cy="1960327"/>
                      </a:xfrm>
                      <a:prstGeom prst="rect">
                        <a:avLst/>
                      </a:prstGeom>
                      <a:gradFill flip="none" rotWithShape="1">
                        <a:gsLst>
                          <a:gs pos="0">
                            <a:schemeClr val="bg1">
                              <a:lumMod val="85000"/>
                            </a:schemeClr>
                          </a:gs>
                          <a:gs pos="50000">
                            <a:schemeClr val="bg1">
                              <a:lumMod val="50000"/>
                            </a:schemeClr>
                          </a:gs>
                          <a:gs pos="100000">
                            <a:schemeClr val="bg1">
                              <a:lumMod val="50000"/>
                              <a:shade val="100000"/>
                              <a:satMod val="115000"/>
                            </a:schemeClr>
                          </a:gs>
                        </a:gsLst>
                        <a:lin ang="0" scaled="1"/>
                        <a:tileRect/>
                      </a:gradFill>
                      <a:ln w="9525">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dirty="0">
                          <a:latin typeface="Calibri Light" panose="020F0302020204030204" pitchFamily="34" charset="0"/>
                          <a:cs typeface="Calibri Light" panose="020F0302020204030204" pitchFamily="34" charset="0"/>
                        </a:endParaRPr>
                      </a:p>
                    </p:txBody>
                  </p:sp>
                  <p:sp>
                    <p:nvSpPr>
                      <p:cNvPr id="21" name="Trapezoid 20">
                        <a:extLst>
                          <a:ext uri="{FF2B5EF4-FFF2-40B4-BE49-F238E27FC236}">
                            <a16:creationId xmlns:a16="http://schemas.microsoft.com/office/drawing/2014/main" id="{459E2BF4-C1E1-2D65-94F9-3AFD4A4001A1}"/>
                          </a:ext>
                        </a:extLst>
                      </p:cNvPr>
                      <p:cNvSpPr/>
                      <p:nvPr/>
                    </p:nvSpPr>
                    <p:spPr>
                      <a:xfrm>
                        <a:off x="1595603" y="2380922"/>
                        <a:ext cx="1450852" cy="285799"/>
                      </a:xfrm>
                      <a:prstGeom prst="trapezoid">
                        <a:avLst>
                          <a:gd name="adj" fmla="val 40735"/>
                        </a:avLst>
                      </a:prstGeom>
                      <a:gradFill>
                        <a:gsLst>
                          <a:gs pos="10000">
                            <a:schemeClr val="bg1">
                              <a:lumMod val="75000"/>
                            </a:schemeClr>
                          </a:gs>
                          <a:gs pos="50000">
                            <a:schemeClr val="bg1">
                              <a:lumMod val="50000"/>
                            </a:schemeClr>
                          </a:gs>
                          <a:gs pos="100000">
                            <a:schemeClr val="bg1">
                              <a:lumMod val="50000"/>
                              <a:shade val="100000"/>
                              <a:satMod val="115000"/>
                            </a:schemeClr>
                          </a:gs>
                        </a:gsLst>
                        <a:lin ang="0" scaled="1"/>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a:latin typeface="Calibri Light" panose="020F0302020204030204" pitchFamily="34" charset="0"/>
                          <a:cs typeface="Calibri Light" panose="020F0302020204030204" pitchFamily="34" charset="0"/>
                        </a:endParaRPr>
                      </a:p>
                    </p:txBody>
                  </p:sp>
                  <p:sp>
                    <p:nvSpPr>
                      <p:cNvPr id="22" name="Trapezoid 21">
                        <a:extLst>
                          <a:ext uri="{FF2B5EF4-FFF2-40B4-BE49-F238E27FC236}">
                            <a16:creationId xmlns:a16="http://schemas.microsoft.com/office/drawing/2014/main" id="{77D9C6A6-E59D-D57B-A3B6-F11DF454E1F1}"/>
                          </a:ext>
                        </a:extLst>
                      </p:cNvPr>
                      <p:cNvSpPr/>
                      <p:nvPr/>
                    </p:nvSpPr>
                    <p:spPr>
                      <a:xfrm flipV="1">
                        <a:off x="1593589" y="4634199"/>
                        <a:ext cx="1450852" cy="284399"/>
                      </a:xfrm>
                      <a:prstGeom prst="trapezoid">
                        <a:avLst>
                          <a:gd name="adj" fmla="val 40735"/>
                        </a:avLst>
                      </a:prstGeom>
                      <a:gradFill>
                        <a:gsLst>
                          <a:gs pos="10000">
                            <a:schemeClr val="bg1">
                              <a:lumMod val="75000"/>
                            </a:schemeClr>
                          </a:gs>
                          <a:gs pos="50000">
                            <a:schemeClr val="bg1">
                              <a:lumMod val="50000"/>
                            </a:schemeClr>
                          </a:gs>
                          <a:gs pos="100000">
                            <a:schemeClr val="bg1">
                              <a:lumMod val="50000"/>
                              <a:shade val="100000"/>
                              <a:satMod val="115000"/>
                            </a:schemeClr>
                          </a:gs>
                        </a:gsLst>
                        <a:lin ang="0" scaled="1"/>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a:latin typeface="Calibri Light" panose="020F0302020204030204" pitchFamily="34" charset="0"/>
                          <a:cs typeface="Calibri Light" panose="020F0302020204030204" pitchFamily="34" charset="0"/>
                        </a:endParaRPr>
                      </a:p>
                    </p:txBody>
                  </p:sp>
                  <p:pic>
                    <p:nvPicPr>
                      <p:cNvPr id="23" name="Picture 22">
                        <a:extLst>
                          <a:ext uri="{FF2B5EF4-FFF2-40B4-BE49-F238E27FC236}">
                            <a16:creationId xmlns:a16="http://schemas.microsoft.com/office/drawing/2014/main" id="{9C3A6253-A7BE-4327-E768-E602C20EB1F9}"/>
                          </a:ext>
                        </a:extLst>
                      </p:cNvPr>
                      <p:cNvPicPr>
                        <a:picLocks noChangeAspect="1"/>
                      </p:cNvPicPr>
                      <p:nvPr/>
                    </p:nvPicPr>
                    <p:blipFill rotWithShape="1">
                      <a:blip r:embed="rId5">
                        <a:extLst>
                          <a:ext uri="{28A0092B-C50C-407E-A947-70E740481C1C}">
                            <a14:useLocalDpi xmlns:a14="http://schemas.microsoft.com/office/drawing/2010/main" val="0"/>
                          </a:ext>
                        </a:extLst>
                      </a:blip>
                      <a:srcRect l="14416" t="24536" r="17413" b="24436"/>
                      <a:stretch/>
                    </p:blipFill>
                    <p:spPr>
                      <a:xfrm rot="16200000">
                        <a:off x="1514008" y="3096616"/>
                        <a:ext cx="1960327" cy="1100536"/>
                      </a:xfrm>
                      <a:prstGeom prst="trapezoid">
                        <a:avLst>
                          <a:gd name="adj" fmla="val 31740"/>
                        </a:avLst>
                      </a:prstGeom>
                    </p:spPr>
                  </p:pic>
                </p:grpSp>
              </p:grpSp>
              <p:cxnSp>
                <p:nvCxnSpPr>
                  <p:cNvPr id="6" name="Connector: Elbow 5">
                    <a:extLst>
                      <a:ext uri="{FF2B5EF4-FFF2-40B4-BE49-F238E27FC236}">
                        <a16:creationId xmlns:a16="http://schemas.microsoft.com/office/drawing/2014/main" id="{13BB50E7-0DCF-71E2-8AEA-BDBE6CF1C62F}"/>
                      </a:ext>
                    </a:extLst>
                  </p:cNvPr>
                  <p:cNvCxnSpPr>
                    <a:cxnSpLocks/>
                  </p:cNvCxnSpPr>
                  <p:nvPr/>
                </p:nvCxnSpPr>
                <p:spPr>
                  <a:xfrm flipV="1">
                    <a:off x="1802674" y="5809449"/>
                    <a:ext cx="666692" cy="336572"/>
                  </a:xfrm>
                  <a:prstGeom prst="bentConnector3">
                    <a:avLst>
                      <a:gd name="adj1" fmla="val 9963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CD44643-441D-FB7B-559E-7B50FD27636B}"/>
                      </a:ext>
                    </a:extLst>
                  </p:cNvPr>
                  <p:cNvSpPr txBox="1"/>
                  <p:nvPr/>
                </p:nvSpPr>
                <p:spPr>
                  <a:xfrm>
                    <a:off x="1343293" y="6015216"/>
                    <a:ext cx="511630" cy="276999"/>
                  </a:xfrm>
                  <a:prstGeom prst="rect">
                    <a:avLst/>
                  </a:prstGeom>
                  <a:noFill/>
                </p:spPr>
                <p:txBody>
                  <a:bodyPr wrap="square" rtlCol="0">
                    <a:spAutoFit/>
                  </a:bodyPr>
                  <a:lstStyle/>
                  <a:p>
                    <a:r>
                      <a:rPr lang="en-US" sz="1200" dirty="0">
                        <a:latin typeface="Calibri Light" panose="020F0302020204030204" pitchFamily="34" charset="0"/>
                        <a:cs typeface="Calibri Light" panose="020F0302020204030204" pitchFamily="34" charset="0"/>
                      </a:rPr>
                      <a:t>NH</a:t>
                    </a:r>
                    <a:r>
                      <a:rPr lang="en-US" sz="1200" baseline="-25000" dirty="0">
                        <a:latin typeface="Calibri Light" panose="020F0302020204030204" pitchFamily="34" charset="0"/>
                        <a:cs typeface="Calibri Light" panose="020F0302020204030204" pitchFamily="34" charset="0"/>
                      </a:rPr>
                      <a:t>3</a:t>
                    </a:r>
                    <a:endParaRPr lang="LID4096" sz="1200" dirty="0">
                      <a:latin typeface="Calibri Light" panose="020F0302020204030204" pitchFamily="34" charset="0"/>
                      <a:cs typeface="Calibri Light" panose="020F0302020204030204" pitchFamily="34" charset="0"/>
                    </a:endParaRPr>
                  </a:p>
                </p:txBody>
              </p:sp>
              <p:cxnSp>
                <p:nvCxnSpPr>
                  <p:cNvPr id="8" name="Connector: Elbow 7">
                    <a:extLst>
                      <a:ext uri="{FF2B5EF4-FFF2-40B4-BE49-F238E27FC236}">
                        <a16:creationId xmlns:a16="http://schemas.microsoft.com/office/drawing/2014/main" id="{CB44C469-2BD6-B455-1880-EC7CE6711340}"/>
                      </a:ext>
                    </a:extLst>
                  </p:cNvPr>
                  <p:cNvCxnSpPr>
                    <a:cxnSpLocks/>
                    <a:stCxn id="16" idx="3"/>
                    <a:endCxn id="27" idx="0"/>
                  </p:cNvCxnSpPr>
                  <p:nvPr/>
                </p:nvCxnSpPr>
                <p:spPr>
                  <a:xfrm rot="16200000" flipH="1">
                    <a:off x="2908004" y="3539167"/>
                    <a:ext cx="598553" cy="1475820"/>
                  </a:xfrm>
                  <a:prstGeom prst="bentConnector3">
                    <a:avLst>
                      <a:gd name="adj1" fmla="val -4376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61A1246-D211-B828-86E8-F45C739BA44E}"/>
                      </a:ext>
                    </a:extLst>
                  </p:cNvPr>
                  <p:cNvSpPr txBox="1"/>
                  <p:nvPr/>
                </p:nvSpPr>
                <p:spPr>
                  <a:xfrm>
                    <a:off x="2776434" y="3436592"/>
                    <a:ext cx="717439" cy="276999"/>
                  </a:xfrm>
                  <a:prstGeom prst="rect">
                    <a:avLst/>
                  </a:prstGeom>
                  <a:noFill/>
                </p:spPr>
                <p:txBody>
                  <a:bodyPr wrap="square" rtlCol="0">
                    <a:spAutoFit/>
                  </a:bodyPr>
                  <a:lstStyle/>
                  <a:p>
                    <a:r>
                      <a:rPr lang="en-US" sz="1200" dirty="0">
                        <a:latin typeface="Calibri Light" panose="020F0302020204030204" pitchFamily="34" charset="0"/>
                        <a:cs typeface="Calibri Light" panose="020F0302020204030204" pitchFamily="34" charset="0"/>
                      </a:rPr>
                      <a:t>H</a:t>
                    </a:r>
                    <a:r>
                      <a:rPr lang="en-US" sz="1200" baseline="-25000" dirty="0">
                        <a:latin typeface="Calibri Light" panose="020F0302020204030204" pitchFamily="34" charset="0"/>
                        <a:cs typeface="Calibri Light" panose="020F0302020204030204" pitchFamily="34" charset="0"/>
                      </a:rPr>
                      <a:t>2</a:t>
                    </a:r>
                    <a:r>
                      <a:rPr lang="en-US" sz="1200" dirty="0">
                        <a:latin typeface="Calibri Light" panose="020F0302020204030204" pitchFamily="34" charset="0"/>
                        <a:cs typeface="Calibri Light" panose="020F0302020204030204" pitchFamily="34" charset="0"/>
                      </a:rPr>
                      <a:t> + N</a:t>
                    </a:r>
                    <a:r>
                      <a:rPr lang="en-US" sz="1200" baseline="-25000" dirty="0">
                        <a:latin typeface="Calibri Light" panose="020F0302020204030204" pitchFamily="34" charset="0"/>
                        <a:cs typeface="Calibri Light" panose="020F0302020204030204" pitchFamily="34" charset="0"/>
                      </a:rPr>
                      <a:t>2</a:t>
                    </a:r>
                    <a:endParaRPr lang="LID4096" sz="1200" dirty="0">
                      <a:latin typeface="Calibri Light" panose="020F0302020204030204" pitchFamily="34" charset="0"/>
                      <a:cs typeface="Calibri Light" panose="020F0302020204030204" pitchFamily="34" charset="0"/>
                    </a:endParaRPr>
                  </a:p>
                </p:txBody>
              </p:sp>
              <p:cxnSp>
                <p:nvCxnSpPr>
                  <p:cNvPr id="10" name="Connector: Elbow 9">
                    <a:extLst>
                      <a:ext uri="{FF2B5EF4-FFF2-40B4-BE49-F238E27FC236}">
                        <a16:creationId xmlns:a16="http://schemas.microsoft.com/office/drawing/2014/main" id="{D21C1485-6320-DF75-4256-4C6CB7044562}"/>
                      </a:ext>
                    </a:extLst>
                  </p:cNvPr>
                  <p:cNvCxnSpPr>
                    <a:cxnSpLocks/>
                    <a:stCxn id="27" idx="2"/>
                  </p:cNvCxnSpPr>
                  <p:nvPr/>
                </p:nvCxnSpPr>
                <p:spPr>
                  <a:xfrm rot="16200000" flipH="1">
                    <a:off x="3592955" y="5574921"/>
                    <a:ext cx="704474" cy="2"/>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A5E3ADA-9D88-428E-C6CC-E50930ACF649}"/>
                      </a:ext>
                    </a:extLst>
                  </p:cNvPr>
                  <p:cNvCxnSpPr>
                    <a:cxnSpLocks/>
                    <a:stCxn id="27" idx="3"/>
                  </p:cNvCxnSpPr>
                  <p:nvPr/>
                </p:nvCxnSpPr>
                <p:spPr>
                  <a:xfrm>
                    <a:off x="4529529" y="4899520"/>
                    <a:ext cx="5720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C14E700-9C0B-6D1D-424E-92D37C6AF991}"/>
                      </a:ext>
                    </a:extLst>
                  </p:cNvPr>
                  <p:cNvSpPr txBox="1"/>
                  <p:nvPr/>
                </p:nvSpPr>
                <p:spPr>
                  <a:xfrm>
                    <a:off x="4632722" y="4668588"/>
                    <a:ext cx="717439" cy="276999"/>
                  </a:xfrm>
                  <a:prstGeom prst="rect">
                    <a:avLst/>
                  </a:prstGeom>
                  <a:noFill/>
                </p:spPr>
                <p:txBody>
                  <a:bodyPr wrap="square" rtlCol="0">
                    <a:spAutoFit/>
                  </a:bodyPr>
                  <a:lstStyle/>
                  <a:p>
                    <a:r>
                      <a:rPr lang="en-US" sz="1200" dirty="0">
                        <a:latin typeface="Calibri Light" panose="020F0302020204030204" pitchFamily="34" charset="0"/>
                        <a:cs typeface="Calibri Light" panose="020F0302020204030204" pitchFamily="34" charset="0"/>
                      </a:rPr>
                      <a:t>H</a:t>
                    </a:r>
                    <a:r>
                      <a:rPr lang="en-US" sz="1200" baseline="-25000" dirty="0">
                        <a:latin typeface="Calibri Light" panose="020F0302020204030204" pitchFamily="34" charset="0"/>
                        <a:cs typeface="Calibri Light" panose="020F0302020204030204" pitchFamily="34" charset="0"/>
                      </a:rPr>
                      <a:t>2</a:t>
                    </a:r>
                    <a:endParaRPr lang="LID4096" sz="1200" dirty="0">
                      <a:latin typeface="Calibri Light" panose="020F0302020204030204" pitchFamily="34" charset="0"/>
                      <a:cs typeface="Calibri Light" panose="020F0302020204030204" pitchFamily="34" charset="0"/>
                    </a:endParaRPr>
                  </a:p>
                </p:txBody>
              </p:sp>
              <p:sp>
                <p:nvSpPr>
                  <p:cNvPr id="13" name="TextBox 12">
                    <a:extLst>
                      <a:ext uri="{FF2B5EF4-FFF2-40B4-BE49-F238E27FC236}">
                        <a16:creationId xmlns:a16="http://schemas.microsoft.com/office/drawing/2014/main" id="{B1347802-BBF5-A212-8401-4F5666B755A5}"/>
                      </a:ext>
                    </a:extLst>
                  </p:cNvPr>
                  <p:cNvSpPr txBox="1"/>
                  <p:nvPr/>
                </p:nvSpPr>
                <p:spPr>
                  <a:xfrm>
                    <a:off x="3596770" y="5927157"/>
                    <a:ext cx="932759" cy="276999"/>
                  </a:xfrm>
                  <a:prstGeom prst="rect">
                    <a:avLst/>
                  </a:prstGeom>
                  <a:noFill/>
                </p:spPr>
                <p:txBody>
                  <a:bodyPr wrap="square" rtlCol="0">
                    <a:spAutoFit/>
                  </a:bodyPr>
                  <a:lstStyle/>
                  <a:p>
                    <a:r>
                      <a:rPr lang="en-US" sz="1200" dirty="0">
                        <a:latin typeface="Calibri Light" panose="020F0302020204030204" pitchFamily="34" charset="0"/>
                        <a:cs typeface="Calibri Light" panose="020F0302020204030204" pitchFamily="34" charset="0"/>
                      </a:rPr>
                      <a:t>Off-gases</a:t>
                    </a:r>
                    <a:endParaRPr lang="LID4096" sz="1200" dirty="0">
                      <a:latin typeface="Calibri Light" panose="020F0302020204030204" pitchFamily="34" charset="0"/>
                      <a:cs typeface="Calibri Light" panose="020F0302020204030204" pitchFamily="34" charset="0"/>
                    </a:endParaRPr>
                  </a:p>
                </p:txBody>
              </p:sp>
            </p:grpSp>
            <p:sp>
              <p:nvSpPr>
                <p:cNvPr id="65" name="Arrow: Right 64">
                  <a:extLst>
                    <a:ext uri="{FF2B5EF4-FFF2-40B4-BE49-F238E27FC236}">
                      <a16:creationId xmlns:a16="http://schemas.microsoft.com/office/drawing/2014/main" id="{6D10DA91-5C0F-8F26-83F9-7617AB50214C}"/>
                    </a:ext>
                  </a:extLst>
                </p:cNvPr>
                <p:cNvSpPr/>
                <p:nvPr/>
              </p:nvSpPr>
              <p:spPr>
                <a:xfrm>
                  <a:off x="2287766" y="3386549"/>
                  <a:ext cx="283447" cy="289204"/>
                </a:xfrm>
                <a:prstGeom prst="rightArrow">
                  <a:avLst/>
                </a:prstGeom>
                <a:solidFill>
                  <a:srgbClr val="DBEE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grpSp>
          <p:sp>
            <p:nvSpPr>
              <p:cNvPr id="69" name="Rectangle: Rounded Corners 68">
                <a:extLst>
                  <a:ext uri="{FF2B5EF4-FFF2-40B4-BE49-F238E27FC236}">
                    <a16:creationId xmlns:a16="http://schemas.microsoft.com/office/drawing/2014/main" id="{75C23B2E-E857-FDD8-0EE8-3A3574B233C1}"/>
                  </a:ext>
                </a:extLst>
              </p:cNvPr>
              <p:cNvSpPr/>
              <p:nvPr/>
            </p:nvSpPr>
            <p:spPr>
              <a:xfrm>
                <a:off x="724596" y="4427362"/>
                <a:ext cx="2054655" cy="977145"/>
              </a:xfrm>
              <a:prstGeom prst="roundRect">
                <a:avLst/>
              </a:prstGeom>
              <a:solidFill>
                <a:srgbClr val="DBEE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cs typeface="Calibri Light" panose="020F0302020204030204" pitchFamily="34" charset="0"/>
                  </a:rPr>
                  <a:t>Reaction unit </a:t>
                </a:r>
              </a:p>
              <a:p>
                <a:pPr algn="ctr"/>
                <a:r>
                  <a:rPr lang="en-US" sz="1400" dirty="0">
                    <a:solidFill>
                      <a:schemeClr val="tx1"/>
                    </a:solidFill>
                    <a:cs typeface="Calibri Light" panose="020F0302020204030204" pitchFamily="34" charset="0"/>
                  </a:rPr>
                  <a:t>working at high temperature and low pressure</a:t>
                </a:r>
              </a:p>
            </p:txBody>
          </p:sp>
        </p:grpSp>
      </p:grpSp>
      <p:grpSp>
        <p:nvGrpSpPr>
          <p:cNvPr id="26" name="Group 25">
            <a:extLst>
              <a:ext uri="{FF2B5EF4-FFF2-40B4-BE49-F238E27FC236}">
                <a16:creationId xmlns:a16="http://schemas.microsoft.com/office/drawing/2014/main" id="{399DDB1E-E603-E0A7-2C98-0D579DC2F94E}"/>
              </a:ext>
            </a:extLst>
          </p:cNvPr>
          <p:cNvGrpSpPr/>
          <p:nvPr/>
        </p:nvGrpSpPr>
        <p:grpSpPr>
          <a:xfrm>
            <a:off x="6197704" y="3152167"/>
            <a:ext cx="6226620" cy="3302864"/>
            <a:chOff x="6219955" y="3200886"/>
            <a:chExt cx="6226620" cy="3302864"/>
          </a:xfrm>
        </p:grpSpPr>
        <p:grpSp>
          <p:nvGrpSpPr>
            <p:cNvPr id="82" name="Group 81">
              <a:extLst>
                <a:ext uri="{FF2B5EF4-FFF2-40B4-BE49-F238E27FC236}">
                  <a16:creationId xmlns:a16="http://schemas.microsoft.com/office/drawing/2014/main" id="{654BE2E4-738A-7B10-8311-A1E9D632BD6C}"/>
                </a:ext>
              </a:extLst>
            </p:cNvPr>
            <p:cNvGrpSpPr/>
            <p:nvPr/>
          </p:nvGrpSpPr>
          <p:grpSpPr>
            <a:xfrm>
              <a:off x="6219955" y="3200886"/>
              <a:ext cx="6226620" cy="3302864"/>
              <a:chOff x="6219955" y="3200886"/>
              <a:chExt cx="6226620" cy="3302864"/>
            </a:xfrm>
          </p:grpSpPr>
          <p:sp>
            <p:nvSpPr>
              <p:cNvPr id="81" name="Rectangle 80">
                <a:extLst>
                  <a:ext uri="{FF2B5EF4-FFF2-40B4-BE49-F238E27FC236}">
                    <a16:creationId xmlns:a16="http://schemas.microsoft.com/office/drawing/2014/main" id="{A38CE4AC-759D-C458-8603-BAA00EF8DCF5}"/>
                  </a:ext>
                </a:extLst>
              </p:cNvPr>
              <p:cNvSpPr/>
              <p:nvPr/>
            </p:nvSpPr>
            <p:spPr>
              <a:xfrm>
                <a:off x="6219955" y="3200886"/>
                <a:ext cx="5610225" cy="3302864"/>
              </a:xfrm>
              <a:prstGeom prst="rect">
                <a:avLst/>
              </a:prstGeom>
              <a:solidFill>
                <a:srgbClr val="A1A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72" name="Group 71">
                <a:extLst>
                  <a:ext uri="{FF2B5EF4-FFF2-40B4-BE49-F238E27FC236}">
                    <a16:creationId xmlns:a16="http://schemas.microsoft.com/office/drawing/2014/main" id="{8C71F15D-E8C1-E318-2C1B-030E496C87E3}"/>
                  </a:ext>
                </a:extLst>
              </p:cNvPr>
              <p:cNvGrpSpPr/>
              <p:nvPr/>
            </p:nvGrpSpPr>
            <p:grpSpPr>
              <a:xfrm>
                <a:off x="6350575" y="3314687"/>
                <a:ext cx="6096000" cy="2984603"/>
                <a:chOff x="6168409" y="3189928"/>
                <a:chExt cx="6096000" cy="2984603"/>
              </a:xfrm>
            </p:grpSpPr>
            <p:sp>
              <p:nvSpPr>
                <p:cNvPr id="71" name="Rectangle: Rounded Corners 70">
                  <a:extLst>
                    <a:ext uri="{FF2B5EF4-FFF2-40B4-BE49-F238E27FC236}">
                      <a16:creationId xmlns:a16="http://schemas.microsoft.com/office/drawing/2014/main" id="{61E31DCF-EA75-D883-4735-894ABF7E195B}"/>
                    </a:ext>
                  </a:extLst>
                </p:cNvPr>
                <p:cNvSpPr/>
                <p:nvPr/>
              </p:nvSpPr>
              <p:spPr>
                <a:xfrm>
                  <a:off x="8497369" y="4521121"/>
                  <a:ext cx="2914640" cy="1239392"/>
                </a:xfrm>
                <a:prstGeom prst="roundRect">
                  <a:avLst/>
                </a:prstGeom>
                <a:solidFill>
                  <a:srgbClr val="DBEE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cs typeface="Calibri Light" panose="020F0302020204030204" pitchFamily="34" charset="0"/>
                  </a:endParaRPr>
                </a:p>
              </p:txBody>
            </p:sp>
            <p:grpSp>
              <p:nvGrpSpPr>
                <p:cNvPr id="28" name="Group 27">
                  <a:extLst>
                    <a:ext uri="{FF2B5EF4-FFF2-40B4-BE49-F238E27FC236}">
                      <a16:creationId xmlns:a16="http://schemas.microsoft.com/office/drawing/2014/main" id="{4B269D09-6D55-EE8F-E9D7-B1320532ACA6}"/>
                    </a:ext>
                  </a:extLst>
                </p:cNvPr>
                <p:cNvGrpSpPr/>
                <p:nvPr/>
              </p:nvGrpSpPr>
              <p:grpSpPr>
                <a:xfrm>
                  <a:off x="6168409" y="3189928"/>
                  <a:ext cx="6096000" cy="2984603"/>
                  <a:chOff x="6170378" y="3202756"/>
                  <a:chExt cx="6096000" cy="2984603"/>
                </a:xfrm>
              </p:grpSpPr>
              <p:grpSp>
                <p:nvGrpSpPr>
                  <p:cNvPr id="30" name="Group 29">
                    <a:extLst>
                      <a:ext uri="{FF2B5EF4-FFF2-40B4-BE49-F238E27FC236}">
                        <a16:creationId xmlns:a16="http://schemas.microsoft.com/office/drawing/2014/main" id="{1DC9F4EB-3670-69AF-6348-5C673503A3C6}"/>
                      </a:ext>
                    </a:extLst>
                  </p:cNvPr>
                  <p:cNvGrpSpPr/>
                  <p:nvPr/>
                </p:nvGrpSpPr>
                <p:grpSpPr>
                  <a:xfrm>
                    <a:off x="6632941" y="3423786"/>
                    <a:ext cx="3124731" cy="2763573"/>
                    <a:chOff x="6418962" y="3522792"/>
                    <a:chExt cx="3124731" cy="2763573"/>
                  </a:xfrm>
                </p:grpSpPr>
                <p:sp>
                  <p:nvSpPr>
                    <p:cNvPr id="34" name="Trapezoid 33">
                      <a:extLst>
                        <a:ext uri="{FF2B5EF4-FFF2-40B4-BE49-F238E27FC236}">
                          <a16:creationId xmlns:a16="http://schemas.microsoft.com/office/drawing/2014/main" id="{194AE865-9151-0CEA-038B-A26F76605304}"/>
                        </a:ext>
                      </a:extLst>
                    </p:cNvPr>
                    <p:cNvSpPr/>
                    <p:nvPr/>
                  </p:nvSpPr>
                  <p:spPr>
                    <a:xfrm>
                      <a:off x="7546457" y="4406216"/>
                      <a:ext cx="605787" cy="78590"/>
                    </a:xfrm>
                    <a:prstGeom prst="trapezoid">
                      <a:avLst>
                        <a:gd name="adj" fmla="val 0"/>
                      </a:avLst>
                    </a:prstGeom>
                    <a:gradFill rotWithShape="1">
                      <a:gsLst>
                        <a:gs pos="0">
                          <a:srgbClr val="FFFFFF">
                            <a:lumMod val="65000"/>
                          </a:srgbClr>
                        </a:gs>
                        <a:gs pos="53000">
                          <a:srgbClr val="FFFFFF">
                            <a:lumMod val="50000"/>
                          </a:srgbClr>
                        </a:gs>
                        <a:gs pos="100000">
                          <a:srgbClr val="FFFFFF"/>
                        </a:gs>
                      </a:gsLst>
                      <a:lin ang="16200000" scaled="0"/>
                    </a:gra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endParaRPr>
                    </a:p>
                  </p:txBody>
                </p:sp>
                <p:grpSp>
                  <p:nvGrpSpPr>
                    <p:cNvPr id="35" name="Group 34">
                      <a:extLst>
                        <a:ext uri="{FF2B5EF4-FFF2-40B4-BE49-F238E27FC236}">
                          <a16:creationId xmlns:a16="http://schemas.microsoft.com/office/drawing/2014/main" id="{2967AE92-9C90-5E52-D1F2-35F312E2EC78}"/>
                        </a:ext>
                      </a:extLst>
                    </p:cNvPr>
                    <p:cNvGrpSpPr/>
                    <p:nvPr/>
                  </p:nvGrpSpPr>
                  <p:grpSpPr>
                    <a:xfrm>
                      <a:off x="7107964" y="3977800"/>
                      <a:ext cx="878206" cy="1821671"/>
                      <a:chOff x="2891026" y="2345609"/>
                      <a:chExt cx="572813" cy="1144096"/>
                    </a:xfrm>
                  </p:grpSpPr>
                  <p:sp>
                    <p:nvSpPr>
                      <p:cNvPr id="47" name="Rectangle: Rounded Corners 46">
                        <a:extLst>
                          <a:ext uri="{FF2B5EF4-FFF2-40B4-BE49-F238E27FC236}">
                            <a16:creationId xmlns:a16="http://schemas.microsoft.com/office/drawing/2014/main" id="{1251B882-2620-068B-7105-24788EBB2F95}"/>
                          </a:ext>
                        </a:extLst>
                      </p:cNvPr>
                      <p:cNvSpPr/>
                      <p:nvPr/>
                    </p:nvSpPr>
                    <p:spPr>
                      <a:xfrm flipH="1">
                        <a:off x="2957447" y="2411481"/>
                        <a:ext cx="439972" cy="169738"/>
                      </a:xfrm>
                      <a:prstGeom prst="roundRect">
                        <a:avLst>
                          <a:gd name="adj" fmla="val 50000"/>
                        </a:avLst>
                      </a:prstGeom>
                      <a:gradFill>
                        <a:gsLst>
                          <a:gs pos="10000">
                            <a:schemeClr val="bg1">
                              <a:lumMod val="75000"/>
                            </a:schemeClr>
                          </a:gs>
                          <a:gs pos="50000">
                            <a:schemeClr val="bg1">
                              <a:lumMod val="50000"/>
                            </a:schemeClr>
                          </a:gs>
                          <a:gs pos="100000">
                            <a:schemeClr val="bg1">
                              <a:lumMod val="85000"/>
                            </a:schemeClr>
                          </a:gs>
                        </a:gsLst>
                        <a:lin ang="0" scaled="1"/>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a:latin typeface="Calibri Light" panose="020F0302020204030204" pitchFamily="34" charset="0"/>
                          <a:cs typeface="Calibri Light" panose="020F0302020204030204" pitchFamily="34" charset="0"/>
                        </a:endParaRPr>
                      </a:p>
                    </p:txBody>
                  </p:sp>
                  <p:grpSp>
                    <p:nvGrpSpPr>
                      <p:cNvPr id="48" name="Group 47">
                        <a:extLst>
                          <a:ext uri="{FF2B5EF4-FFF2-40B4-BE49-F238E27FC236}">
                            <a16:creationId xmlns:a16="http://schemas.microsoft.com/office/drawing/2014/main" id="{1BBFFCB9-1C48-DA8B-53FC-4A3E46FBD40B}"/>
                          </a:ext>
                        </a:extLst>
                      </p:cNvPr>
                      <p:cNvGrpSpPr/>
                      <p:nvPr/>
                    </p:nvGrpSpPr>
                    <p:grpSpPr>
                      <a:xfrm>
                        <a:off x="2891026" y="2345609"/>
                        <a:ext cx="572813" cy="1144096"/>
                        <a:chOff x="1593589" y="1999110"/>
                        <a:chExt cx="1452866" cy="3222958"/>
                      </a:xfrm>
                    </p:grpSpPr>
                    <p:sp>
                      <p:nvSpPr>
                        <p:cNvPr id="49" name="Trapezoid 48">
                          <a:extLst>
                            <a:ext uri="{FF2B5EF4-FFF2-40B4-BE49-F238E27FC236}">
                              <a16:creationId xmlns:a16="http://schemas.microsoft.com/office/drawing/2014/main" id="{CBF8C45F-0765-ADD4-8592-101006994B68}"/>
                            </a:ext>
                          </a:extLst>
                        </p:cNvPr>
                        <p:cNvSpPr/>
                        <p:nvPr/>
                      </p:nvSpPr>
                      <p:spPr>
                        <a:xfrm rot="16200000">
                          <a:off x="2224752" y="1950022"/>
                          <a:ext cx="188538" cy="286714"/>
                        </a:xfrm>
                        <a:prstGeom prst="trapezoid">
                          <a:avLst>
                            <a:gd name="adj" fmla="val 0"/>
                          </a:avLst>
                        </a:prstGeom>
                        <a:gradFill>
                          <a:gsLst>
                            <a:gs pos="0">
                              <a:schemeClr val="bg1">
                                <a:lumMod val="65000"/>
                              </a:schemeClr>
                            </a:gs>
                            <a:gs pos="53000">
                              <a:schemeClr val="bg1">
                                <a:lumMod val="50000"/>
                              </a:schemeClr>
                            </a:gs>
                            <a:gs pos="100000">
                              <a:schemeClr val="bg1"/>
                            </a:gs>
                          </a:gsLs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dirty="0">
                            <a:latin typeface="Calibri Light" panose="020F0302020204030204" pitchFamily="34" charset="0"/>
                            <a:cs typeface="Calibri Light" panose="020F0302020204030204" pitchFamily="34" charset="0"/>
                          </a:endParaRPr>
                        </a:p>
                      </p:txBody>
                    </p:sp>
                    <p:sp>
                      <p:nvSpPr>
                        <p:cNvPr id="50" name="Trapezoid 49">
                          <a:extLst>
                            <a:ext uri="{FF2B5EF4-FFF2-40B4-BE49-F238E27FC236}">
                              <a16:creationId xmlns:a16="http://schemas.microsoft.com/office/drawing/2014/main" id="{0BB77F59-4CF2-49F8-9370-31A53936A4BC}"/>
                            </a:ext>
                          </a:extLst>
                        </p:cNvPr>
                        <p:cNvSpPr/>
                        <p:nvPr/>
                      </p:nvSpPr>
                      <p:spPr>
                        <a:xfrm rot="16200000">
                          <a:off x="1826579" y="4672975"/>
                          <a:ext cx="984875" cy="113312"/>
                        </a:xfrm>
                        <a:prstGeom prst="trapezoid">
                          <a:avLst>
                            <a:gd name="adj" fmla="val 0"/>
                          </a:avLst>
                        </a:prstGeom>
                        <a:gradFill>
                          <a:gsLst>
                            <a:gs pos="0">
                              <a:schemeClr val="bg1">
                                <a:lumMod val="65000"/>
                              </a:schemeClr>
                            </a:gs>
                            <a:gs pos="53000">
                              <a:schemeClr val="bg1">
                                <a:lumMod val="50000"/>
                              </a:schemeClr>
                            </a:gs>
                            <a:gs pos="100000">
                              <a:schemeClr val="bg1"/>
                            </a:gs>
                          </a:gsLs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dirty="0">
                            <a:latin typeface="Calibri Light" panose="020F0302020204030204" pitchFamily="34" charset="0"/>
                            <a:cs typeface="Calibri Light" panose="020F0302020204030204" pitchFamily="34" charset="0"/>
                          </a:endParaRPr>
                        </a:p>
                      </p:txBody>
                    </p:sp>
                    <p:sp>
                      <p:nvSpPr>
                        <p:cNvPr id="51" name="Rectangle: Rounded Corners 50">
                          <a:extLst>
                            <a:ext uri="{FF2B5EF4-FFF2-40B4-BE49-F238E27FC236}">
                              <a16:creationId xmlns:a16="http://schemas.microsoft.com/office/drawing/2014/main" id="{D0683BED-DEC7-EE0B-0ACC-A3499C40F467}"/>
                            </a:ext>
                          </a:extLst>
                        </p:cNvPr>
                        <p:cNvSpPr/>
                        <p:nvPr/>
                      </p:nvSpPr>
                      <p:spPr>
                        <a:xfrm flipH="1">
                          <a:off x="1765035" y="4641971"/>
                          <a:ext cx="1115932" cy="380911"/>
                        </a:xfrm>
                        <a:prstGeom prst="roundRect">
                          <a:avLst>
                            <a:gd name="adj" fmla="val 50000"/>
                          </a:avLst>
                        </a:prstGeom>
                        <a:gradFill>
                          <a:gsLst>
                            <a:gs pos="10000">
                              <a:schemeClr val="bg1">
                                <a:lumMod val="75000"/>
                              </a:schemeClr>
                            </a:gs>
                            <a:gs pos="50000">
                              <a:schemeClr val="bg1">
                                <a:lumMod val="50000"/>
                              </a:schemeClr>
                            </a:gs>
                            <a:gs pos="100000">
                              <a:schemeClr val="bg1">
                                <a:lumMod val="85000"/>
                              </a:schemeClr>
                            </a:gs>
                          </a:gsLst>
                          <a:lin ang="0" scaled="1"/>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a:latin typeface="Calibri Light" panose="020F0302020204030204" pitchFamily="34" charset="0"/>
                            <a:cs typeface="Calibri Light" panose="020F0302020204030204" pitchFamily="34" charset="0"/>
                          </a:endParaRPr>
                        </a:p>
                      </p:txBody>
                    </p:sp>
                    <p:sp>
                      <p:nvSpPr>
                        <p:cNvPr id="52" name="Rectangle 51">
                          <a:extLst>
                            <a:ext uri="{FF2B5EF4-FFF2-40B4-BE49-F238E27FC236}">
                              <a16:creationId xmlns:a16="http://schemas.microsoft.com/office/drawing/2014/main" id="{D4FD3ADE-72B4-B3C4-1294-705D0FFB1E92}"/>
                            </a:ext>
                          </a:extLst>
                        </p:cNvPr>
                        <p:cNvSpPr/>
                        <p:nvPr/>
                      </p:nvSpPr>
                      <p:spPr>
                        <a:xfrm>
                          <a:off x="1811014" y="2475167"/>
                          <a:ext cx="1015999" cy="454973"/>
                        </a:xfrm>
                        <a:prstGeom prst="rect">
                          <a:avLst/>
                        </a:prstGeom>
                        <a:gradFill>
                          <a:gsLst>
                            <a:gs pos="10000">
                              <a:schemeClr val="bg1">
                                <a:lumMod val="75000"/>
                              </a:schemeClr>
                            </a:gs>
                            <a:gs pos="50000">
                              <a:schemeClr val="bg1">
                                <a:lumMod val="50000"/>
                              </a:schemeClr>
                            </a:gs>
                            <a:gs pos="100000">
                              <a:schemeClr val="bg1">
                                <a:lumMod val="50000"/>
                                <a:shade val="100000"/>
                                <a:satMod val="115000"/>
                              </a:schemeClr>
                            </a:gs>
                          </a:gsLst>
                          <a:lin ang="0" scaled="1"/>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dirty="0">
                            <a:latin typeface="Calibri Light" panose="020F0302020204030204" pitchFamily="34" charset="0"/>
                            <a:cs typeface="Calibri Light" panose="020F0302020204030204" pitchFamily="34" charset="0"/>
                          </a:endParaRPr>
                        </a:p>
                      </p:txBody>
                    </p:sp>
                    <p:sp>
                      <p:nvSpPr>
                        <p:cNvPr id="53" name="Rectangle 52">
                          <a:extLst>
                            <a:ext uri="{FF2B5EF4-FFF2-40B4-BE49-F238E27FC236}">
                              <a16:creationId xmlns:a16="http://schemas.microsoft.com/office/drawing/2014/main" id="{52C688D5-0B99-8992-BD9D-82E4C4251B3A}"/>
                            </a:ext>
                          </a:extLst>
                        </p:cNvPr>
                        <p:cNvSpPr/>
                        <p:nvPr/>
                      </p:nvSpPr>
                      <p:spPr>
                        <a:xfrm>
                          <a:off x="1595603" y="2666724"/>
                          <a:ext cx="1448838" cy="1960327"/>
                        </a:xfrm>
                        <a:prstGeom prst="rect">
                          <a:avLst/>
                        </a:prstGeom>
                        <a:gradFill flip="none" rotWithShape="1">
                          <a:gsLst>
                            <a:gs pos="0">
                              <a:schemeClr val="bg1">
                                <a:lumMod val="85000"/>
                              </a:schemeClr>
                            </a:gs>
                            <a:gs pos="50000">
                              <a:schemeClr val="bg1">
                                <a:lumMod val="50000"/>
                              </a:schemeClr>
                            </a:gs>
                            <a:gs pos="100000">
                              <a:schemeClr val="bg1">
                                <a:lumMod val="50000"/>
                                <a:shade val="100000"/>
                                <a:satMod val="115000"/>
                              </a:schemeClr>
                            </a:gs>
                          </a:gsLst>
                          <a:lin ang="0" scaled="1"/>
                          <a:tileRect/>
                        </a:gradFill>
                        <a:ln w="9525">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dirty="0">
                            <a:latin typeface="Calibri Light" panose="020F0302020204030204" pitchFamily="34" charset="0"/>
                            <a:cs typeface="Calibri Light" panose="020F0302020204030204" pitchFamily="34" charset="0"/>
                          </a:endParaRPr>
                        </a:p>
                      </p:txBody>
                    </p:sp>
                    <p:sp>
                      <p:nvSpPr>
                        <p:cNvPr id="54" name="Trapezoid 53">
                          <a:extLst>
                            <a:ext uri="{FF2B5EF4-FFF2-40B4-BE49-F238E27FC236}">
                              <a16:creationId xmlns:a16="http://schemas.microsoft.com/office/drawing/2014/main" id="{A8C9EDFA-4C82-5EFC-DFE6-6058311D3AD2}"/>
                            </a:ext>
                          </a:extLst>
                        </p:cNvPr>
                        <p:cNvSpPr/>
                        <p:nvPr/>
                      </p:nvSpPr>
                      <p:spPr>
                        <a:xfrm>
                          <a:off x="1595603" y="2380922"/>
                          <a:ext cx="1450852" cy="285799"/>
                        </a:xfrm>
                        <a:prstGeom prst="trapezoid">
                          <a:avLst>
                            <a:gd name="adj" fmla="val 40735"/>
                          </a:avLst>
                        </a:prstGeom>
                        <a:gradFill>
                          <a:gsLst>
                            <a:gs pos="10000">
                              <a:schemeClr val="bg1">
                                <a:lumMod val="75000"/>
                              </a:schemeClr>
                            </a:gs>
                            <a:gs pos="50000">
                              <a:schemeClr val="bg1">
                                <a:lumMod val="50000"/>
                              </a:schemeClr>
                            </a:gs>
                            <a:gs pos="100000">
                              <a:schemeClr val="bg1">
                                <a:lumMod val="50000"/>
                                <a:shade val="100000"/>
                                <a:satMod val="115000"/>
                              </a:schemeClr>
                            </a:gs>
                          </a:gsLst>
                          <a:lin ang="0" scaled="1"/>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a:latin typeface="Calibri Light" panose="020F0302020204030204" pitchFamily="34" charset="0"/>
                            <a:cs typeface="Calibri Light" panose="020F0302020204030204" pitchFamily="34" charset="0"/>
                          </a:endParaRPr>
                        </a:p>
                      </p:txBody>
                    </p:sp>
                    <p:sp>
                      <p:nvSpPr>
                        <p:cNvPr id="55" name="Trapezoid 54">
                          <a:extLst>
                            <a:ext uri="{FF2B5EF4-FFF2-40B4-BE49-F238E27FC236}">
                              <a16:creationId xmlns:a16="http://schemas.microsoft.com/office/drawing/2014/main" id="{06BBE2EE-8149-946E-9810-0F072393596F}"/>
                            </a:ext>
                          </a:extLst>
                        </p:cNvPr>
                        <p:cNvSpPr/>
                        <p:nvPr/>
                      </p:nvSpPr>
                      <p:spPr>
                        <a:xfrm flipV="1">
                          <a:off x="1593589" y="4634199"/>
                          <a:ext cx="1450852" cy="284399"/>
                        </a:xfrm>
                        <a:prstGeom prst="trapezoid">
                          <a:avLst>
                            <a:gd name="adj" fmla="val 40735"/>
                          </a:avLst>
                        </a:prstGeom>
                        <a:gradFill>
                          <a:gsLst>
                            <a:gs pos="10000">
                              <a:schemeClr val="bg1">
                                <a:lumMod val="75000"/>
                              </a:schemeClr>
                            </a:gs>
                            <a:gs pos="50000">
                              <a:schemeClr val="bg1">
                                <a:lumMod val="50000"/>
                              </a:schemeClr>
                            </a:gs>
                            <a:gs pos="100000">
                              <a:schemeClr val="bg1">
                                <a:lumMod val="50000"/>
                                <a:shade val="100000"/>
                                <a:satMod val="115000"/>
                              </a:schemeClr>
                            </a:gs>
                          </a:gsLst>
                          <a:lin ang="0" scaled="1"/>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a:latin typeface="Calibri Light" panose="020F0302020204030204" pitchFamily="34" charset="0"/>
                            <a:cs typeface="Calibri Light" panose="020F0302020204030204" pitchFamily="34" charset="0"/>
                          </a:endParaRPr>
                        </a:p>
                      </p:txBody>
                    </p:sp>
                    <p:pic>
                      <p:nvPicPr>
                        <p:cNvPr id="56" name="Picture 55">
                          <a:extLst>
                            <a:ext uri="{FF2B5EF4-FFF2-40B4-BE49-F238E27FC236}">
                              <a16:creationId xmlns:a16="http://schemas.microsoft.com/office/drawing/2014/main" id="{C8AB0AD0-30B0-6B46-DD86-D8C60BDD7A59}"/>
                            </a:ext>
                          </a:extLst>
                        </p:cNvPr>
                        <p:cNvPicPr>
                          <a:picLocks noChangeAspect="1"/>
                        </p:cNvPicPr>
                        <p:nvPr/>
                      </p:nvPicPr>
                      <p:blipFill rotWithShape="1">
                        <a:blip r:embed="rId5">
                          <a:extLst>
                            <a:ext uri="{28A0092B-C50C-407E-A947-70E740481C1C}">
                              <a14:useLocalDpi xmlns:a14="http://schemas.microsoft.com/office/drawing/2010/main" val="0"/>
                            </a:ext>
                          </a:extLst>
                        </a:blip>
                        <a:srcRect l="14416" t="24536" r="17413" b="24436"/>
                        <a:stretch/>
                      </p:blipFill>
                      <p:spPr>
                        <a:xfrm rot="16200000">
                          <a:off x="1514008" y="3096616"/>
                          <a:ext cx="1960327" cy="1100536"/>
                        </a:xfrm>
                        <a:prstGeom prst="trapezoid">
                          <a:avLst>
                            <a:gd name="adj" fmla="val 31740"/>
                          </a:avLst>
                        </a:prstGeom>
                      </p:spPr>
                    </p:pic>
                  </p:grpSp>
                </p:grpSp>
                <p:sp>
                  <p:nvSpPr>
                    <p:cNvPr id="36" name="Trapezoid 35">
                      <a:extLst>
                        <a:ext uri="{FF2B5EF4-FFF2-40B4-BE49-F238E27FC236}">
                          <a16:creationId xmlns:a16="http://schemas.microsoft.com/office/drawing/2014/main" id="{B427F510-6D78-3794-DCF1-8DCCA19946C2}"/>
                        </a:ext>
                      </a:extLst>
                    </p:cNvPr>
                    <p:cNvSpPr/>
                    <p:nvPr/>
                  </p:nvSpPr>
                  <p:spPr>
                    <a:xfrm rot="16200000">
                      <a:off x="7025866" y="4883711"/>
                      <a:ext cx="754944" cy="45719"/>
                    </a:xfrm>
                    <a:prstGeom prst="trapezoid">
                      <a:avLst>
                        <a:gd name="adj" fmla="val 38308"/>
                      </a:avLst>
                    </a:prstGeom>
                    <a:gradFill rotWithShape="1">
                      <a:gsLst>
                        <a:gs pos="50000">
                          <a:srgbClr val="FFFFFF">
                            <a:lumMod val="50000"/>
                          </a:srgbClr>
                        </a:gs>
                        <a:gs pos="0">
                          <a:srgbClr val="FFFFFF">
                            <a:lumMod val="75000"/>
                          </a:srgbClr>
                        </a:gs>
                        <a:gs pos="100000">
                          <a:srgbClr val="FFFFFF"/>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37" name="Trapezoid 36">
                      <a:extLst>
                        <a:ext uri="{FF2B5EF4-FFF2-40B4-BE49-F238E27FC236}">
                          <a16:creationId xmlns:a16="http://schemas.microsoft.com/office/drawing/2014/main" id="{8A21953B-1BE0-5E00-267C-8875270F9DE1}"/>
                        </a:ext>
                      </a:extLst>
                    </p:cNvPr>
                    <p:cNvSpPr/>
                    <p:nvPr/>
                  </p:nvSpPr>
                  <p:spPr>
                    <a:xfrm rot="16200000">
                      <a:off x="7107491" y="4886916"/>
                      <a:ext cx="829749" cy="45719"/>
                    </a:xfrm>
                    <a:prstGeom prst="trapezoid">
                      <a:avLst>
                        <a:gd name="adj" fmla="val 38308"/>
                      </a:avLst>
                    </a:prstGeom>
                    <a:gradFill rotWithShape="1">
                      <a:gsLst>
                        <a:gs pos="50000">
                          <a:srgbClr val="FFFFFF">
                            <a:lumMod val="50000"/>
                          </a:srgbClr>
                        </a:gs>
                        <a:gs pos="0">
                          <a:srgbClr val="FFFFFF">
                            <a:lumMod val="75000"/>
                          </a:srgbClr>
                        </a:gs>
                        <a:gs pos="100000">
                          <a:srgbClr val="FFFFFF"/>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38" name="Trapezoid 37">
                      <a:extLst>
                        <a:ext uri="{FF2B5EF4-FFF2-40B4-BE49-F238E27FC236}">
                          <a16:creationId xmlns:a16="http://schemas.microsoft.com/office/drawing/2014/main" id="{E43788A4-25D2-F948-F0E1-AA2C50A1BC30}"/>
                        </a:ext>
                      </a:extLst>
                    </p:cNvPr>
                    <p:cNvSpPr/>
                    <p:nvPr/>
                  </p:nvSpPr>
                  <p:spPr>
                    <a:xfrm rot="16200000">
                      <a:off x="7185660" y="4890786"/>
                      <a:ext cx="921670" cy="45720"/>
                    </a:xfrm>
                    <a:prstGeom prst="trapezoid">
                      <a:avLst>
                        <a:gd name="adj" fmla="val 38308"/>
                      </a:avLst>
                    </a:prstGeom>
                    <a:gradFill rotWithShape="1">
                      <a:gsLst>
                        <a:gs pos="50000">
                          <a:srgbClr val="FFFFFF">
                            <a:lumMod val="50000"/>
                          </a:srgbClr>
                        </a:gs>
                        <a:gs pos="0">
                          <a:srgbClr val="FFFFFF">
                            <a:lumMod val="75000"/>
                          </a:srgbClr>
                        </a:gs>
                        <a:gs pos="100000">
                          <a:srgbClr val="FFFFFF"/>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39" name="Trapezoid 38">
                      <a:extLst>
                        <a:ext uri="{FF2B5EF4-FFF2-40B4-BE49-F238E27FC236}">
                          <a16:creationId xmlns:a16="http://schemas.microsoft.com/office/drawing/2014/main" id="{415AD379-D15F-F7E6-6C8C-9DEC52A22DEA}"/>
                        </a:ext>
                      </a:extLst>
                    </p:cNvPr>
                    <p:cNvSpPr/>
                    <p:nvPr/>
                  </p:nvSpPr>
                  <p:spPr>
                    <a:xfrm rot="16200000">
                      <a:off x="7273314" y="4888312"/>
                      <a:ext cx="992160" cy="45719"/>
                    </a:xfrm>
                    <a:prstGeom prst="trapezoid">
                      <a:avLst>
                        <a:gd name="adj" fmla="val 38308"/>
                      </a:avLst>
                    </a:prstGeom>
                    <a:gradFill rotWithShape="1">
                      <a:gsLst>
                        <a:gs pos="50000">
                          <a:srgbClr val="FFFFFF">
                            <a:lumMod val="50000"/>
                          </a:srgbClr>
                        </a:gs>
                        <a:gs pos="0">
                          <a:srgbClr val="FFFFFF">
                            <a:lumMod val="75000"/>
                          </a:srgbClr>
                        </a:gs>
                        <a:gs pos="100000">
                          <a:srgbClr val="FFFFFF"/>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40" name="Trapezoid 39">
                      <a:extLst>
                        <a:ext uri="{FF2B5EF4-FFF2-40B4-BE49-F238E27FC236}">
                          <a16:creationId xmlns:a16="http://schemas.microsoft.com/office/drawing/2014/main" id="{4937B210-6518-542C-9504-7D4B4969062E}"/>
                        </a:ext>
                      </a:extLst>
                    </p:cNvPr>
                    <p:cNvSpPr/>
                    <p:nvPr/>
                  </p:nvSpPr>
                  <p:spPr>
                    <a:xfrm rot="16200000">
                      <a:off x="7364763" y="4888072"/>
                      <a:ext cx="1078419" cy="45719"/>
                    </a:xfrm>
                    <a:prstGeom prst="trapezoid">
                      <a:avLst>
                        <a:gd name="adj" fmla="val 38308"/>
                      </a:avLst>
                    </a:prstGeom>
                    <a:gradFill rotWithShape="1">
                      <a:gsLst>
                        <a:gs pos="50000">
                          <a:srgbClr val="FFFFFF">
                            <a:lumMod val="50000"/>
                          </a:srgbClr>
                        </a:gs>
                        <a:gs pos="0">
                          <a:srgbClr val="FFFFFF">
                            <a:lumMod val="75000"/>
                          </a:srgbClr>
                        </a:gs>
                        <a:gs pos="100000">
                          <a:srgbClr val="FFFFFF"/>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endParaRPr>
                    </a:p>
                  </p:txBody>
                </p:sp>
                <p:cxnSp>
                  <p:nvCxnSpPr>
                    <p:cNvPr id="41" name="Connector: Elbow 40">
                      <a:extLst>
                        <a:ext uri="{FF2B5EF4-FFF2-40B4-BE49-F238E27FC236}">
                          <a16:creationId xmlns:a16="http://schemas.microsoft.com/office/drawing/2014/main" id="{9ABA4ECB-040A-F29B-15B6-FF4F864B3644}"/>
                        </a:ext>
                      </a:extLst>
                    </p:cNvPr>
                    <p:cNvCxnSpPr>
                      <a:cxnSpLocks/>
                    </p:cNvCxnSpPr>
                    <p:nvPr/>
                  </p:nvCxnSpPr>
                  <p:spPr>
                    <a:xfrm flipV="1">
                      <a:off x="6878343" y="5818988"/>
                      <a:ext cx="666692" cy="336572"/>
                    </a:xfrm>
                    <a:prstGeom prst="bentConnector3">
                      <a:avLst>
                        <a:gd name="adj1" fmla="val 9963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EA6493E-D85A-BE03-8BA7-9EAA3C39CEE5}"/>
                        </a:ext>
                      </a:extLst>
                    </p:cNvPr>
                    <p:cNvSpPr txBox="1"/>
                    <p:nvPr/>
                  </p:nvSpPr>
                  <p:spPr>
                    <a:xfrm>
                      <a:off x="6418962" y="6024755"/>
                      <a:ext cx="511630" cy="261610"/>
                    </a:xfrm>
                    <a:prstGeom prst="rect">
                      <a:avLst/>
                    </a:prstGeom>
                    <a:noFill/>
                  </p:spPr>
                  <p:txBody>
                    <a:bodyPr wrap="square" rtlCol="0">
                      <a:spAutoFit/>
                    </a:bodyPr>
                    <a:lstStyle/>
                    <a:p>
                      <a:r>
                        <a:rPr lang="en-US" sz="1100" dirty="0">
                          <a:latin typeface="Calibri Light" panose="020F0302020204030204" pitchFamily="34" charset="0"/>
                          <a:cs typeface="Calibri Light" panose="020F0302020204030204" pitchFamily="34" charset="0"/>
                        </a:rPr>
                        <a:t>NH</a:t>
                      </a:r>
                      <a:r>
                        <a:rPr lang="en-US" sz="1100" baseline="-25000" dirty="0">
                          <a:latin typeface="Calibri Light" panose="020F0302020204030204" pitchFamily="34" charset="0"/>
                          <a:cs typeface="Calibri Light" panose="020F0302020204030204" pitchFamily="34" charset="0"/>
                        </a:rPr>
                        <a:t>3</a:t>
                      </a:r>
                      <a:endParaRPr lang="LID4096" sz="1100" dirty="0">
                        <a:latin typeface="Calibri Light" panose="020F0302020204030204" pitchFamily="34" charset="0"/>
                        <a:cs typeface="Calibri Light" panose="020F0302020204030204" pitchFamily="34" charset="0"/>
                      </a:endParaRPr>
                    </a:p>
                  </p:txBody>
                </p:sp>
                <p:cxnSp>
                  <p:nvCxnSpPr>
                    <p:cNvPr id="43" name="Connector: Elbow 42">
                      <a:extLst>
                        <a:ext uri="{FF2B5EF4-FFF2-40B4-BE49-F238E27FC236}">
                          <a16:creationId xmlns:a16="http://schemas.microsoft.com/office/drawing/2014/main" id="{82339B2C-14DF-CD48-C2B3-A0C3F95C0E62}"/>
                        </a:ext>
                      </a:extLst>
                    </p:cNvPr>
                    <p:cNvCxnSpPr>
                      <a:cxnSpLocks/>
                      <a:stCxn id="49" idx="3"/>
                    </p:cNvCxnSpPr>
                    <p:nvPr/>
                  </p:nvCxnSpPr>
                  <p:spPr>
                    <a:xfrm rot="5400000" flipH="1" flipV="1">
                      <a:off x="8430765" y="2881111"/>
                      <a:ext cx="212386" cy="198099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76AB76D-44C3-B633-BF33-8ECC21601462}"/>
                        </a:ext>
                      </a:extLst>
                    </p:cNvPr>
                    <p:cNvSpPr txBox="1"/>
                    <p:nvPr/>
                  </p:nvSpPr>
                  <p:spPr>
                    <a:xfrm>
                      <a:off x="8224430" y="3522792"/>
                      <a:ext cx="1232793" cy="276999"/>
                    </a:xfrm>
                    <a:prstGeom prst="rect">
                      <a:avLst/>
                    </a:prstGeom>
                    <a:noFill/>
                  </p:spPr>
                  <p:txBody>
                    <a:bodyPr wrap="square" rtlCol="0">
                      <a:spAutoFit/>
                    </a:bodyPr>
                    <a:lstStyle/>
                    <a:p>
                      <a:r>
                        <a:rPr lang="en-US" sz="1200" dirty="0">
                          <a:latin typeface="Calibri Light" panose="020F0302020204030204" pitchFamily="34" charset="0"/>
                          <a:cs typeface="Calibri Light" panose="020F0302020204030204" pitchFamily="34" charset="0"/>
                        </a:rPr>
                        <a:t>Permeate: H</a:t>
                      </a:r>
                      <a:r>
                        <a:rPr lang="en-US" sz="1200" baseline="-25000" dirty="0">
                          <a:latin typeface="Calibri Light" panose="020F0302020204030204" pitchFamily="34" charset="0"/>
                          <a:cs typeface="Calibri Light" panose="020F0302020204030204" pitchFamily="34" charset="0"/>
                        </a:rPr>
                        <a:t>2</a:t>
                      </a:r>
                      <a:endParaRPr lang="LID4096" sz="1200" dirty="0">
                        <a:latin typeface="Calibri Light" panose="020F0302020204030204" pitchFamily="34" charset="0"/>
                        <a:cs typeface="Calibri Light" panose="020F0302020204030204" pitchFamily="34" charset="0"/>
                      </a:endParaRPr>
                    </a:p>
                  </p:txBody>
                </p:sp>
                <p:cxnSp>
                  <p:nvCxnSpPr>
                    <p:cNvPr id="45" name="Straight Arrow Connector 44">
                      <a:extLst>
                        <a:ext uri="{FF2B5EF4-FFF2-40B4-BE49-F238E27FC236}">
                          <a16:creationId xmlns:a16="http://schemas.microsoft.com/office/drawing/2014/main" id="{E9E24226-9B11-B3BC-CC27-9BE3C3A49713}"/>
                        </a:ext>
                      </a:extLst>
                    </p:cNvPr>
                    <p:cNvCxnSpPr>
                      <a:cxnSpLocks/>
                      <a:stCxn id="34" idx="3"/>
                    </p:cNvCxnSpPr>
                    <p:nvPr/>
                  </p:nvCxnSpPr>
                  <p:spPr>
                    <a:xfrm>
                      <a:off x="8152244" y="4445511"/>
                      <a:ext cx="139144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9BCD9C19-9B5B-CB48-6373-14A24D1C08C9}"/>
                        </a:ext>
                      </a:extLst>
                    </p:cNvPr>
                    <p:cNvSpPr txBox="1"/>
                    <p:nvPr/>
                  </p:nvSpPr>
                  <p:spPr>
                    <a:xfrm>
                      <a:off x="8217464" y="4201433"/>
                      <a:ext cx="1232793" cy="276999"/>
                    </a:xfrm>
                    <a:prstGeom prst="rect">
                      <a:avLst/>
                    </a:prstGeom>
                    <a:noFill/>
                  </p:spPr>
                  <p:txBody>
                    <a:bodyPr wrap="square" rtlCol="0">
                      <a:spAutoFit/>
                    </a:bodyPr>
                    <a:lstStyle/>
                    <a:p>
                      <a:r>
                        <a:rPr lang="en-US" sz="1200" dirty="0">
                          <a:latin typeface="Calibri Light" panose="020F0302020204030204" pitchFamily="34" charset="0"/>
                          <a:cs typeface="Calibri Light" panose="020F0302020204030204" pitchFamily="34" charset="0"/>
                        </a:rPr>
                        <a:t>Retentate: N</a:t>
                      </a:r>
                      <a:r>
                        <a:rPr lang="en-US" sz="1200" baseline="-25000" dirty="0">
                          <a:latin typeface="Calibri Light" panose="020F0302020204030204" pitchFamily="34" charset="0"/>
                          <a:cs typeface="Calibri Light" panose="020F0302020204030204" pitchFamily="34" charset="0"/>
                        </a:rPr>
                        <a:t>2</a:t>
                      </a:r>
                      <a:endParaRPr lang="LID4096" sz="1200" dirty="0">
                        <a:latin typeface="Calibri Light" panose="020F0302020204030204" pitchFamily="34" charset="0"/>
                        <a:cs typeface="Calibri Light" panose="020F0302020204030204" pitchFamily="34" charset="0"/>
                      </a:endParaRPr>
                    </a:p>
                  </p:txBody>
                </p:sp>
              </p:grpSp>
              <p:grpSp>
                <p:nvGrpSpPr>
                  <p:cNvPr id="31" name="Group 30">
                    <a:extLst>
                      <a:ext uri="{FF2B5EF4-FFF2-40B4-BE49-F238E27FC236}">
                        <a16:creationId xmlns:a16="http://schemas.microsoft.com/office/drawing/2014/main" id="{7AA9B890-3B4A-EB6F-1BCB-6C5AB699CE7E}"/>
                      </a:ext>
                    </a:extLst>
                  </p:cNvPr>
                  <p:cNvGrpSpPr/>
                  <p:nvPr/>
                </p:nvGrpSpPr>
                <p:grpSpPr>
                  <a:xfrm>
                    <a:off x="6170378" y="3202756"/>
                    <a:ext cx="6096000" cy="2549713"/>
                    <a:chOff x="6409107" y="3306646"/>
                    <a:chExt cx="6096000" cy="2549713"/>
                  </a:xfrm>
                </p:grpSpPr>
                <p:sp>
                  <p:nvSpPr>
                    <p:cNvPr id="32" name="TextBox 31">
                      <a:extLst>
                        <a:ext uri="{FF2B5EF4-FFF2-40B4-BE49-F238E27FC236}">
                          <a16:creationId xmlns:a16="http://schemas.microsoft.com/office/drawing/2014/main" id="{F631851E-8782-2A20-3E96-5E88A136F477}"/>
                        </a:ext>
                      </a:extLst>
                    </p:cNvPr>
                    <p:cNvSpPr txBox="1"/>
                    <p:nvPr/>
                  </p:nvSpPr>
                  <p:spPr>
                    <a:xfrm>
                      <a:off x="6409107" y="3306646"/>
                      <a:ext cx="6096000" cy="400110"/>
                    </a:xfrm>
                    <a:prstGeom prst="rect">
                      <a:avLst/>
                    </a:prstGeom>
                    <a:noFill/>
                  </p:spPr>
                  <p:txBody>
                    <a:bodyPr wrap="square">
                      <a:spAutoFit/>
                    </a:bodyPr>
                    <a:lstStyle/>
                    <a:p>
                      <a:r>
                        <a:rPr lang="en-US" sz="2000" b="1" dirty="0">
                          <a:cs typeface="Calibri Light" panose="020F0302020204030204" pitchFamily="34" charset="0"/>
                        </a:rPr>
                        <a:t>Novel technology</a:t>
                      </a:r>
                      <a:endParaRPr lang="LID4096" sz="2000" b="1" dirty="0">
                        <a:cs typeface="Calibri Light" panose="020F0302020204030204" pitchFamily="34" charset="0"/>
                      </a:endParaRPr>
                    </a:p>
                  </p:txBody>
                </p:sp>
                <p:sp>
                  <p:nvSpPr>
                    <p:cNvPr id="33" name="TextBox 32">
                      <a:extLst>
                        <a:ext uri="{FF2B5EF4-FFF2-40B4-BE49-F238E27FC236}">
                          <a16:creationId xmlns:a16="http://schemas.microsoft.com/office/drawing/2014/main" id="{C24C395C-E361-C661-C0D7-F8FB55C0006A}"/>
                        </a:ext>
                      </a:extLst>
                    </p:cNvPr>
                    <p:cNvSpPr txBox="1"/>
                    <p:nvPr/>
                  </p:nvSpPr>
                  <p:spPr>
                    <a:xfrm>
                      <a:off x="8788606" y="4686808"/>
                      <a:ext cx="2825634" cy="1169551"/>
                    </a:xfrm>
                    <a:prstGeom prst="rect">
                      <a:avLst/>
                    </a:prstGeom>
                    <a:noFill/>
                  </p:spPr>
                  <p:txBody>
                    <a:bodyPr wrap="square">
                      <a:spAutoFit/>
                    </a:bodyPr>
                    <a:lstStyle/>
                    <a:p>
                      <a:pPr algn="ctr"/>
                      <a:r>
                        <a:rPr lang="en-US" sz="1400" b="1" dirty="0">
                          <a:solidFill>
                            <a:srgbClr val="22229B"/>
                          </a:solidFill>
                          <a:cs typeface="Calibri Light" panose="020F0302020204030204" pitchFamily="34" charset="0"/>
                        </a:rPr>
                        <a:t>MEMBRANE REACTOR</a:t>
                      </a:r>
                    </a:p>
                    <a:p>
                      <a:pPr algn="ctr"/>
                      <a:r>
                        <a:rPr lang="en-US" sz="1400" dirty="0">
                          <a:cs typeface="Calibri Light" panose="020F0302020204030204" pitchFamily="34" charset="0"/>
                        </a:rPr>
                        <a:t>NH</a:t>
                      </a:r>
                      <a:r>
                        <a:rPr lang="en-US" sz="1400" baseline="-25000" dirty="0">
                          <a:cs typeface="Calibri Light" panose="020F0302020204030204" pitchFamily="34" charset="0"/>
                        </a:rPr>
                        <a:t>3</a:t>
                      </a:r>
                      <a:r>
                        <a:rPr lang="en-US" sz="1400" dirty="0">
                          <a:cs typeface="Calibri Light" panose="020F0302020204030204" pitchFamily="34" charset="0"/>
                        </a:rPr>
                        <a:t> decomposition reaction into H</a:t>
                      </a:r>
                      <a:r>
                        <a:rPr lang="en-US" sz="1400" baseline="-25000" dirty="0">
                          <a:cs typeface="Calibri Light" panose="020F0302020204030204" pitchFamily="34" charset="0"/>
                        </a:rPr>
                        <a:t>2</a:t>
                      </a:r>
                      <a:r>
                        <a:rPr lang="en-US" sz="1400" dirty="0">
                          <a:cs typeface="Calibri Light" panose="020F0302020204030204" pitchFamily="34" charset="0"/>
                        </a:rPr>
                        <a:t> and N</a:t>
                      </a:r>
                      <a:r>
                        <a:rPr lang="en-US" sz="1400" baseline="-25000" dirty="0">
                          <a:cs typeface="Calibri Light" panose="020F0302020204030204" pitchFamily="34" charset="0"/>
                        </a:rPr>
                        <a:t>2</a:t>
                      </a:r>
                      <a:r>
                        <a:rPr lang="en-US" sz="1400" dirty="0">
                          <a:cs typeface="Calibri Light" panose="020F0302020204030204" pitchFamily="34" charset="0"/>
                        </a:rPr>
                        <a:t> and high-purity H</a:t>
                      </a:r>
                      <a:r>
                        <a:rPr lang="en-US" sz="1400" baseline="-25000" dirty="0">
                          <a:cs typeface="Calibri Light" panose="020F0302020204030204" pitchFamily="34" charset="0"/>
                        </a:rPr>
                        <a:t>2</a:t>
                      </a:r>
                      <a:r>
                        <a:rPr lang="en-US" sz="1400" dirty="0">
                          <a:cs typeface="Calibri Light" panose="020F0302020204030204" pitchFamily="34" charset="0"/>
                        </a:rPr>
                        <a:t> separation are simultaneously performed</a:t>
                      </a:r>
                    </a:p>
                  </p:txBody>
                </p:sp>
              </p:grpSp>
            </p:grpSp>
          </p:grpSp>
        </p:grpSp>
        <p:sp>
          <p:nvSpPr>
            <p:cNvPr id="24" name="Arrow: Right 23">
              <a:extLst>
                <a:ext uri="{FF2B5EF4-FFF2-40B4-BE49-F238E27FC236}">
                  <a16:creationId xmlns:a16="http://schemas.microsoft.com/office/drawing/2014/main" id="{CAAABA05-E0CE-5CB0-AA0D-D775D9BD18E6}"/>
                </a:ext>
              </a:extLst>
            </p:cNvPr>
            <p:cNvSpPr/>
            <p:nvPr/>
          </p:nvSpPr>
          <p:spPr>
            <a:xfrm flipH="1">
              <a:off x="8408160" y="5056745"/>
              <a:ext cx="283447" cy="289204"/>
            </a:xfrm>
            <a:prstGeom prst="rightArrow">
              <a:avLst/>
            </a:prstGeom>
            <a:solidFill>
              <a:srgbClr val="DBEE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grpSp>
    </p:spTree>
    <p:extLst>
      <p:ext uri="{BB962C8B-B14F-4D97-AF65-F5344CB8AC3E}">
        <p14:creationId xmlns:p14="http://schemas.microsoft.com/office/powerpoint/2010/main" val="2859699068"/>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7 3.7037E-6 L 0.29271 -0.31852 " pathEditMode="relative" rAng="0" ptsTypes="AA">
                                      <p:cBhvr>
                                        <p:cTn id="6" dur="2000" fill="hold"/>
                                        <p:tgtEl>
                                          <p:spTgt spid="68"/>
                                        </p:tgtEl>
                                        <p:attrNameLst>
                                          <p:attrName>ppt_x</p:attrName>
                                          <p:attrName>ppt_y</p:attrName>
                                        </p:attrNameLst>
                                      </p:cBhvr>
                                      <p:rCtr x="14635" y="-15926"/>
                                    </p:animMotion>
                                  </p:childTnLst>
                                </p:cTn>
                              </p:par>
                              <p:par>
                                <p:cTn id="7" presetID="10" presetClass="entr" presetSubtype="0" fill="hold" nodeType="withEffect">
                                  <p:stCondLst>
                                    <p:cond delay="0"/>
                                  </p:stCondLst>
                                  <p:childTnLst>
                                    <p:set>
                                      <p:cBhvr>
                                        <p:cTn id="8" dur="1" fill="hold">
                                          <p:stCondLst>
                                            <p:cond delay="0"/>
                                          </p:stCondLst>
                                        </p:cTn>
                                        <p:tgtEl>
                                          <p:spTgt spid="80"/>
                                        </p:tgtEl>
                                        <p:attrNameLst>
                                          <p:attrName>style.visibility</p:attrName>
                                        </p:attrNameLst>
                                      </p:cBhvr>
                                      <p:to>
                                        <p:strVal val="visible"/>
                                      </p:to>
                                    </p:set>
                                    <p:animEffect transition="in" filter="fade">
                                      <p:cBhvr>
                                        <p:cTn id="9" dur="1000"/>
                                        <p:tgtEl>
                                          <p:spTgt spid="8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1000" fill="hold"/>
                                        <p:tgtEl>
                                          <p:spTgt spid="26"/>
                                        </p:tgtEl>
                                        <p:attrNameLst>
                                          <p:attrName>ppt_x</p:attrName>
                                        </p:attrNameLst>
                                      </p:cBhvr>
                                      <p:tavLst>
                                        <p:tav tm="0">
                                          <p:val>
                                            <p:strVal val="#ppt_x"/>
                                          </p:val>
                                        </p:tav>
                                        <p:tav tm="100000">
                                          <p:val>
                                            <p:strVal val="#ppt_x"/>
                                          </p:val>
                                        </p:tav>
                                      </p:tavLst>
                                    </p:anim>
                                    <p:anim calcmode="lin" valueType="num">
                                      <p:cBhvr additive="base">
                                        <p:cTn id="15"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BB4575C-AA66-E7C2-0AC7-46E2C23EA559}"/>
              </a:ext>
            </a:extLst>
          </p:cNvPr>
          <p:cNvSpPr/>
          <p:nvPr/>
        </p:nvSpPr>
        <p:spPr>
          <a:xfrm>
            <a:off x="5348161" y="4722232"/>
            <a:ext cx="6353896" cy="1196788"/>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24" name="Group 23">
            <a:extLst>
              <a:ext uri="{FF2B5EF4-FFF2-40B4-BE49-F238E27FC236}">
                <a16:creationId xmlns:a16="http://schemas.microsoft.com/office/drawing/2014/main" id="{F73E435A-8747-19E5-47C2-E7E6ECE29B34}"/>
              </a:ext>
            </a:extLst>
          </p:cNvPr>
          <p:cNvGrpSpPr/>
          <p:nvPr/>
        </p:nvGrpSpPr>
        <p:grpSpPr>
          <a:xfrm>
            <a:off x="4593322" y="1723665"/>
            <a:ext cx="7132815" cy="2916156"/>
            <a:chOff x="3934554" y="1025891"/>
            <a:chExt cx="5349612" cy="2187117"/>
          </a:xfrm>
        </p:grpSpPr>
        <p:graphicFrame>
          <p:nvGraphicFramePr>
            <p:cNvPr id="29" name="Chart 28">
              <a:extLst>
                <a:ext uri="{FF2B5EF4-FFF2-40B4-BE49-F238E27FC236}">
                  <a16:creationId xmlns:a16="http://schemas.microsoft.com/office/drawing/2014/main" id="{EDED2EDB-8791-AEF2-FA0C-EDF317653006}"/>
                </a:ext>
              </a:extLst>
            </p:cNvPr>
            <p:cNvGraphicFramePr/>
            <p:nvPr>
              <p:extLst>
                <p:ext uri="{D42A27DB-BD31-4B8C-83A1-F6EECF244321}">
                  <p14:modId xmlns:p14="http://schemas.microsoft.com/office/powerpoint/2010/main" val="539810698"/>
                </p:ext>
              </p:extLst>
            </p:nvPr>
          </p:nvGraphicFramePr>
          <p:xfrm>
            <a:off x="3934554" y="1053008"/>
            <a:ext cx="2700000" cy="21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7" name="Chart 56">
              <a:extLst>
                <a:ext uri="{FF2B5EF4-FFF2-40B4-BE49-F238E27FC236}">
                  <a16:creationId xmlns:a16="http://schemas.microsoft.com/office/drawing/2014/main" id="{AE943D90-20C9-BB62-416A-EFC3B1338B52}"/>
                </a:ext>
              </a:extLst>
            </p:cNvPr>
            <p:cNvGraphicFramePr/>
            <p:nvPr>
              <p:extLst>
                <p:ext uri="{D42A27DB-BD31-4B8C-83A1-F6EECF244321}">
                  <p14:modId xmlns:p14="http://schemas.microsoft.com/office/powerpoint/2010/main" val="3642225541"/>
                </p:ext>
              </p:extLst>
            </p:nvPr>
          </p:nvGraphicFramePr>
          <p:xfrm>
            <a:off x="6584166" y="1025891"/>
            <a:ext cx="2700000" cy="216000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58" name="Group 57">
            <a:extLst>
              <a:ext uri="{FF2B5EF4-FFF2-40B4-BE49-F238E27FC236}">
                <a16:creationId xmlns:a16="http://schemas.microsoft.com/office/drawing/2014/main" id="{49FA3B59-9688-B7A1-5820-144907A6E44E}"/>
              </a:ext>
            </a:extLst>
          </p:cNvPr>
          <p:cNvGrpSpPr/>
          <p:nvPr/>
        </p:nvGrpSpPr>
        <p:grpSpPr>
          <a:xfrm>
            <a:off x="556521" y="1256824"/>
            <a:ext cx="3424535" cy="3139920"/>
            <a:chOff x="6418962" y="3522792"/>
            <a:chExt cx="3124731" cy="2773858"/>
          </a:xfrm>
        </p:grpSpPr>
        <p:sp>
          <p:nvSpPr>
            <p:cNvPr id="59" name="Trapezoid 58">
              <a:extLst>
                <a:ext uri="{FF2B5EF4-FFF2-40B4-BE49-F238E27FC236}">
                  <a16:creationId xmlns:a16="http://schemas.microsoft.com/office/drawing/2014/main" id="{2E7EBE34-2F91-C6AE-E1E7-A0E530373424}"/>
                </a:ext>
              </a:extLst>
            </p:cNvPr>
            <p:cNvSpPr/>
            <p:nvPr/>
          </p:nvSpPr>
          <p:spPr>
            <a:xfrm>
              <a:off x="7546457" y="4406216"/>
              <a:ext cx="605787" cy="78590"/>
            </a:xfrm>
            <a:prstGeom prst="trapezoid">
              <a:avLst>
                <a:gd name="adj" fmla="val 0"/>
              </a:avLst>
            </a:prstGeom>
            <a:gradFill rotWithShape="1">
              <a:gsLst>
                <a:gs pos="0">
                  <a:srgbClr val="FFFFFF">
                    <a:lumMod val="65000"/>
                  </a:srgbClr>
                </a:gs>
                <a:gs pos="53000">
                  <a:srgbClr val="FFFFFF">
                    <a:lumMod val="50000"/>
                  </a:srgbClr>
                </a:gs>
                <a:gs pos="100000">
                  <a:srgbClr val="FFFFFF"/>
                </a:gs>
              </a:gsLst>
              <a:lin ang="16200000" scaled="0"/>
            </a:gra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a:ea typeface="+mn-ea"/>
                <a:cs typeface="+mn-cs"/>
              </a:endParaRPr>
            </a:p>
          </p:txBody>
        </p:sp>
        <p:grpSp>
          <p:nvGrpSpPr>
            <p:cNvPr id="60" name="Group 59">
              <a:extLst>
                <a:ext uri="{FF2B5EF4-FFF2-40B4-BE49-F238E27FC236}">
                  <a16:creationId xmlns:a16="http://schemas.microsoft.com/office/drawing/2014/main" id="{F98A7B45-B3A5-505B-59EB-91609B06297E}"/>
                </a:ext>
              </a:extLst>
            </p:cNvPr>
            <p:cNvGrpSpPr/>
            <p:nvPr/>
          </p:nvGrpSpPr>
          <p:grpSpPr>
            <a:xfrm>
              <a:off x="7107964" y="3977800"/>
              <a:ext cx="878206" cy="1821671"/>
              <a:chOff x="2891026" y="2345609"/>
              <a:chExt cx="572813" cy="1144096"/>
            </a:xfrm>
          </p:grpSpPr>
          <p:sp>
            <p:nvSpPr>
              <p:cNvPr id="72" name="Rectangle: Rounded Corners 71">
                <a:extLst>
                  <a:ext uri="{FF2B5EF4-FFF2-40B4-BE49-F238E27FC236}">
                    <a16:creationId xmlns:a16="http://schemas.microsoft.com/office/drawing/2014/main" id="{18BA1B4F-DE00-856B-EFEB-0FE4FBB03505}"/>
                  </a:ext>
                </a:extLst>
              </p:cNvPr>
              <p:cNvSpPr/>
              <p:nvPr/>
            </p:nvSpPr>
            <p:spPr>
              <a:xfrm flipH="1">
                <a:off x="2957447" y="2411481"/>
                <a:ext cx="439972" cy="169738"/>
              </a:xfrm>
              <a:prstGeom prst="roundRect">
                <a:avLst>
                  <a:gd name="adj" fmla="val 50000"/>
                </a:avLst>
              </a:prstGeom>
              <a:gradFill>
                <a:gsLst>
                  <a:gs pos="10000">
                    <a:schemeClr val="bg1">
                      <a:lumMod val="75000"/>
                    </a:schemeClr>
                  </a:gs>
                  <a:gs pos="50000">
                    <a:schemeClr val="bg1">
                      <a:lumMod val="50000"/>
                    </a:schemeClr>
                  </a:gs>
                  <a:gs pos="100000">
                    <a:schemeClr val="bg1">
                      <a:lumMod val="85000"/>
                    </a:schemeClr>
                  </a:gs>
                </a:gsLst>
                <a:lin ang="0" scaled="1"/>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a:p>
            </p:txBody>
          </p:sp>
          <p:grpSp>
            <p:nvGrpSpPr>
              <p:cNvPr id="73" name="Group 72">
                <a:extLst>
                  <a:ext uri="{FF2B5EF4-FFF2-40B4-BE49-F238E27FC236}">
                    <a16:creationId xmlns:a16="http://schemas.microsoft.com/office/drawing/2014/main" id="{2A099805-ABD8-59A4-6B99-6928E62A743F}"/>
                  </a:ext>
                </a:extLst>
              </p:cNvPr>
              <p:cNvGrpSpPr/>
              <p:nvPr/>
            </p:nvGrpSpPr>
            <p:grpSpPr>
              <a:xfrm>
                <a:off x="2891026" y="2345609"/>
                <a:ext cx="572813" cy="1144096"/>
                <a:chOff x="1593589" y="1999110"/>
                <a:chExt cx="1452866" cy="3222958"/>
              </a:xfrm>
            </p:grpSpPr>
            <p:sp>
              <p:nvSpPr>
                <p:cNvPr id="74" name="Trapezoid 73">
                  <a:extLst>
                    <a:ext uri="{FF2B5EF4-FFF2-40B4-BE49-F238E27FC236}">
                      <a16:creationId xmlns:a16="http://schemas.microsoft.com/office/drawing/2014/main" id="{493B1B63-DDB6-A03D-A02A-EEEE984DE7A2}"/>
                    </a:ext>
                  </a:extLst>
                </p:cNvPr>
                <p:cNvSpPr/>
                <p:nvPr/>
              </p:nvSpPr>
              <p:spPr>
                <a:xfrm rot="16200000">
                  <a:off x="2224752" y="1950022"/>
                  <a:ext cx="188538" cy="286714"/>
                </a:xfrm>
                <a:prstGeom prst="trapezoid">
                  <a:avLst>
                    <a:gd name="adj" fmla="val 0"/>
                  </a:avLst>
                </a:prstGeom>
                <a:gradFill>
                  <a:gsLst>
                    <a:gs pos="0">
                      <a:schemeClr val="bg1">
                        <a:lumMod val="65000"/>
                      </a:schemeClr>
                    </a:gs>
                    <a:gs pos="53000">
                      <a:schemeClr val="bg1">
                        <a:lumMod val="50000"/>
                      </a:schemeClr>
                    </a:gs>
                    <a:gs pos="100000">
                      <a:schemeClr val="bg1"/>
                    </a:gs>
                  </a:gsLs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dirty="0"/>
                </a:p>
              </p:txBody>
            </p:sp>
            <p:sp>
              <p:nvSpPr>
                <p:cNvPr id="75" name="Trapezoid 74">
                  <a:extLst>
                    <a:ext uri="{FF2B5EF4-FFF2-40B4-BE49-F238E27FC236}">
                      <a16:creationId xmlns:a16="http://schemas.microsoft.com/office/drawing/2014/main" id="{25C2CEFC-7F99-0BA1-C73B-B330008FA06A}"/>
                    </a:ext>
                  </a:extLst>
                </p:cNvPr>
                <p:cNvSpPr/>
                <p:nvPr/>
              </p:nvSpPr>
              <p:spPr>
                <a:xfrm rot="16200000">
                  <a:off x="1826579" y="4672975"/>
                  <a:ext cx="984875" cy="113312"/>
                </a:xfrm>
                <a:prstGeom prst="trapezoid">
                  <a:avLst>
                    <a:gd name="adj" fmla="val 0"/>
                  </a:avLst>
                </a:prstGeom>
                <a:gradFill>
                  <a:gsLst>
                    <a:gs pos="0">
                      <a:schemeClr val="bg1">
                        <a:lumMod val="65000"/>
                      </a:schemeClr>
                    </a:gs>
                    <a:gs pos="53000">
                      <a:schemeClr val="bg1">
                        <a:lumMod val="50000"/>
                      </a:schemeClr>
                    </a:gs>
                    <a:gs pos="100000">
                      <a:schemeClr val="bg1"/>
                    </a:gs>
                  </a:gsLs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dirty="0"/>
                </a:p>
              </p:txBody>
            </p:sp>
            <p:sp>
              <p:nvSpPr>
                <p:cNvPr id="76" name="Rectangle: Rounded Corners 75">
                  <a:extLst>
                    <a:ext uri="{FF2B5EF4-FFF2-40B4-BE49-F238E27FC236}">
                      <a16:creationId xmlns:a16="http://schemas.microsoft.com/office/drawing/2014/main" id="{CABA65A9-1B5F-39D5-C335-30B5FBAA3824}"/>
                    </a:ext>
                  </a:extLst>
                </p:cNvPr>
                <p:cNvSpPr/>
                <p:nvPr/>
              </p:nvSpPr>
              <p:spPr>
                <a:xfrm flipH="1">
                  <a:off x="1765035" y="4641971"/>
                  <a:ext cx="1115932" cy="380911"/>
                </a:xfrm>
                <a:prstGeom prst="roundRect">
                  <a:avLst>
                    <a:gd name="adj" fmla="val 50000"/>
                  </a:avLst>
                </a:prstGeom>
                <a:gradFill>
                  <a:gsLst>
                    <a:gs pos="10000">
                      <a:schemeClr val="bg1">
                        <a:lumMod val="75000"/>
                      </a:schemeClr>
                    </a:gs>
                    <a:gs pos="50000">
                      <a:schemeClr val="bg1">
                        <a:lumMod val="50000"/>
                      </a:schemeClr>
                    </a:gs>
                    <a:gs pos="100000">
                      <a:schemeClr val="bg1">
                        <a:lumMod val="85000"/>
                      </a:schemeClr>
                    </a:gs>
                  </a:gsLst>
                  <a:lin ang="0" scaled="1"/>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a:p>
              </p:txBody>
            </p:sp>
            <p:sp>
              <p:nvSpPr>
                <p:cNvPr id="77" name="Rectangle 76">
                  <a:extLst>
                    <a:ext uri="{FF2B5EF4-FFF2-40B4-BE49-F238E27FC236}">
                      <a16:creationId xmlns:a16="http://schemas.microsoft.com/office/drawing/2014/main" id="{0DDB804C-66B1-BA84-48C0-2254C898324B}"/>
                    </a:ext>
                  </a:extLst>
                </p:cNvPr>
                <p:cNvSpPr/>
                <p:nvPr/>
              </p:nvSpPr>
              <p:spPr>
                <a:xfrm>
                  <a:off x="1811014" y="2475167"/>
                  <a:ext cx="1015999" cy="454973"/>
                </a:xfrm>
                <a:prstGeom prst="rect">
                  <a:avLst/>
                </a:prstGeom>
                <a:gradFill>
                  <a:gsLst>
                    <a:gs pos="10000">
                      <a:schemeClr val="bg1">
                        <a:lumMod val="75000"/>
                      </a:schemeClr>
                    </a:gs>
                    <a:gs pos="50000">
                      <a:schemeClr val="bg1">
                        <a:lumMod val="50000"/>
                      </a:schemeClr>
                    </a:gs>
                    <a:gs pos="100000">
                      <a:schemeClr val="bg1">
                        <a:lumMod val="50000"/>
                        <a:shade val="100000"/>
                        <a:satMod val="115000"/>
                      </a:schemeClr>
                    </a:gs>
                  </a:gsLst>
                  <a:lin ang="0" scaled="1"/>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dirty="0"/>
                </a:p>
              </p:txBody>
            </p:sp>
            <p:sp>
              <p:nvSpPr>
                <p:cNvPr id="78" name="Rectangle 77">
                  <a:extLst>
                    <a:ext uri="{FF2B5EF4-FFF2-40B4-BE49-F238E27FC236}">
                      <a16:creationId xmlns:a16="http://schemas.microsoft.com/office/drawing/2014/main" id="{59B592F9-51BF-0865-6644-1822629B9058}"/>
                    </a:ext>
                  </a:extLst>
                </p:cNvPr>
                <p:cNvSpPr/>
                <p:nvPr/>
              </p:nvSpPr>
              <p:spPr>
                <a:xfrm>
                  <a:off x="1595603" y="2666724"/>
                  <a:ext cx="1448838" cy="1960327"/>
                </a:xfrm>
                <a:prstGeom prst="rect">
                  <a:avLst/>
                </a:prstGeom>
                <a:gradFill flip="none" rotWithShape="1">
                  <a:gsLst>
                    <a:gs pos="0">
                      <a:schemeClr val="bg1">
                        <a:lumMod val="85000"/>
                      </a:schemeClr>
                    </a:gs>
                    <a:gs pos="50000">
                      <a:schemeClr val="bg1">
                        <a:lumMod val="50000"/>
                      </a:schemeClr>
                    </a:gs>
                    <a:gs pos="100000">
                      <a:schemeClr val="bg1">
                        <a:lumMod val="50000"/>
                        <a:shade val="100000"/>
                        <a:satMod val="115000"/>
                      </a:schemeClr>
                    </a:gs>
                  </a:gsLst>
                  <a:lin ang="0" scaled="1"/>
                  <a:tileRect/>
                </a:gradFill>
                <a:ln w="9525">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dirty="0"/>
                </a:p>
              </p:txBody>
            </p:sp>
            <p:sp>
              <p:nvSpPr>
                <p:cNvPr id="79" name="Trapezoid 78">
                  <a:extLst>
                    <a:ext uri="{FF2B5EF4-FFF2-40B4-BE49-F238E27FC236}">
                      <a16:creationId xmlns:a16="http://schemas.microsoft.com/office/drawing/2014/main" id="{9496B386-3C84-2959-E7CD-0778A1E430B0}"/>
                    </a:ext>
                  </a:extLst>
                </p:cNvPr>
                <p:cNvSpPr/>
                <p:nvPr/>
              </p:nvSpPr>
              <p:spPr>
                <a:xfrm>
                  <a:off x="1595603" y="2380922"/>
                  <a:ext cx="1450852" cy="285799"/>
                </a:xfrm>
                <a:prstGeom prst="trapezoid">
                  <a:avLst>
                    <a:gd name="adj" fmla="val 40735"/>
                  </a:avLst>
                </a:prstGeom>
                <a:gradFill>
                  <a:gsLst>
                    <a:gs pos="10000">
                      <a:schemeClr val="bg1">
                        <a:lumMod val="75000"/>
                      </a:schemeClr>
                    </a:gs>
                    <a:gs pos="50000">
                      <a:schemeClr val="bg1">
                        <a:lumMod val="50000"/>
                      </a:schemeClr>
                    </a:gs>
                    <a:gs pos="100000">
                      <a:schemeClr val="bg1">
                        <a:lumMod val="50000"/>
                        <a:shade val="100000"/>
                        <a:satMod val="115000"/>
                      </a:schemeClr>
                    </a:gs>
                  </a:gsLst>
                  <a:lin ang="0" scaled="1"/>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a:p>
              </p:txBody>
            </p:sp>
            <p:sp>
              <p:nvSpPr>
                <p:cNvPr id="80" name="Trapezoid 79">
                  <a:extLst>
                    <a:ext uri="{FF2B5EF4-FFF2-40B4-BE49-F238E27FC236}">
                      <a16:creationId xmlns:a16="http://schemas.microsoft.com/office/drawing/2014/main" id="{BD8448B8-DA41-DBB4-1811-C4E170D8F813}"/>
                    </a:ext>
                  </a:extLst>
                </p:cNvPr>
                <p:cNvSpPr/>
                <p:nvPr/>
              </p:nvSpPr>
              <p:spPr>
                <a:xfrm flipV="1">
                  <a:off x="1593589" y="4634199"/>
                  <a:ext cx="1450852" cy="284399"/>
                </a:xfrm>
                <a:prstGeom prst="trapezoid">
                  <a:avLst>
                    <a:gd name="adj" fmla="val 40735"/>
                  </a:avLst>
                </a:prstGeom>
                <a:gradFill>
                  <a:gsLst>
                    <a:gs pos="10000">
                      <a:schemeClr val="bg1">
                        <a:lumMod val="75000"/>
                      </a:schemeClr>
                    </a:gs>
                    <a:gs pos="50000">
                      <a:schemeClr val="bg1">
                        <a:lumMod val="50000"/>
                      </a:schemeClr>
                    </a:gs>
                    <a:gs pos="100000">
                      <a:schemeClr val="bg1">
                        <a:lumMod val="50000"/>
                        <a:shade val="100000"/>
                        <a:satMod val="115000"/>
                      </a:schemeClr>
                    </a:gs>
                  </a:gsLst>
                  <a:lin ang="0" scaled="1"/>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a:p>
              </p:txBody>
            </p:sp>
            <p:pic>
              <p:nvPicPr>
                <p:cNvPr id="81" name="Picture 80">
                  <a:extLst>
                    <a:ext uri="{FF2B5EF4-FFF2-40B4-BE49-F238E27FC236}">
                      <a16:creationId xmlns:a16="http://schemas.microsoft.com/office/drawing/2014/main" id="{227458C9-D26C-EF8C-4FA9-DD85F50D9C44}"/>
                    </a:ext>
                  </a:extLst>
                </p:cNvPr>
                <p:cNvPicPr>
                  <a:picLocks noChangeAspect="1"/>
                </p:cNvPicPr>
                <p:nvPr/>
              </p:nvPicPr>
              <p:blipFill rotWithShape="1">
                <a:blip r:embed="rId5">
                  <a:extLst>
                    <a:ext uri="{28A0092B-C50C-407E-A947-70E740481C1C}">
                      <a14:useLocalDpi xmlns:a14="http://schemas.microsoft.com/office/drawing/2010/main" val="0"/>
                    </a:ext>
                  </a:extLst>
                </a:blip>
                <a:srcRect l="14416" t="24536" r="17413" b="24436"/>
                <a:stretch/>
              </p:blipFill>
              <p:spPr>
                <a:xfrm rot="16200000">
                  <a:off x="1514008" y="3096616"/>
                  <a:ext cx="1960327" cy="1100536"/>
                </a:xfrm>
                <a:prstGeom prst="trapezoid">
                  <a:avLst>
                    <a:gd name="adj" fmla="val 31740"/>
                  </a:avLst>
                </a:prstGeom>
              </p:spPr>
            </p:pic>
          </p:grpSp>
        </p:grpSp>
        <p:sp>
          <p:nvSpPr>
            <p:cNvPr id="61" name="Trapezoid 60">
              <a:extLst>
                <a:ext uri="{FF2B5EF4-FFF2-40B4-BE49-F238E27FC236}">
                  <a16:creationId xmlns:a16="http://schemas.microsoft.com/office/drawing/2014/main" id="{932D403C-2F7B-87FF-0C0B-7A44E884C64A}"/>
                </a:ext>
              </a:extLst>
            </p:cNvPr>
            <p:cNvSpPr/>
            <p:nvPr/>
          </p:nvSpPr>
          <p:spPr>
            <a:xfrm rot="16200000">
              <a:off x="7025866" y="4883711"/>
              <a:ext cx="754944" cy="45719"/>
            </a:xfrm>
            <a:prstGeom prst="trapezoid">
              <a:avLst>
                <a:gd name="adj" fmla="val 38308"/>
              </a:avLst>
            </a:prstGeom>
            <a:gradFill rotWithShape="1">
              <a:gsLst>
                <a:gs pos="50000">
                  <a:srgbClr val="FFFFFF">
                    <a:lumMod val="50000"/>
                  </a:srgbClr>
                </a:gs>
                <a:gs pos="0">
                  <a:srgbClr val="FFFFFF">
                    <a:lumMod val="75000"/>
                  </a:srgbClr>
                </a:gs>
                <a:gs pos="100000">
                  <a:srgbClr val="FFFFFF"/>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62" name="Trapezoid 61">
              <a:extLst>
                <a:ext uri="{FF2B5EF4-FFF2-40B4-BE49-F238E27FC236}">
                  <a16:creationId xmlns:a16="http://schemas.microsoft.com/office/drawing/2014/main" id="{A2D4FF7D-BEA9-8E95-25E2-F2ED0AE7C8D4}"/>
                </a:ext>
              </a:extLst>
            </p:cNvPr>
            <p:cNvSpPr/>
            <p:nvPr/>
          </p:nvSpPr>
          <p:spPr>
            <a:xfrm rot="16200000">
              <a:off x="7107491" y="4886916"/>
              <a:ext cx="829749" cy="45719"/>
            </a:xfrm>
            <a:prstGeom prst="trapezoid">
              <a:avLst>
                <a:gd name="adj" fmla="val 38308"/>
              </a:avLst>
            </a:prstGeom>
            <a:gradFill rotWithShape="1">
              <a:gsLst>
                <a:gs pos="50000">
                  <a:srgbClr val="FFFFFF">
                    <a:lumMod val="50000"/>
                  </a:srgbClr>
                </a:gs>
                <a:gs pos="0">
                  <a:srgbClr val="FFFFFF">
                    <a:lumMod val="75000"/>
                  </a:srgbClr>
                </a:gs>
                <a:gs pos="100000">
                  <a:srgbClr val="FFFFFF"/>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63" name="Trapezoid 62">
              <a:extLst>
                <a:ext uri="{FF2B5EF4-FFF2-40B4-BE49-F238E27FC236}">
                  <a16:creationId xmlns:a16="http://schemas.microsoft.com/office/drawing/2014/main" id="{ED6251B6-67A3-3048-6FA9-733FDBE7379D}"/>
                </a:ext>
              </a:extLst>
            </p:cNvPr>
            <p:cNvSpPr/>
            <p:nvPr/>
          </p:nvSpPr>
          <p:spPr>
            <a:xfrm rot="16200000">
              <a:off x="7185660" y="4890786"/>
              <a:ext cx="921670" cy="45720"/>
            </a:xfrm>
            <a:prstGeom prst="trapezoid">
              <a:avLst>
                <a:gd name="adj" fmla="val 38308"/>
              </a:avLst>
            </a:prstGeom>
            <a:gradFill rotWithShape="1">
              <a:gsLst>
                <a:gs pos="50000">
                  <a:srgbClr val="FFFFFF">
                    <a:lumMod val="50000"/>
                  </a:srgbClr>
                </a:gs>
                <a:gs pos="0">
                  <a:srgbClr val="FFFFFF">
                    <a:lumMod val="75000"/>
                  </a:srgbClr>
                </a:gs>
                <a:gs pos="100000">
                  <a:srgbClr val="FFFFFF"/>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64" name="Trapezoid 63">
              <a:extLst>
                <a:ext uri="{FF2B5EF4-FFF2-40B4-BE49-F238E27FC236}">
                  <a16:creationId xmlns:a16="http://schemas.microsoft.com/office/drawing/2014/main" id="{C1E7581D-7143-CFD8-62AC-705C7196A078}"/>
                </a:ext>
              </a:extLst>
            </p:cNvPr>
            <p:cNvSpPr/>
            <p:nvPr/>
          </p:nvSpPr>
          <p:spPr>
            <a:xfrm rot="16200000">
              <a:off x="7273314" y="4888312"/>
              <a:ext cx="992160" cy="45719"/>
            </a:xfrm>
            <a:prstGeom prst="trapezoid">
              <a:avLst>
                <a:gd name="adj" fmla="val 38308"/>
              </a:avLst>
            </a:prstGeom>
            <a:gradFill rotWithShape="1">
              <a:gsLst>
                <a:gs pos="50000">
                  <a:srgbClr val="FFFFFF">
                    <a:lumMod val="50000"/>
                  </a:srgbClr>
                </a:gs>
                <a:gs pos="0">
                  <a:srgbClr val="FFFFFF">
                    <a:lumMod val="75000"/>
                  </a:srgbClr>
                </a:gs>
                <a:gs pos="100000">
                  <a:srgbClr val="FFFFFF"/>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65" name="Trapezoid 64">
              <a:extLst>
                <a:ext uri="{FF2B5EF4-FFF2-40B4-BE49-F238E27FC236}">
                  <a16:creationId xmlns:a16="http://schemas.microsoft.com/office/drawing/2014/main" id="{DAFD7EDA-0E9F-02EB-F208-B87B7428A5B1}"/>
                </a:ext>
              </a:extLst>
            </p:cNvPr>
            <p:cNvSpPr/>
            <p:nvPr/>
          </p:nvSpPr>
          <p:spPr>
            <a:xfrm rot="16200000">
              <a:off x="7364763" y="4888072"/>
              <a:ext cx="1078419" cy="45719"/>
            </a:xfrm>
            <a:prstGeom prst="trapezoid">
              <a:avLst>
                <a:gd name="adj" fmla="val 38308"/>
              </a:avLst>
            </a:prstGeom>
            <a:gradFill rotWithShape="1">
              <a:gsLst>
                <a:gs pos="50000">
                  <a:srgbClr val="FFFFFF">
                    <a:lumMod val="50000"/>
                  </a:srgbClr>
                </a:gs>
                <a:gs pos="0">
                  <a:srgbClr val="FFFFFF">
                    <a:lumMod val="75000"/>
                  </a:srgbClr>
                </a:gs>
                <a:gs pos="100000">
                  <a:srgbClr val="FFFFFF"/>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a:ea typeface="+mn-ea"/>
                <a:cs typeface="+mn-cs"/>
              </a:endParaRPr>
            </a:p>
          </p:txBody>
        </p:sp>
        <p:cxnSp>
          <p:nvCxnSpPr>
            <p:cNvPr id="66" name="Connector: Elbow 65">
              <a:extLst>
                <a:ext uri="{FF2B5EF4-FFF2-40B4-BE49-F238E27FC236}">
                  <a16:creationId xmlns:a16="http://schemas.microsoft.com/office/drawing/2014/main" id="{088F7CCD-8A4B-77F1-07E2-5ABC0125A4A1}"/>
                </a:ext>
              </a:extLst>
            </p:cNvPr>
            <p:cNvCxnSpPr>
              <a:cxnSpLocks/>
            </p:cNvCxnSpPr>
            <p:nvPr/>
          </p:nvCxnSpPr>
          <p:spPr>
            <a:xfrm flipV="1">
              <a:off x="6878343" y="5818988"/>
              <a:ext cx="666692" cy="336572"/>
            </a:xfrm>
            <a:prstGeom prst="bentConnector3">
              <a:avLst>
                <a:gd name="adj1" fmla="val 9963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A1B06F8A-5693-52C7-F99C-F3C3E68963CB}"/>
                </a:ext>
              </a:extLst>
            </p:cNvPr>
            <p:cNvSpPr txBox="1"/>
            <p:nvPr/>
          </p:nvSpPr>
          <p:spPr>
            <a:xfrm>
              <a:off x="6418962" y="6024755"/>
              <a:ext cx="511630" cy="271895"/>
            </a:xfrm>
            <a:prstGeom prst="rect">
              <a:avLst/>
            </a:prstGeom>
            <a:noFill/>
          </p:spPr>
          <p:txBody>
            <a:bodyPr wrap="square" rtlCol="0">
              <a:spAutoFit/>
            </a:bodyPr>
            <a:lstStyle/>
            <a:p>
              <a:r>
                <a:rPr lang="en-US" sz="1400" dirty="0">
                  <a:latin typeface="Calibri Light" panose="020F0302020204030204" pitchFamily="34" charset="0"/>
                  <a:cs typeface="Calibri Light" panose="020F0302020204030204" pitchFamily="34" charset="0"/>
                </a:rPr>
                <a:t>NH</a:t>
              </a:r>
              <a:r>
                <a:rPr lang="en-US" sz="1400" baseline="-25000" dirty="0">
                  <a:latin typeface="Calibri Light" panose="020F0302020204030204" pitchFamily="34" charset="0"/>
                  <a:cs typeface="Calibri Light" panose="020F0302020204030204" pitchFamily="34" charset="0"/>
                </a:rPr>
                <a:t>3</a:t>
              </a:r>
              <a:endParaRPr lang="LID4096" sz="1400" dirty="0">
                <a:latin typeface="Calibri Light" panose="020F0302020204030204" pitchFamily="34" charset="0"/>
                <a:cs typeface="Calibri Light" panose="020F0302020204030204" pitchFamily="34" charset="0"/>
              </a:endParaRPr>
            </a:p>
          </p:txBody>
        </p:sp>
        <p:cxnSp>
          <p:nvCxnSpPr>
            <p:cNvPr id="68" name="Connector: Elbow 67">
              <a:extLst>
                <a:ext uri="{FF2B5EF4-FFF2-40B4-BE49-F238E27FC236}">
                  <a16:creationId xmlns:a16="http://schemas.microsoft.com/office/drawing/2014/main" id="{CF8ACD0D-32FC-1AB4-167F-C5276D27F7F3}"/>
                </a:ext>
              </a:extLst>
            </p:cNvPr>
            <p:cNvCxnSpPr>
              <a:cxnSpLocks/>
              <a:stCxn id="74" idx="3"/>
            </p:cNvCxnSpPr>
            <p:nvPr/>
          </p:nvCxnSpPr>
          <p:spPr>
            <a:xfrm rot="5400000" flipH="1" flipV="1">
              <a:off x="8430765" y="2881111"/>
              <a:ext cx="212386" cy="198099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7E0A1660-67E8-584F-E4A2-329AAC22A98D}"/>
                </a:ext>
              </a:extLst>
            </p:cNvPr>
            <p:cNvSpPr txBox="1"/>
            <p:nvPr/>
          </p:nvSpPr>
          <p:spPr>
            <a:xfrm>
              <a:off x="8224430" y="3522792"/>
              <a:ext cx="1232793" cy="271895"/>
            </a:xfrm>
            <a:prstGeom prst="rect">
              <a:avLst/>
            </a:prstGeom>
            <a:noFill/>
          </p:spPr>
          <p:txBody>
            <a:bodyPr wrap="square" rtlCol="0">
              <a:spAutoFit/>
            </a:bodyPr>
            <a:lstStyle/>
            <a:p>
              <a:r>
                <a:rPr lang="en-US" sz="1400" dirty="0">
                  <a:latin typeface="Calibri Light" panose="020F0302020204030204" pitchFamily="34" charset="0"/>
                  <a:cs typeface="Calibri Light" panose="020F0302020204030204" pitchFamily="34" charset="0"/>
                </a:rPr>
                <a:t>Permeate: H</a:t>
              </a:r>
              <a:r>
                <a:rPr lang="en-US" sz="1400" baseline="-25000" dirty="0">
                  <a:latin typeface="Calibri Light" panose="020F0302020204030204" pitchFamily="34" charset="0"/>
                  <a:cs typeface="Calibri Light" panose="020F0302020204030204" pitchFamily="34" charset="0"/>
                </a:rPr>
                <a:t>2</a:t>
              </a:r>
              <a:endParaRPr lang="LID4096" sz="1400" dirty="0">
                <a:latin typeface="Calibri Light" panose="020F0302020204030204" pitchFamily="34" charset="0"/>
                <a:cs typeface="Calibri Light" panose="020F0302020204030204" pitchFamily="34" charset="0"/>
              </a:endParaRPr>
            </a:p>
          </p:txBody>
        </p:sp>
        <p:cxnSp>
          <p:nvCxnSpPr>
            <p:cNvPr id="70" name="Straight Arrow Connector 69">
              <a:extLst>
                <a:ext uri="{FF2B5EF4-FFF2-40B4-BE49-F238E27FC236}">
                  <a16:creationId xmlns:a16="http://schemas.microsoft.com/office/drawing/2014/main" id="{31F3F974-C17C-F5A5-44C1-972CF9B47601}"/>
                </a:ext>
              </a:extLst>
            </p:cNvPr>
            <p:cNvCxnSpPr>
              <a:cxnSpLocks/>
              <a:stCxn id="59" idx="3"/>
            </p:cNvCxnSpPr>
            <p:nvPr/>
          </p:nvCxnSpPr>
          <p:spPr>
            <a:xfrm>
              <a:off x="8152244" y="4445511"/>
              <a:ext cx="139144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13642532-E21F-ED3C-B726-9BA3735C731B}"/>
                </a:ext>
              </a:extLst>
            </p:cNvPr>
            <p:cNvSpPr txBox="1"/>
            <p:nvPr/>
          </p:nvSpPr>
          <p:spPr>
            <a:xfrm>
              <a:off x="8217464" y="4201433"/>
              <a:ext cx="1232793" cy="271895"/>
            </a:xfrm>
            <a:prstGeom prst="rect">
              <a:avLst/>
            </a:prstGeom>
            <a:noFill/>
          </p:spPr>
          <p:txBody>
            <a:bodyPr wrap="square" rtlCol="0">
              <a:spAutoFit/>
            </a:bodyPr>
            <a:lstStyle/>
            <a:p>
              <a:r>
                <a:rPr lang="en-US" sz="1400" dirty="0">
                  <a:latin typeface="Calibri Light" panose="020F0302020204030204" pitchFamily="34" charset="0"/>
                  <a:cs typeface="Calibri Light" panose="020F0302020204030204" pitchFamily="34" charset="0"/>
                </a:rPr>
                <a:t>Retentate: N</a:t>
              </a:r>
              <a:r>
                <a:rPr lang="en-US" sz="1400" baseline="-25000" dirty="0">
                  <a:latin typeface="Calibri Light" panose="020F0302020204030204" pitchFamily="34" charset="0"/>
                  <a:cs typeface="Calibri Light" panose="020F0302020204030204" pitchFamily="34" charset="0"/>
                </a:rPr>
                <a:t>2</a:t>
              </a:r>
              <a:endParaRPr lang="LID4096" sz="1400" dirty="0">
                <a:latin typeface="Calibri Light" panose="020F0302020204030204" pitchFamily="34" charset="0"/>
                <a:cs typeface="Calibri Light" panose="020F0302020204030204" pitchFamily="34" charset="0"/>
              </a:endParaRPr>
            </a:p>
          </p:txBody>
        </p:sp>
      </p:grpSp>
      <mc:AlternateContent xmlns:mc="http://schemas.openxmlformats.org/markup-compatibility/2006" xmlns:a14="http://schemas.microsoft.com/office/drawing/2010/main">
        <mc:Choice Requires="a14">
          <p:graphicFrame>
            <p:nvGraphicFramePr>
              <p:cNvPr id="82" name="Table 81">
                <a:extLst>
                  <a:ext uri="{FF2B5EF4-FFF2-40B4-BE49-F238E27FC236}">
                    <a16:creationId xmlns:a16="http://schemas.microsoft.com/office/drawing/2014/main" id="{A69C057E-696D-FE30-97E3-15BF61BB589F}"/>
                  </a:ext>
                </a:extLst>
              </p:cNvPr>
              <p:cNvGraphicFramePr>
                <a:graphicFrameLocks noGrp="1"/>
              </p:cNvGraphicFramePr>
              <p:nvPr>
                <p:extLst>
                  <p:ext uri="{D42A27DB-BD31-4B8C-83A1-F6EECF244321}">
                    <p14:modId xmlns:p14="http://schemas.microsoft.com/office/powerpoint/2010/main" val="4066886346"/>
                  </p:ext>
                </p:extLst>
              </p:nvPr>
            </p:nvGraphicFramePr>
            <p:xfrm>
              <a:off x="489943" y="4671561"/>
              <a:ext cx="3906063" cy="1554480"/>
            </p:xfrm>
            <a:graphic>
              <a:graphicData uri="http://schemas.openxmlformats.org/drawingml/2006/table">
                <a:tbl>
                  <a:tblPr firstRow="1" bandRow="1"/>
                  <a:tblGrid>
                    <a:gridCol w="2197715">
                      <a:extLst>
                        <a:ext uri="{9D8B030D-6E8A-4147-A177-3AD203B41FA5}">
                          <a16:colId xmlns:a16="http://schemas.microsoft.com/office/drawing/2014/main" val="3060662380"/>
                        </a:ext>
                      </a:extLst>
                    </a:gridCol>
                    <a:gridCol w="1708348">
                      <a:extLst>
                        <a:ext uri="{9D8B030D-6E8A-4147-A177-3AD203B41FA5}">
                          <a16:colId xmlns:a16="http://schemas.microsoft.com/office/drawing/2014/main" val="1782283728"/>
                        </a:ext>
                      </a:extLst>
                    </a:gridCol>
                  </a:tblGrid>
                  <a:tr h="218221">
                    <a:tc gridSpan="2">
                      <a:txBody>
                        <a:bodyPr/>
                        <a:lstStyle>
                          <a:lvl1pPr marL="0" algn="l" defTabSz="685783" rtl="0" eaLnBrk="1" latinLnBrk="0" hangingPunct="1">
                            <a:defRPr sz="1351" kern="1200">
                              <a:solidFill>
                                <a:schemeClr val="tx1"/>
                              </a:solidFill>
                              <a:latin typeface="Calibri" panose="020F0502020204030204"/>
                            </a:defRPr>
                          </a:lvl1pPr>
                          <a:lvl2pPr marL="342891" algn="l" defTabSz="685783" rtl="0" eaLnBrk="1" latinLnBrk="0" hangingPunct="1">
                            <a:defRPr sz="1351" kern="1200">
                              <a:solidFill>
                                <a:schemeClr val="tx1"/>
                              </a:solidFill>
                              <a:latin typeface="Calibri" panose="020F0502020204030204"/>
                            </a:defRPr>
                          </a:lvl2pPr>
                          <a:lvl3pPr marL="685783" algn="l" defTabSz="685783" rtl="0" eaLnBrk="1" latinLnBrk="0" hangingPunct="1">
                            <a:defRPr sz="1351" kern="1200">
                              <a:solidFill>
                                <a:schemeClr val="tx1"/>
                              </a:solidFill>
                              <a:latin typeface="Calibri" panose="020F0502020204030204"/>
                            </a:defRPr>
                          </a:lvl3pPr>
                          <a:lvl4pPr marL="1028674" algn="l" defTabSz="685783" rtl="0" eaLnBrk="1" latinLnBrk="0" hangingPunct="1">
                            <a:defRPr sz="1351" kern="1200">
                              <a:solidFill>
                                <a:schemeClr val="tx1"/>
                              </a:solidFill>
                              <a:latin typeface="Calibri" panose="020F0502020204030204"/>
                            </a:defRPr>
                          </a:lvl4pPr>
                          <a:lvl5pPr marL="1371566" algn="l" defTabSz="685783" rtl="0" eaLnBrk="1" latinLnBrk="0" hangingPunct="1">
                            <a:defRPr sz="1351" kern="1200">
                              <a:solidFill>
                                <a:schemeClr val="tx1"/>
                              </a:solidFill>
                              <a:latin typeface="Calibri" panose="020F0502020204030204"/>
                            </a:defRPr>
                          </a:lvl5pPr>
                          <a:lvl6pPr marL="1714457" algn="l" defTabSz="685783" rtl="0" eaLnBrk="1" latinLnBrk="0" hangingPunct="1">
                            <a:defRPr sz="1351" kern="1200">
                              <a:solidFill>
                                <a:schemeClr val="tx1"/>
                              </a:solidFill>
                              <a:latin typeface="Calibri" panose="020F0502020204030204"/>
                            </a:defRPr>
                          </a:lvl6pPr>
                          <a:lvl7pPr marL="2057349" algn="l" defTabSz="685783" rtl="0" eaLnBrk="1" latinLnBrk="0" hangingPunct="1">
                            <a:defRPr sz="1351" kern="1200">
                              <a:solidFill>
                                <a:schemeClr val="tx1"/>
                              </a:solidFill>
                              <a:latin typeface="Calibri" panose="020F0502020204030204"/>
                            </a:defRPr>
                          </a:lvl7pPr>
                          <a:lvl8pPr marL="2400240" algn="l" defTabSz="685783" rtl="0" eaLnBrk="1" latinLnBrk="0" hangingPunct="1">
                            <a:defRPr sz="1351" kern="1200">
                              <a:solidFill>
                                <a:schemeClr val="tx1"/>
                              </a:solidFill>
                              <a:latin typeface="Calibri" panose="020F0502020204030204"/>
                            </a:defRPr>
                          </a:lvl8pPr>
                          <a:lvl9pPr marL="2743131" algn="l" defTabSz="685783" rtl="0" eaLnBrk="1" latinLnBrk="0" hangingPunct="1">
                            <a:defRPr sz="1351" kern="1200">
                              <a:solidFill>
                                <a:schemeClr val="tx1"/>
                              </a:solidFill>
                              <a:latin typeface="Calibri" panose="020F0502020204030204"/>
                            </a:defRPr>
                          </a:lvl9pPr>
                        </a:lstStyle>
                        <a:p>
                          <a:pPr algn="ctr"/>
                          <a:r>
                            <a:rPr lang="en-US" sz="1100" b="1" dirty="0">
                              <a:latin typeface="+mn-lt"/>
                              <a:cs typeface="Calibri Light" panose="020F0302020204030204" pitchFamily="34" charset="0"/>
                            </a:rPr>
                            <a:t>Experimental conditions</a:t>
                          </a:r>
                          <a:endParaRPr lang="x-none" sz="1100" b="1" dirty="0">
                            <a:latin typeface="+mn-lt"/>
                            <a:cs typeface="Calibri Light" panose="020F0302020204030204" pitchFamily="34"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x-none" sz="800" dirty="0"/>
                        </a:p>
                      </a:txBody>
                      <a:tcPr/>
                    </a:tc>
                    <a:extLst>
                      <a:ext uri="{0D108BD9-81ED-4DB2-BD59-A6C34878D82A}">
                        <a16:rowId xmlns:a16="http://schemas.microsoft.com/office/drawing/2014/main" val="716625078"/>
                      </a:ext>
                    </a:extLst>
                  </a:tr>
                  <a:tr h="218221">
                    <a:tc>
                      <a:txBody>
                        <a:bodyPr/>
                        <a:lstStyle>
                          <a:lvl1pPr marL="0" algn="l" defTabSz="685783" rtl="0" eaLnBrk="1" latinLnBrk="0" hangingPunct="1">
                            <a:defRPr sz="1351" kern="1200">
                              <a:solidFill>
                                <a:schemeClr val="tx1"/>
                              </a:solidFill>
                              <a:latin typeface="Calibri" panose="020F0502020204030204"/>
                            </a:defRPr>
                          </a:lvl1pPr>
                          <a:lvl2pPr marL="342891" algn="l" defTabSz="685783" rtl="0" eaLnBrk="1" latinLnBrk="0" hangingPunct="1">
                            <a:defRPr sz="1351" kern="1200">
                              <a:solidFill>
                                <a:schemeClr val="tx1"/>
                              </a:solidFill>
                              <a:latin typeface="Calibri" panose="020F0502020204030204"/>
                            </a:defRPr>
                          </a:lvl2pPr>
                          <a:lvl3pPr marL="685783" algn="l" defTabSz="685783" rtl="0" eaLnBrk="1" latinLnBrk="0" hangingPunct="1">
                            <a:defRPr sz="1351" kern="1200">
                              <a:solidFill>
                                <a:schemeClr val="tx1"/>
                              </a:solidFill>
                              <a:latin typeface="Calibri" panose="020F0502020204030204"/>
                            </a:defRPr>
                          </a:lvl3pPr>
                          <a:lvl4pPr marL="1028674" algn="l" defTabSz="685783" rtl="0" eaLnBrk="1" latinLnBrk="0" hangingPunct="1">
                            <a:defRPr sz="1351" kern="1200">
                              <a:solidFill>
                                <a:schemeClr val="tx1"/>
                              </a:solidFill>
                              <a:latin typeface="Calibri" panose="020F0502020204030204"/>
                            </a:defRPr>
                          </a:lvl4pPr>
                          <a:lvl5pPr marL="1371566" algn="l" defTabSz="685783" rtl="0" eaLnBrk="1" latinLnBrk="0" hangingPunct="1">
                            <a:defRPr sz="1351" kern="1200">
                              <a:solidFill>
                                <a:schemeClr val="tx1"/>
                              </a:solidFill>
                              <a:latin typeface="Calibri" panose="020F0502020204030204"/>
                            </a:defRPr>
                          </a:lvl5pPr>
                          <a:lvl6pPr marL="1714457" algn="l" defTabSz="685783" rtl="0" eaLnBrk="1" latinLnBrk="0" hangingPunct="1">
                            <a:defRPr sz="1351" kern="1200">
                              <a:solidFill>
                                <a:schemeClr val="tx1"/>
                              </a:solidFill>
                              <a:latin typeface="Calibri" panose="020F0502020204030204"/>
                            </a:defRPr>
                          </a:lvl6pPr>
                          <a:lvl7pPr marL="2057349" algn="l" defTabSz="685783" rtl="0" eaLnBrk="1" latinLnBrk="0" hangingPunct="1">
                            <a:defRPr sz="1351" kern="1200">
                              <a:solidFill>
                                <a:schemeClr val="tx1"/>
                              </a:solidFill>
                              <a:latin typeface="Calibri" panose="020F0502020204030204"/>
                            </a:defRPr>
                          </a:lvl7pPr>
                          <a:lvl8pPr marL="2400240" algn="l" defTabSz="685783" rtl="0" eaLnBrk="1" latinLnBrk="0" hangingPunct="1">
                            <a:defRPr sz="1351" kern="1200">
                              <a:solidFill>
                                <a:schemeClr val="tx1"/>
                              </a:solidFill>
                              <a:latin typeface="Calibri" panose="020F0502020204030204"/>
                            </a:defRPr>
                          </a:lvl8pPr>
                          <a:lvl9pPr marL="2743131" algn="l" defTabSz="685783" rtl="0" eaLnBrk="1" latinLnBrk="0" hangingPunct="1">
                            <a:defRPr sz="1351" kern="1200">
                              <a:solidFill>
                                <a:schemeClr val="tx1"/>
                              </a:solidFill>
                              <a:latin typeface="Calibri" panose="020F0502020204030204"/>
                            </a:defRPr>
                          </a:lvl9pPr>
                        </a:lstStyle>
                        <a:p>
                          <a:pPr algn="l"/>
                          <a:r>
                            <a:rPr lang="el-GR" sz="1100" dirty="0">
                              <a:latin typeface="+mn-lt"/>
                              <a:cs typeface="Calibri Light" panose="020F0302020204030204" pitchFamily="34" charset="0"/>
                            </a:rPr>
                            <a:t>Δ</a:t>
                          </a:r>
                          <a:r>
                            <a:rPr lang="en-US" sz="1100" dirty="0">
                              <a:latin typeface="+mn-lt"/>
                              <a:cs typeface="Calibri Light" panose="020F0302020204030204" pitchFamily="34" charset="0"/>
                            </a:rPr>
                            <a:t>P [bar]</a:t>
                          </a:r>
                          <a:endParaRPr lang="x-none" sz="1100" dirty="0">
                            <a:latin typeface="+mn-lt"/>
                            <a:cs typeface="Calibri Light" panose="020F0302020204030204" pitchFamily="34" charset="0"/>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685783" rtl="0" eaLnBrk="1" latinLnBrk="0" hangingPunct="1">
                            <a:defRPr sz="1351" kern="1200">
                              <a:solidFill>
                                <a:schemeClr val="tx1"/>
                              </a:solidFill>
                              <a:latin typeface="Calibri" panose="020F0502020204030204"/>
                            </a:defRPr>
                          </a:lvl1pPr>
                          <a:lvl2pPr marL="342891" algn="l" defTabSz="685783" rtl="0" eaLnBrk="1" latinLnBrk="0" hangingPunct="1">
                            <a:defRPr sz="1351" kern="1200">
                              <a:solidFill>
                                <a:schemeClr val="tx1"/>
                              </a:solidFill>
                              <a:latin typeface="Calibri" panose="020F0502020204030204"/>
                            </a:defRPr>
                          </a:lvl2pPr>
                          <a:lvl3pPr marL="685783" algn="l" defTabSz="685783" rtl="0" eaLnBrk="1" latinLnBrk="0" hangingPunct="1">
                            <a:defRPr sz="1351" kern="1200">
                              <a:solidFill>
                                <a:schemeClr val="tx1"/>
                              </a:solidFill>
                              <a:latin typeface="Calibri" panose="020F0502020204030204"/>
                            </a:defRPr>
                          </a:lvl3pPr>
                          <a:lvl4pPr marL="1028674" algn="l" defTabSz="685783" rtl="0" eaLnBrk="1" latinLnBrk="0" hangingPunct="1">
                            <a:defRPr sz="1351" kern="1200">
                              <a:solidFill>
                                <a:schemeClr val="tx1"/>
                              </a:solidFill>
                              <a:latin typeface="Calibri" panose="020F0502020204030204"/>
                            </a:defRPr>
                          </a:lvl4pPr>
                          <a:lvl5pPr marL="1371566" algn="l" defTabSz="685783" rtl="0" eaLnBrk="1" latinLnBrk="0" hangingPunct="1">
                            <a:defRPr sz="1351" kern="1200">
                              <a:solidFill>
                                <a:schemeClr val="tx1"/>
                              </a:solidFill>
                              <a:latin typeface="Calibri" panose="020F0502020204030204"/>
                            </a:defRPr>
                          </a:lvl5pPr>
                          <a:lvl6pPr marL="1714457" algn="l" defTabSz="685783" rtl="0" eaLnBrk="1" latinLnBrk="0" hangingPunct="1">
                            <a:defRPr sz="1351" kern="1200">
                              <a:solidFill>
                                <a:schemeClr val="tx1"/>
                              </a:solidFill>
                              <a:latin typeface="Calibri" panose="020F0502020204030204"/>
                            </a:defRPr>
                          </a:lvl6pPr>
                          <a:lvl7pPr marL="2057349" algn="l" defTabSz="685783" rtl="0" eaLnBrk="1" latinLnBrk="0" hangingPunct="1">
                            <a:defRPr sz="1351" kern="1200">
                              <a:solidFill>
                                <a:schemeClr val="tx1"/>
                              </a:solidFill>
                              <a:latin typeface="Calibri" panose="020F0502020204030204"/>
                            </a:defRPr>
                          </a:lvl7pPr>
                          <a:lvl8pPr marL="2400240" algn="l" defTabSz="685783" rtl="0" eaLnBrk="1" latinLnBrk="0" hangingPunct="1">
                            <a:defRPr sz="1351" kern="1200">
                              <a:solidFill>
                                <a:schemeClr val="tx1"/>
                              </a:solidFill>
                              <a:latin typeface="Calibri" panose="020F0502020204030204"/>
                            </a:defRPr>
                          </a:lvl8pPr>
                          <a:lvl9pPr marL="2743131" algn="l" defTabSz="685783" rtl="0" eaLnBrk="1" latinLnBrk="0" hangingPunct="1">
                            <a:defRPr sz="1351" kern="1200">
                              <a:solidFill>
                                <a:schemeClr val="tx1"/>
                              </a:solidFill>
                              <a:latin typeface="Calibri" panose="020F0502020204030204"/>
                            </a:defRPr>
                          </a:lvl9pPr>
                        </a:lstStyle>
                        <a:p>
                          <a:pPr algn="ctr"/>
                          <a:r>
                            <a:rPr lang="en-US" sz="1100" dirty="0">
                              <a:latin typeface="+mn-lt"/>
                              <a:cs typeface="Calibri Light" panose="020F0302020204030204" pitchFamily="34" charset="0"/>
                            </a:rPr>
                            <a:t>3 </a:t>
                          </a:r>
                          <a:endParaRPr lang="x-none" sz="1100" dirty="0">
                            <a:latin typeface="+mn-lt"/>
                            <a:cs typeface="Calibri Light" panose="020F0302020204030204" pitchFamily="34" charset="0"/>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182904200"/>
                      </a:ext>
                    </a:extLst>
                  </a:tr>
                  <a:tr h="218221">
                    <a:tc>
                      <a:txBody>
                        <a:bodyPr/>
                        <a:lstStyle>
                          <a:lvl1pPr marL="0" algn="l" defTabSz="685783" rtl="0" eaLnBrk="1" latinLnBrk="0" hangingPunct="1">
                            <a:defRPr sz="1351" kern="1200">
                              <a:solidFill>
                                <a:schemeClr val="tx1"/>
                              </a:solidFill>
                              <a:latin typeface="Calibri" panose="020F0502020204030204"/>
                            </a:defRPr>
                          </a:lvl1pPr>
                          <a:lvl2pPr marL="342891" algn="l" defTabSz="685783" rtl="0" eaLnBrk="1" latinLnBrk="0" hangingPunct="1">
                            <a:defRPr sz="1351" kern="1200">
                              <a:solidFill>
                                <a:schemeClr val="tx1"/>
                              </a:solidFill>
                              <a:latin typeface="Calibri" panose="020F0502020204030204"/>
                            </a:defRPr>
                          </a:lvl2pPr>
                          <a:lvl3pPr marL="685783" algn="l" defTabSz="685783" rtl="0" eaLnBrk="1" latinLnBrk="0" hangingPunct="1">
                            <a:defRPr sz="1351" kern="1200">
                              <a:solidFill>
                                <a:schemeClr val="tx1"/>
                              </a:solidFill>
                              <a:latin typeface="Calibri" panose="020F0502020204030204"/>
                            </a:defRPr>
                          </a:lvl3pPr>
                          <a:lvl4pPr marL="1028674" algn="l" defTabSz="685783" rtl="0" eaLnBrk="1" latinLnBrk="0" hangingPunct="1">
                            <a:defRPr sz="1351" kern="1200">
                              <a:solidFill>
                                <a:schemeClr val="tx1"/>
                              </a:solidFill>
                              <a:latin typeface="Calibri" panose="020F0502020204030204"/>
                            </a:defRPr>
                          </a:lvl4pPr>
                          <a:lvl5pPr marL="1371566" algn="l" defTabSz="685783" rtl="0" eaLnBrk="1" latinLnBrk="0" hangingPunct="1">
                            <a:defRPr sz="1351" kern="1200">
                              <a:solidFill>
                                <a:schemeClr val="tx1"/>
                              </a:solidFill>
                              <a:latin typeface="Calibri" panose="020F0502020204030204"/>
                            </a:defRPr>
                          </a:lvl5pPr>
                          <a:lvl6pPr marL="1714457" algn="l" defTabSz="685783" rtl="0" eaLnBrk="1" latinLnBrk="0" hangingPunct="1">
                            <a:defRPr sz="1351" kern="1200">
                              <a:solidFill>
                                <a:schemeClr val="tx1"/>
                              </a:solidFill>
                              <a:latin typeface="Calibri" panose="020F0502020204030204"/>
                            </a:defRPr>
                          </a:lvl6pPr>
                          <a:lvl7pPr marL="2057349" algn="l" defTabSz="685783" rtl="0" eaLnBrk="1" latinLnBrk="0" hangingPunct="1">
                            <a:defRPr sz="1351" kern="1200">
                              <a:solidFill>
                                <a:schemeClr val="tx1"/>
                              </a:solidFill>
                              <a:latin typeface="Calibri" panose="020F0502020204030204"/>
                            </a:defRPr>
                          </a:lvl7pPr>
                          <a:lvl8pPr marL="2400240" algn="l" defTabSz="685783" rtl="0" eaLnBrk="1" latinLnBrk="0" hangingPunct="1">
                            <a:defRPr sz="1351" kern="1200">
                              <a:solidFill>
                                <a:schemeClr val="tx1"/>
                              </a:solidFill>
                              <a:latin typeface="Calibri" panose="020F0502020204030204"/>
                            </a:defRPr>
                          </a:lvl8pPr>
                          <a:lvl9pPr marL="2743131" algn="l" defTabSz="685783" rtl="0" eaLnBrk="1" latinLnBrk="0" hangingPunct="1">
                            <a:defRPr sz="1351" kern="1200">
                              <a:solidFill>
                                <a:schemeClr val="tx1"/>
                              </a:solidFill>
                              <a:latin typeface="Calibri" panose="020F0502020204030204"/>
                            </a:defRPr>
                          </a:lvl9pPr>
                        </a:lstStyle>
                        <a:p>
                          <a:pPr algn="l"/>
                          <a:r>
                            <a:rPr lang="en-US" sz="1100" dirty="0">
                              <a:latin typeface="+mn-lt"/>
                              <a:cs typeface="Calibri Light" panose="020F0302020204030204" pitchFamily="34" charset="0"/>
                            </a:rPr>
                            <a:t>Permeate pressure [bar]</a:t>
                          </a:r>
                          <a:endParaRPr lang="x-none" sz="1100" dirty="0">
                            <a:latin typeface="+mn-lt"/>
                            <a:cs typeface="Calibri Light" panose="020F0302020204030204" pitchFamily="34"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685783" rtl="0" eaLnBrk="1" latinLnBrk="0" hangingPunct="1">
                            <a:defRPr sz="1351" kern="1200">
                              <a:solidFill>
                                <a:schemeClr val="tx1"/>
                              </a:solidFill>
                              <a:latin typeface="Calibri" panose="020F0502020204030204"/>
                            </a:defRPr>
                          </a:lvl1pPr>
                          <a:lvl2pPr marL="342891" algn="l" defTabSz="685783" rtl="0" eaLnBrk="1" latinLnBrk="0" hangingPunct="1">
                            <a:defRPr sz="1351" kern="1200">
                              <a:solidFill>
                                <a:schemeClr val="tx1"/>
                              </a:solidFill>
                              <a:latin typeface="Calibri" panose="020F0502020204030204"/>
                            </a:defRPr>
                          </a:lvl2pPr>
                          <a:lvl3pPr marL="685783" algn="l" defTabSz="685783" rtl="0" eaLnBrk="1" latinLnBrk="0" hangingPunct="1">
                            <a:defRPr sz="1351" kern="1200">
                              <a:solidFill>
                                <a:schemeClr val="tx1"/>
                              </a:solidFill>
                              <a:latin typeface="Calibri" panose="020F0502020204030204"/>
                            </a:defRPr>
                          </a:lvl3pPr>
                          <a:lvl4pPr marL="1028674" algn="l" defTabSz="685783" rtl="0" eaLnBrk="1" latinLnBrk="0" hangingPunct="1">
                            <a:defRPr sz="1351" kern="1200">
                              <a:solidFill>
                                <a:schemeClr val="tx1"/>
                              </a:solidFill>
                              <a:latin typeface="Calibri" panose="020F0502020204030204"/>
                            </a:defRPr>
                          </a:lvl4pPr>
                          <a:lvl5pPr marL="1371566" algn="l" defTabSz="685783" rtl="0" eaLnBrk="1" latinLnBrk="0" hangingPunct="1">
                            <a:defRPr sz="1351" kern="1200">
                              <a:solidFill>
                                <a:schemeClr val="tx1"/>
                              </a:solidFill>
                              <a:latin typeface="Calibri" panose="020F0502020204030204"/>
                            </a:defRPr>
                          </a:lvl5pPr>
                          <a:lvl6pPr marL="1714457" algn="l" defTabSz="685783" rtl="0" eaLnBrk="1" latinLnBrk="0" hangingPunct="1">
                            <a:defRPr sz="1351" kern="1200">
                              <a:solidFill>
                                <a:schemeClr val="tx1"/>
                              </a:solidFill>
                              <a:latin typeface="Calibri" panose="020F0502020204030204"/>
                            </a:defRPr>
                          </a:lvl6pPr>
                          <a:lvl7pPr marL="2057349" algn="l" defTabSz="685783" rtl="0" eaLnBrk="1" latinLnBrk="0" hangingPunct="1">
                            <a:defRPr sz="1351" kern="1200">
                              <a:solidFill>
                                <a:schemeClr val="tx1"/>
                              </a:solidFill>
                              <a:latin typeface="Calibri" panose="020F0502020204030204"/>
                            </a:defRPr>
                          </a:lvl7pPr>
                          <a:lvl8pPr marL="2400240" algn="l" defTabSz="685783" rtl="0" eaLnBrk="1" latinLnBrk="0" hangingPunct="1">
                            <a:defRPr sz="1351" kern="1200">
                              <a:solidFill>
                                <a:schemeClr val="tx1"/>
                              </a:solidFill>
                              <a:latin typeface="Calibri" panose="020F0502020204030204"/>
                            </a:defRPr>
                          </a:lvl8pPr>
                          <a:lvl9pPr marL="2743131" algn="l" defTabSz="685783" rtl="0" eaLnBrk="1" latinLnBrk="0" hangingPunct="1">
                            <a:defRPr sz="1351" kern="1200">
                              <a:solidFill>
                                <a:schemeClr val="tx1"/>
                              </a:solidFill>
                              <a:latin typeface="Calibri" panose="020F0502020204030204"/>
                            </a:defRPr>
                          </a:lvl9pPr>
                        </a:lstStyle>
                        <a:p>
                          <a:pPr algn="ctr"/>
                          <a:r>
                            <a:rPr lang="en-US" sz="1100" dirty="0">
                              <a:latin typeface="+mn-lt"/>
                              <a:cs typeface="Calibri Light" panose="020F0302020204030204" pitchFamily="34" charset="0"/>
                            </a:rPr>
                            <a:t>0.01-1</a:t>
                          </a:r>
                          <a:endParaRPr lang="x-none" sz="1100" dirty="0">
                            <a:latin typeface="+mn-lt"/>
                            <a:cs typeface="Calibri Light" panose="020F03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5483822"/>
                      </a:ext>
                    </a:extLst>
                  </a:tr>
                  <a:tr h="218221">
                    <a:tc>
                      <a:txBody>
                        <a:bodyPr/>
                        <a:lstStyle>
                          <a:lvl1pPr marL="0" algn="l" defTabSz="685783" rtl="0" eaLnBrk="1" latinLnBrk="0" hangingPunct="1">
                            <a:defRPr sz="1351" kern="1200">
                              <a:solidFill>
                                <a:schemeClr val="tx1"/>
                              </a:solidFill>
                              <a:latin typeface="Calibri" panose="020F0502020204030204"/>
                            </a:defRPr>
                          </a:lvl1pPr>
                          <a:lvl2pPr marL="342891" algn="l" defTabSz="685783" rtl="0" eaLnBrk="1" latinLnBrk="0" hangingPunct="1">
                            <a:defRPr sz="1351" kern="1200">
                              <a:solidFill>
                                <a:schemeClr val="tx1"/>
                              </a:solidFill>
                              <a:latin typeface="Calibri" panose="020F0502020204030204"/>
                            </a:defRPr>
                          </a:lvl2pPr>
                          <a:lvl3pPr marL="685783" algn="l" defTabSz="685783" rtl="0" eaLnBrk="1" latinLnBrk="0" hangingPunct="1">
                            <a:defRPr sz="1351" kern="1200">
                              <a:solidFill>
                                <a:schemeClr val="tx1"/>
                              </a:solidFill>
                              <a:latin typeface="Calibri" panose="020F0502020204030204"/>
                            </a:defRPr>
                          </a:lvl3pPr>
                          <a:lvl4pPr marL="1028674" algn="l" defTabSz="685783" rtl="0" eaLnBrk="1" latinLnBrk="0" hangingPunct="1">
                            <a:defRPr sz="1351" kern="1200">
                              <a:solidFill>
                                <a:schemeClr val="tx1"/>
                              </a:solidFill>
                              <a:latin typeface="Calibri" panose="020F0502020204030204"/>
                            </a:defRPr>
                          </a:lvl4pPr>
                          <a:lvl5pPr marL="1371566" algn="l" defTabSz="685783" rtl="0" eaLnBrk="1" latinLnBrk="0" hangingPunct="1">
                            <a:defRPr sz="1351" kern="1200">
                              <a:solidFill>
                                <a:schemeClr val="tx1"/>
                              </a:solidFill>
                              <a:latin typeface="Calibri" panose="020F0502020204030204"/>
                            </a:defRPr>
                          </a:lvl5pPr>
                          <a:lvl6pPr marL="1714457" algn="l" defTabSz="685783" rtl="0" eaLnBrk="1" latinLnBrk="0" hangingPunct="1">
                            <a:defRPr sz="1351" kern="1200">
                              <a:solidFill>
                                <a:schemeClr val="tx1"/>
                              </a:solidFill>
                              <a:latin typeface="Calibri" panose="020F0502020204030204"/>
                            </a:defRPr>
                          </a:lvl6pPr>
                          <a:lvl7pPr marL="2057349" algn="l" defTabSz="685783" rtl="0" eaLnBrk="1" latinLnBrk="0" hangingPunct="1">
                            <a:defRPr sz="1351" kern="1200">
                              <a:solidFill>
                                <a:schemeClr val="tx1"/>
                              </a:solidFill>
                              <a:latin typeface="Calibri" panose="020F0502020204030204"/>
                            </a:defRPr>
                          </a:lvl7pPr>
                          <a:lvl8pPr marL="2400240" algn="l" defTabSz="685783" rtl="0" eaLnBrk="1" latinLnBrk="0" hangingPunct="1">
                            <a:defRPr sz="1351" kern="1200">
                              <a:solidFill>
                                <a:schemeClr val="tx1"/>
                              </a:solidFill>
                              <a:latin typeface="Calibri" panose="020F0502020204030204"/>
                            </a:defRPr>
                          </a:lvl8pPr>
                          <a:lvl9pPr marL="2743131" algn="l" defTabSz="685783" rtl="0" eaLnBrk="1" latinLnBrk="0" hangingPunct="1">
                            <a:defRPr sz="1351" kern="1200">
                              <a:solidFill>
                                <a:schemeClr val="tx1"/>
                              </a:solidFill>
                              <a:latin typeface="Calibri" panose="020F0502020204030204"/>
                            </a:defRPr>
                          </a:lvl9pPr>
                        </a:lstStyle>
                        <a:p>
                          <a:pPr algn="l"/>
                          <a:r>
                            <a:rPr lang="en-US" sz="1100" dirty="0">
                              <a:latin typeface="+mn-lt"/>
                              <a:cs typeface="Calibri Light" panose="020F0302020204030204" pitchFamily="34" charset="0"/>
                            </a:rPr>
                            <a:t>Feed flow rate [L</a:t>
                          </a:r>
                          <a:r>
                            <a:rPr lang="en-US" sz="1100" baseline="-25000" dirty="0">
                              <a:latin typeface="+mn-lt"/>
                              <a:cs typeface="Calibri Light" panose="020F0302020204030204" pitchFamily="34" charset="0"/>
                            </a:rPr>
                            <a:t>N</a:t>
                          </a:r>
                          <a:r>
                            <a:rPr lang="en-US" sz="1100" dirty="0">
                              <a:latin typeface="+mn-lt"/>
                              <a:cs typeface="Calibri Light" panose="020F0302020204030204" pitchFamily="34" charset="0"/>
                            </a:rPr>
                            <a:t>/min]</a:t>
                          </a:r>
                          <a:endParaRPr lang="x-none" sz="1100" dirty="0">
                            <a:latin typeface="+mn-lt"/>
                            <a:cs typeface="Calibri Light" panose="020F0302020204030204" pitchFamily="34" charset="0"/>
                          </a:endParaRPr>
                        </a:p>
                      </a:txBody>
                      <a:tcPr>
                        <a:lnL w="12700" cap="flat" cmpd="sng" algn="ctr">
                          <a:noFill/>
                          <a:prstDash val="solid"/>
                          <a:round/>
                          <a:headEnd type="none" w="med" len="med"/>
                          <a:tailEnd type="none" w="med" len="med"/>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685783" rtl="0" eaLnBrk="1" latinLnBrk="0" hangingPunct="1">
                            <a:defRPr sz="1351" kern="1200">
                              <a:solidFill>
                                <a:schemeClr val="tx1"/>
                              </a:solidFill>
                              <a:latin typeface="Calibri" panose="020F0502020204030204"/>
                            </a:defRPr>
                          </a:lvl1pPr>
                          <a:lvl2pPr marL="342891" algn="l" defTabSz="685783" rtl="0" eaLnBrk="1" latinLnBrk="0" hangingPunct="1">
                            <a:defRPr sz="1351" kern="1200">
                              <a:solidFill>
                                <a:schemeClr val="tx1"/>
                              </a:solidFill>
                              <a:latin typeface="Calibri" panose="020F0502020204030204"/>
                            </a:defRPr>
                          </a:lvl2pPr>
                          <a:lvl3pPr marL="685783" algn="l" defTabSz="685783" rtl="0" eaLnBrk="1" latinLnBrk="0" hangingPunct="1">
                            <a:defRPr sz="1351" kern="1200">
                              <a:solidFill>
                                <a:schemeClr val="tx1"/>
                              </a:solidFill>
                              <a:latin typeface="Calibri" panose="020F0502020204030204"/>
                            </a:defRPr>
                          </a:lvl3pPr>
                          <a:lvl4pPr marL="1028674" algn="l" defTabSz="685783" rtl="0" eaLnBrk="1" latinLnBrk="0" hangingPunct="1">
                            <a:defRPr sz="1351" kern="1200">
                              <a:solidFill>
                                <a:schemeClr val="tx1"/>
                              </a:solidFill>
                              <a:latin typeface="Calibri" panose="020F0502020204030204"/>
                            </a:defRPr>
                          </a:lvl4pPr>
                          <a:lvl5pPr marL="1371566" algn="l" defTabSz="685783" rtl="0" eaLnBrk="1" latinLnBrk="0" hangingPunct="1">
                            <a:defRPr sz="1351" kern="1200">
                              <a:solidFill>
                                <a:schemeClr val="tx1"/>
                              </a:solidFill>
                              <a:latin typeface="Calibri" panose="020F0502020204030204"/>
                            </a:defRPr>
                          </a:lvl5pPr>
                          <a:lvl6pPr marL="1714457" algn="l" defTabSz="685783" rtl="0" eaLnBrk="1" latinLnBrk="0" hangingPunct="1">
                            <a:defRPr sz="1351" kern="1200">
                              <a:solidFill>
                                <a:schemeClr val="tx1"/>
                              </a:solidFill>
                              <a:latin typeface="Calibri" panose="020F0502020204030204"/>
                            </a:defRPr>
                          </a:lvl6pPr>
                          <a:lvl7pPr marL="2057349" algn="l" defTabSz="685783" rtl="0" eaLnBrk="1" latinLnBrk="0" hangingPunct="1">
                            <a:defRPr sz="1351" kern="1200">
                              <a:solidFill>
                                <a:schemeClr val="tx1"/>
                              </a:solidFill>
                              <a:latin typeface="Calibri" panose="020F0502020204030204"/>
                            </a:defRPr>
                          </a:lvl7pPr>
                          <a:lvl8pPr marL="2400240" algn="l" defTabSz="685783" rtl="0" eaLnBrk="1" latinLnBrk="0" hangingPunct="1">
                            <a:defRPr sz="1351" kern="1200">
                              <a:solidFill>
                                <a:schemeClr val="tx1"/>
                              </a:solidFill>
                              <a:latin typeface="Calibri" panose="020F0502020204030204"/>
                            </a:defRPr>
                          </a:lvl8pPr>
                          <a:lvl9pPr marL="2743131" algn="l" defTabSz="685783" rtl="0" eaLnBrk="1" latinLnBrk="0" hangingPunct="1">
                            <a:defRPr sz="1351" kern="1200">
                              <a:solidFill>
                                <a:schemeClr val="tx1"/>
                              </a:solidFill>
                              <a:latin typeface="Calibri" panose="020F0502020204030204"/>
                            </a:defRPr>
                          </a:lvl9pPr>
                        </a:lstStyle>
                        <a:p>
                          <a:pPr algn="ctr"/>
                          <a:r>
                            <a:rPr lang="en-US" sz="1100" dirty="0">
                              <a:latin typeface="+mn-lt"/>
                              <a:cs typeface="Calibri Light" panose="020F0302020204030204" pitchFamily="34" charset="0"/>
                            </a:rPr>
                            <a:t>0.5</a:t>
                          </a:r>
                          <a:endParaRPr lang="x-none" sz="1100" dirty="0">
                            <a:latin typeface="+mn-lt"/>
                            <a:cs typeface="Calibri Light" panose="020F0302020204030204" pitchFamily="34" charset="0"/>
                          </a:endParaRPr>
                        </a:p>
                      </a:txBody>
                      <a:tcPr>
                        <a:lnL>
                          <a:noFill/>
                        </a:lnL>
                        <a:lnR w="12700" cap="flat" cmpd="sng" algn="ctr">
                          <a:noFill/>
                          <a:prstDash val="solid"/>
                          <a:round/>
                          <a:headEnd type="none" w="med" len="med"/>
                          <a:tailEnd type="none" w="med" len="med"/>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320993729"/>
                      </a:ext>
                    </a:extLst>
                  </a:tr>
                  <a:tr h="218221">
                    <a:tc>
                      <a:txBody>
                        <a:bodyPr/>
                        <a:lstStyle/>
                        <a:p>
                          <a:pPr algn="l"/>
                          <a:r>
                            <a:rPr lang="en-US" sz="1100" dirty="0">
                              <a:latin typeface="+mn-lt"/>
                              <a:cs typeface="Calibri Light" panose="020F0302020204030204" pitchFamily="34" charset="0"/>
                            </a:rPr>
                            <a:t>Membrane</a:t>
                          </a:r>
                          <a:endParaRPr lang="x-none" sz="1100" dirty="0">
                            <a:latin typeface="+mn-lt"/>
                            <a:cs typeface="Calibri Light" panose="020F0302020204030204" pitchFamily="34" charset="0"/>
                          </a:endParaRPr>
                        </a:p>
                      </a:txBody>
                      <a:tcPr>
                        <a:lnL w="12700" cap="flat" cmpd="sng" algn="ctr">
                          <a:noFill/>
                          <a:prstDash val="solid"/>
                          <a:round/>
                          <a:headEnd type="none" w="med" len="med"/>
                          <a:tailEnd type="none" w="med" len="med"/>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dirty="0">
                              <a:latin typeface="+mn-lt"/>
                              <a:cs typeface="Calibri Light" panose="020F0302020204030204" pitchFamily="34" charset="0"/>
                            </a:rPr>
                            <a:t>Double-skinned Pd-Ag</a:t>
                          </a:r>
                          <a:endParaRPr lang="x-none" sz="1100" dirty="0">
                            <a:latin typeface="+mn-lt"/>
                            <a:cs typeface="Calibri Light" panose="020F0302020204030204" pitchFamily="34" charset="0"/>
                          </a:endParaRPr>
                        </a:p>
                      </a:txBody>
                      <a:tcPr>
                        <a:lnL>
                          <a:noFill/>
                        </a:lnL>
                        <a:lnR w="12700" cap="flat" cmpd="sng" algn="ctr">
                          <a:noFill/>
                          <a:prstDash val="solid"/>
                          <a:round/>
                          <a:headEnd type="none" w="med" len="med"/>
                          <a:tailEnd type="none" w="med" len="med"/>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18986857"/>
                      </a:ext>
                    </a:extLst>
                  </a:tr>
                  <a:tr h="218221">
                    <a:tc>
                      <a:txBody>
                        <a:bodyPr/>
                        <a:lstStyle/>
                        <a:p>
                          <a:pPr algn="l"/>
                          <a:r>
                            <a:rPr lang="en-US" sz="1100" dirty="0">
                              <a:latin typeface="+mn-lt"/>
                              <a:cs typeface="Calibri Light" panose="020F0302020204030204" pitchFamily="34" charset="0"/>
                            </a:rPr>
                            <a:t>Thickness selective layer [</a:t>
                          </a:r>
                          <a:r>
                            <a:rPr lang="el-GR" sz="1100" dirty="0">
                              <a:effectLst/>
                              <a:latin typeface="+mn-lt"/>
                              <a:cs typeface="Calibri Light" panose="020F0302020204030204" pitchFamily="34" charset="0"/>
                            </a:rPr>
                            <a:t>μ</a:t>
                          </a:r>
                          <a:r>
                            <a:rPr lang="en-GB" sz="1100" dirty="0">
                              <a:effectLst/>
                              <a:latin typeface="+mn-lt"/>
                              <a:cs typeface="Calibri Light" panose="020F0302020204030204" pitchFamily="34" charset="0"/>
                            </a:rPr>
                            <a:t>m]</a:t>
                          </a:r>
                          <a:endParaRPr lang="LID4096" sz="1100" dirty="0">
                            <a:latin typeface="+mn-lt"/>
                            <a:cs typeface="Calibri Light" panose="020F0302020204030204" pitchFamily="34" charset="0"/>
                          </a:endParaRP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14:m>
                            <m:oMath xmlns:m="http://schemas.openxmlformats.org/officeDocument/2006/math">
                              <m:r>
                                <a:rPr lang="en-US" sz="11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1100" dirty="0">
                              <a:latin typeface="+mn-lt"/>
                              <a:cs typeface="Calibri Light" panose="020F0302020204030204" pitchFamily="34" charset="0"/>
                            </a:rPr>
                            <a:t>4.61</a:t>
                          </a:r>
                          <a:endParaRPr lang="LID4096" sz="1100" dirty="0">
                            <a:latin typeface="+mn-lt"/>
                            <a:cs typeface="Calibri Light" panose="020F0302020204030204" pitchFamily="34" charset="0"/>
                          </a:endParaRP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865827130"/>
                      </a:ext>
                    </a:extLst>
                  </a:tr>
                </a:tbl>
              </a:graphicData>
            </a:graphic>
          </p:graphicFrame>
        </mc:Choice>
        <mc:Fallback xmlns="">
          <p:graphicFrame>
            <p:nvGraphicFramePr>
              <p:cNvPr id="82" name="Table 81">
                <a:extLst>
                  <a:ext uri="{FF2B5EF4-FFF2-40B4-BE49-F238E27FC236}">
                    <a16:creationId xmlns:a16="http://schemas.microsoft.com/office/drawing/2014/main" id="{A69C057E-696D-FE30-97E3-15BF61BB589F}"/>
                  </a:ext>
                </a:extLst>
              </p:cNvPr>
              <p:cNvGraphicFramePr>
                <a:graphicFrameLocks noGrp="1"/>
              </p:cNvGraphicFramePr>
              <p:nvPr>
                <p:extLst>
                  <p:ext uri="{D42A27DB-BD31-4B8C-83A1-F6EECF244321}">
                    <p14:modId xmlns:p14="http://schemas.microsoft.com/office/powerpoint/2010/main" val="4066886346"/>
                  </p:ext>
                </p:extLst>
              </p:nvPr>
            </p:nvGraphicFramePr>
            <p:xfrm>
              <a:off x="489943" y="4671561"/>
              <a:ext cx="3906063" cy="1554480"/>
            </p:xfrm>
            <a:graphic>
              <a:graphicData uri="http://schemas.openxmlformats.org/drawingml/2006/table">
                <a:tbl>
                  <a:tblPr firstRow="1" bandRow="1"/>
                  <a:tblGrid>
                    <a:gridCol w="2197715">
                      <a:extLst>
                        <a:ext uri="{9D8B030D-6E8A-4147-A177-3AD203B41FA5}">
                          <a16:colId xmlns:a16="http://schemas.microsoft.com/office/drawing/2014/main" val="3060662380"/>
                        </a:ext>
                      </a:extLst>
                    </a:gridCol>
                    <a:gridCol w="1708348">
                      <a:extLst>
                        <a:ext uri="{9D8B030D-6E8A-4147-A177-3AD203B41FA5}">
                          <a16:colId xmlns:a16="http://schemas.microsoft.com/office/drawing/2014/main" val="1782283728"/>
                        </a:ext>
                      </a:extLst>
                    </a:gridCol>
                  </a:tblGrid>
                  <a:tr h="259080">
                    <a:tc gridSpan="2">
                      <a:txBody>
                        <a:bodyPr/>
                        <a:lstStyle>
                          <a:lvl1pPr marL="0" algn="l" defTabSz="685783" rtl="0" eaLnBrk="1" latinLnBrk="0" hangingPunct="1">
                            <a:defRPr sz="1351" kern="1200">
                              <a:solidFill>
                                <a:schemeClr val="tx1"/>
                              </a:solidFill>
                              <a:latin typeface="Calibri" panose="020F0502020204030204"/>
                            </a:defRPr>
                          </a:lvl1pPr>
                          <a:lvl2pPr marL="342891" algn="l" defTabSz="685783" rtl="0" eaLnBrk="1" latinLnBrk="0" hangingPunct="1">
                            <a:defRPr sz="1351" kern="1200">
                              <a:solidFill>
                                <a:schemeClr val="tx1"/>
                              </a:solidFill>
                              <a:latin typeface="Calibri" panose="020F0502020204030204"/>
                            </a:defRPr>
                          </a:lvl2pPr>
                          <a:lvl3pPr marL="685783" algn="l" defTabSz="685783" rtl="0" eaLnBrk="1" latinLnBrk="0" hangingPunct="1">
                            <a:defRPr sz="1351" kern="1200">
                              <a:solidFill>
                                <a:schemeClr val="tx1"/>
                              </a:solidFill>
                              <a:latin typeface="Calibri" panose="020F0502020204030204"/>
                            </a:defRPr>
                          </a:lvl3pPr>
                          <a:lvl4pPr marL="1028674" algn="l" defTabSz="685783" rtl="0" eaLnBrk="1" latinLnBrk="0" hangingPunct="1">
                            <a:defRPr sz="1351" kern="1200">
                              <a:solidFill>
                                <a:schemeClr val="tx1"/>
                              </a:solidFill>
                              <a:latin typeface="Calibri" panose="020F0502020204030204"/>
                            </a:defRPr>
                          </a:lvl4pPr>
                          <a:lvl5pPr marL="1371566" algn="l" defTabSz="685783" rtl="0" eaLnBrk="1" latinLnBrk="0" hangingPunct="1">
                            <a:defRPr sz="1351" kern="1200">
                              <a:solidFill>
                                <a:schemeClr val="tx1"/>
                              </a:solidFill>
                              <a:latin typeface="Calibri" panose="020F0502020204030204"/>
                            </a:defRPr>
                          </a:lvl5pPr>
                          <a:lvl6pPr marL="1714457" algn="l" defTabSz="685783" rtl="0" eaLnBrk="1" latinLnBrk="0" hangingPunct="1">
                            <a:defRPr sz="1351" kern="1200">
                              <a:solidFill>
                                <a:schemeClr val="tx1"/>
                              </a:solidFill>
                              <a:latin typeface="Calibri" panose="020F0502020204030204"/>
                            </a:defRPr>
                          </a:lvl6pPr>
                          <a:lvl7pPr marL="2057349" algn="l" defTabSz="685783" rtl="0" eaLnBrk="1" latinLnBrk="0" hangingPunct="1">
                            <a:defRPr sz="1351" kern="1200">
                              <a:solidFill>
                                <a:schemeClr val="tx1"/>
                              </a:solidFill>
                              <a:latin typeface="Calibri" panose="020F0502020204030204"/>
                            </a:defRPr>
                          </a:lvl7pPr>
                          <a:lvl8pPr marL="2400240" algn="l" defTabSz="685783" rtl="0" eaLnBrk="1" latinLnBrk="0" hangingPunct="1">
                            <a:defRPr sz="1351" kern="1200">
                              <a:solidFill>
                                <a:schemeClr val="tx1"/>
                              </a:solidFill>
                              <a:latin typeface="Calibri" panose="020F0502020204030204"/>
                            </a:defRPr>
                          </a:lvl8pPr>
                          <a:lvl9pPr marL="2743131" algn="l" defTabSz="685783" rtl="0" eaLnBrk="1" latinLnBrk="0" hangingPunct="1">
                            <a:defRPr sz="1351" kern="1200">
                              <a:solidFill>
                                <a:schemeClr val="tx1"/>
                              </a:solidFill>
                              <a:latin typeface="Calibri" panose="020F0502020204030204"/>
                            </a:defRPr>
                          </a:lvl9pPr>
                        </a:lstStyle>
                        <a:p>
                          <a:pPr algn="ctr"/>
                          <a:r>
                            <a:rPr lang="en-US" sz="1100" b="1" dirty="0">
                              <a:latin typeface="+mn-lt"/>
                              <a:cs typeface="Calibri Light" panose="020F0302020204030204" pitchFamily="34" charset="0"/>
                            </a:rPr>
                            <a:t>Experimental conditions</a:t>
                          </a:r>
                          <a:endParaRPr lang="x-none" sz="1100" b="1" dirty="0">
                            <a:latin typeface="+mn-lt"/>
                            <a:cs typeface="Calibri Light" panose="020F0302020204030204" pitchFamily="34"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x-none" sz="800" dirty="0"/>
                        </a:p>
                      </a:txBody>
                      <a:tcPr/>
                    </a:tc>
                    <a:extLst>
                      <a:ext uri="{0D108BD9-81ED-4DB2-BD59-A6C34878D82A}">
                        <a16:rowId xmlns:a16="http://schemas.microsoft.com/office/drawing/2014/main" val="716625078"/>
                      </a:ext>
                    </a:extLst>
                  </a:tr>
                  <a:tr h="259080">
                    <a:tc>
                      <a:txBody>
                        <a:bodyPr/>
                        <a:lstStyle>
                          <a:lvl1pPr marL="0" algn="l" defTabSz="685783" rtl="0" eaLnBrk="1" latinLnBrk="0" hangingPunct="1">
                            <a:defRPr sz="1351" kern="1200">
                              <a:solidFill>
                                <a:schemeClr val="tx1"/>
                              </a:solidFill>
                              <a:latin typeface="Calibri" panose="020F0502020204030204"/>
                            </a:defRPr>
                          </a:lvl1pPr>
                          <a:lvl2pPr marL="342891" algn="l" defTabSz="685783" rtl="0" eaLnBrk="1" latinLnBrk="0" hangingPunct="1">
                            <a:defRPr sz="1351" kern="1200">
                              <a:solidFill>
                                <a:schemeClr val="tx1"/>
                              </a:solidFill>
                              <a:latin typeface="Calibri" panose="020F0502020204030204"/>
                            </a:defRPr>
                          </a:lvl2pPr>
                          <a:lvl3pPr marL="685783" algn="l" defTabSz="685783" rtl="0" eaLnBrk="1" latinLnBrk="0" hangingPunct="1">
                            <a:defRPr sz="1351" kern="1200">
                              <a:solidFill>
                                <a:schemeClr val="tx1"/>
                              </a:solidFill>
                              <a:latin typeface="Calibri" panose="020F0502020204030204"/>
                            </a:defRPr>
                          </a:lvl3pPr>
                          <a:lvl4pPr marL="1028674" algn="l" defTabSz="685783" rtl="0" eaLnBrk="1" latinLnBrk="0" hangingPunct="1">
                            <a:defRPr sz="1351" kern="1200">
                              <a:solidFill>
                                <a:schemeClr val="tx1"/>
                              </a:solidFill>
                              <a:latin typeface="Calibri" panose="020F0502020204030204"/>
                            </a:defRPr>
                          </a:lvl4pPr>
                          <a:lvl5pPr marL="1371566" algn="l" defTabSz="685783" rtl="0" eaLnBrk="1" latinLnBrk="0" hangingPunct="1">
                            <a:defRPr sz="1351" kern="1200">
                              <a:solidFill>
                                <a:schemeClr val="tx1"/>
                              </a:solidFill>
                              <a:latin typeface="Calibri" panose="020F0502020204030204"/>
                            </a:defRPr>
                          </a:lvl5pPr>
                          <a:lvl6pPr marL="1714457" algn="l" defTabSz="685783" rtl="0" eaLnBrk="1" latinLnBrk="0" hangingPunct="1">
                            <a:defRPr sz="1351" kern="1200">
                              <a:solidFill>
                                <a:schemeClr val="tx1"/>
                              </a:solidFill>
                              <a:latin typeface="Calibri" panose="020F0502020204030204"/>
                            </a:defRPr>
                          </a:lvl6pPr>
                          <a:lvl7pPr marL="2057349" algn="l" defTabSz="685783" rtl="0" eaLnBrk="1" latinLnBrk="0" hangingPunct="1">
                            <a:defRPr sz="1351" kern="1200">
                              <a:solidFill>
                                <a:schemeClr val="tx1"/>
                              </a:solidFill>
                              <a:latin typeface="Calibri" panose="020F0502020204030204"/>
                            </a:defRPr>
                          </a:lvl7pPr>
                          <a:lvl8pPr marL="2400240" algn="l" defTabSz="685783" rtl="0" eaLnBrk="1" latinLnBrk="0" hangingPunct="1">
                            <a:defRPr sz="1351" kern="1200">
                              <a:solidFill>
                                <a:schemeClr val="tx1"/>
                              </a:solidFill>
                              <a:latin typeface="Calibri" panose="020F0502020204030204"/>
                            </a:defRPr>
                          </a:lvl8pPr>
                          <a:lvl9pPr marL="2743131" algn="l" defTabSz="685783" rtl="0" eaLnBrk="1" latinLnBrk="0" hangingPunct="1">
                            <a:defRPr sz="1351" kern="1200">
                              <a:solidFill>
                                <a:schemeClr val="tx1"/>
                              </a:solidFill>
                              <a:latin typeface="Calibri" panose="020F0502020204030204"/>
                            </a:defRPr>
                          </a:lvl9pPr>
                        </a:lstStyle>
                        <a:p>
                          <a:pPr algn="l"/>
                          <a:r>
                            <a:rPr lang="el-GR" sz="1100" dirty="0">
                              <a:latin typeface="+mn-lt"/>
                              <a:cs typeface="Calibri Light" panose="020F0302020204030204" pitchFamily="34" charset="0"/>
                            </a:rPr>
                            <a:t>Δ</a:t>
                          </a:r>
                          <a:r>
                            <a:rPr lang="en-US" sz="1100" dirty="0">
                              <a:latin typeface="+mn-lt"/>
                              <a:cs typeface="Calibri Light" panose="020F0302020204030204" pitchFamily="34" charset="0"/>
                            </a:rPr>
                            <a:t>P [bar]</a:t>
                          </a:r>
                          <a:endParaRPr lang="x-none" sz="1100" dirty="0">
                            <a:latin typeface="+mn-lt"/>
                            <a:cs typeface="Calibri Light" panose="020F0302020204030204" pitchFamily="34" charset="0"/>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685783" rtl="0" eaLnBrk="1" latinLnBrk="0" hangingPunct="1">
                            <a:defRPr sz="1351" kern="1200">
                              <a:solidFill>
                                <a:schemeClr val="tx1"/>
                              </a:solidFill>
                              <a:latin typeface="Calibri" panose="020F0502020204030204"/>
                            </a:defRPr>
                          </a:lvl1pPr>
                          <a:lvl2pPr marL="342891" algn="l" defTabSz="685783" rtl="0" eaLnBrk="1" latinLnBrk="0" hangingPunct="1">
                            <a:defRPr sz="1351" kern="1200">
                              <a:solidFill>
                                <a:schemeClr val="tx1"/>
                              </a:solidFill>
                              <a:latin typeface="Calibri" panose="020F0502020204030204"/>
                            </a:defRPr>
                          </a:lvl2pPr>
                          <a:lvl3pPr marL="685783" algn="l" defTabSz="685783" rtl="0" eaLnBrk="1" latinLnBrk="0" hangingPunct="1">
                            <a:defRPr sz="1351" kern="1200">
                              <a:solidFill>
                                <a:schemeClr val="tx1"/>
                              </a:solidFill>
                              <a:latin typeface="Calibri" panose="020F0502020204030204"/>
                            </a:defRPr>
                          </a:lvl3pPr>
                          <a:lvl4pPr marL="1028674" algn="l" defTabSz="685783" rtl="0" eaLnBrk="1" latinLnBrk="0" hangingPunct="1">
                            <a:defRPr sz="1351" kern="1200">
                              <a:solidFill>
                                <a:schemeClr val="tx1"/>
                              </a:solidFill>
                              <a:latin typeface="Calibri" panose="020F0502020204030204"/>
                            </a:defRPr>
                          </a:lvl4pPr>
                          <a:lvl5pPr marL="1371566" algn="l" defTabSz="685783" rtl="0" eaLnBrk="1" latinLnBrk="0" hangingPunct="1">
                            <a:defRPr sz="1351" kern="1200">
                              <a:solidFill>
                                <a:schemeClr val="tx1"/>
                              </a:solidFill>
                              <a:latin typeface="Calibri" panose="020F0502020204030204"/>
                            </a:defRPr>
                          </a:lvl5pPr>
                          <a:lvl6pPr marL="1714457" algn="l" defTabSz="685783" rtl="0" eaLnBrk="1" latinLnBrk="0" hangingPunct="1">
                            <a:defRPr sz="1351" kern="1200">
                              <a:solidFill>
                                <a:schemeClr val="tx1"/>
                              </a:solidFill>
                              <a:latin typeface="Calibri" panose="020F0502020204030204"/>
                            </a:defRPr>
                          </a:lvl6pPr>
                          <a:lvl7pPr marL="2057349" algn="l" defTabSz="685783" rtl="0" eaLnBrk="1" latinLnBrk="0" hangingPunct="1">
                            <a:defRPr sz="1351" kern="1200">
                              <a:solidFill>
                                <a:schemeClr val="tx1"/>
                              </a:solidFill>
                              <a:latin typeface="Calibri" panose="020F0502020204030204"/>
                            </a:defRPr>
                          </a:lvl7pPr>
                          <a:lvl8pPr marL="2400240" algn="l" defTabSz="685783" rtl="0" eaLnBrk="1" latinLnBrk="0" hangingPunct="1">
                            <a:defRPr sz="1351" kern="1200">
                              <a:solidFill>
                                <a:schemeClr val="tx1"/>
                              </a:solidFill>
                              <a:latin typeface="Calibri" panose="020F0502020204030204"/>
                            </a:defRPr>
                          </a:lvl8pPr>
                          <a:lvl9pPr marL="2743131" algn="l" defTabSz="685783" rtl="0" eaLnBrk="1" latinLnBrk="0" hangingPunct="1">
                            <a:defRPr sz="1351" kern="1200">
                              <a:solidFill>
                                <a:schemeClr val="tx1"/>
                              </a:solidFill>
                              <a:latin typeface="Calibri" panose="020F0502020204030204"/>
                            </a:defRPr>
                          </a:lvl9pPr>
                        </a:lstStyle>
                        <a:p>
                          <a:pPr algn="ctr"/>
                          <a:r>
                            <a:rPr lang="en-US" sz="1100" dirty="0">
                              <a:latin typeface="+mn-lt"/>
                              <a:cs typeface="Calibri Light" panose="020F0302020204030204" pitchFamily="34" charset="0"/>
                            </a:rPr>
                            <a:t>3 </a:t>
                          </a:r>
                          <a:endParaRPr lang="x-none" sz="1100" dirty="0">
                            <a:latin typeface="+mn-lt"/>
                            <a:cs typeface="Calibri Light" panose="020F0302020204030204" pitchFamily="34" charset="0"/>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182904200"/>
                      </a:ext>
                    </a:extLst>
                  </a:tr>
                  <a:tr h="259080">
                    <a:tc>
                      <a:txBody>
                        <a:bodyPr/>
                        <a:lstStyle>
                          <a:lvl1pPr marL="0" algn="l" defTabSz="685783" rtl="0" eaLnBrk="1" latinLnBrk="0" hangingPunct="1">
                            <a:defRPr sz="1351" kern="1200">
                              <a:solidFill>
                                <a:schemeClr val="tx1"/>
                              </a:solidFill>
                              <a:latin typeface="Calibri" panose="020F0502020204030204"/>
                            </a:defRPr>
                          </a:lvl1pPr>
                          <a:lvl2pPr marL="342891" algn="l" defTabSz="685783" rtl="0" eaLnBrk="1" latinLnBrk="0" hangingPunct="1">
                            <a:defRPr sz="1351" kern="1200">
                              <a:solidFill>
                                <a:schemeClr val="tx1"/>
                              </a:solidFill>
                              <a:latin typeface="Calibri" panose="020F0502020204030204"/>
                            </a:defRPr>
                          </a:lvl2pPr>
                          <a:lvl3pPr marL="685783" algn="l" defTabSz="685783" rtl="0" eaLnBrk="1" latinLnBrk="0" hangingPunct="1">
                            <a:defRPr sz="1351" kern="1200">
                              <a:solidFill>
                                <a:schemeClr val="tx1"/>
                              </a:solidFill>
                              <a:latin typeface="Calibri" panose="020F0502020204030204"/>
                            </a:defRPr>
                          </a:lvl3pPr>
                          <a:lvl4pPr marL="1028674" algn="l" defTabSz="685783" rtl="0" eaLnBrk="1" latinLnBrk="0" hangingPunct="1">
                            <a:defRPr sz="1351" kern="1200">
                              <a:solidFill>
                                <a:schemeClr val="tx1"/>
                              </a:solidFill>
                              <a:latin typeface="Calibri" panose="020F0502020204030204"/>
                            </a:defRPr>
                          </a:lvl4pPr>
                          <a:lvl5pPr marL="1371566" algn="l" defTabSz="685783" rtl="0" eaLnBrk="1" latinLnBrk="0" hangingPunct="1">
                            <a:defRPr sz="1351" kern="1200">
                              <a:solidFill>
                                <a:schemeClr val="tx1"/>
                              </a:solidFill>
                              <a:latin typeface="Calibri" panose="020F0502020204030204"/>
                            </a:defRPr>
                          </a:lvl5pPr>
                          <a:lvl6pPr marL="1714457" algn="l" defTabSz="685783" rtl="0" eaLnBrk="1" latinLnBrk="0" hangingPunct="1">
                            <a:defRPr sz="1351" kern="1200">
                              <a:solidFill>
                                <a:schemeClr val="tx1"/>
                              </a:solidFill>
                              <a:latin typeface="Calibri" panose="020F0502020204030204"/>
                            </a:defRPr>
                          </a:lvl6pPr>
                          <a:lvl7pPr marL="2057349" algn="l" defTabSz="685783" rtl="0" eaLnBrk="1" latinLnBrk="0" hangingPunct="1">
                            <a:defRPr sz="1351" kern="1200">
                              <a:solidFill>
                                <a:schemeClr val="tx1"/>
                              </a:solidFill>
                              <a:latin typeface="Calibri" panose="020F0502020204030204"/>
                            </a:defRPr>
                          </a:lvl7pPr>
                          <a:lvl8pPr marL="2400240" algn="l" defTabSz="685783" rtl="0" eaLnBrk="1" latinLnBrk="0" hangingPunct="1">
                            <a:defRPr sz="1351" kern="1200">
                              <a:solidFill>
                                <a:schemeClr val="tx1"/>
                              </a:solidFill>
                              <a:latin typeface="Calibri" panose="020F0502020204030204"/>
                            </a:defRPr>
                          </a:lvl8pPr>
                          <a:lvl9pPr marL="2743131" algn="l" defTabSz="685783" rtl="0" eaLnBrk="1" latinLnBrk="0" hangingPunct="1">
                            <a:defRPr sz="1351" kern="1200">
                              <a:solidFill>
                                <a:schemeClr val="tx1"/>
                              </a:solidFill>
                              <a:latin typeface="Calibri" panose="020F0502020204030204"/>
                            </a:defRPr>
                          </a:lvl9pPr>
                        </a:lstStyle>
                        <a:p>
                          <a:pPr algn="l"/>
                          <a:r>
                            <a:rPr lang="en-US" sz="1100" dirty="0">
                              <a:latin typeface="+mn-lt"/>
                              <a:cs typeface="Calibri Light" panose="020F0302020204030204" pitchFamily="34" charset="0"/>
                            </a:rPr>
                            <a:t>Permeate pressure [bar]</a:t>
                          </a:r>
                          <a:endParaRPr lang="x-none" sz="1100" dirty="0">
                            <a:latin typeface="+mn-lt"/>
                            <a:cs typeface="Calibri Light" panose="020F0302020204030204" pitchFamily="34"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685783" rtl="0" eaLnBrk="1" latinLnBrk="0" hangingPunct="1">
                            <a:defRPr sz="1351" kern="1200">
                              <a:solidFill>
                                <a:schemeClr val="tx1"/>
                              </a:solidFill>
                              <a:latin typeface="Calibri" panose="020F0502020204030204"/>
                            </a:defRPr>
                          </a:lvl1pPr>
                          <a:lvl2pPr marL="342891" algn="l" defTabSz="685783" rtl="0" eaLnBrk="1" latinLnBrk="0" hangingPunct="1">
                            <a:defRPr sz="1351" kern="1200">
                              <a:solidFill>
                                <a:schemeClr val="tx1"/>
                              </a:solidFill>
                              <a:latin typeface="Calibri" panose="020F0502020204030204"/>
                            </a:defRPr>
                          </a:lvl2pPr>
                          <a:lvl3pPr marL="685783" algn="l" defTabSz="685783" rtl="0" eaLnBrk="1" latinLnBrk="0" hangingPunct="1">
                            <a:defRPr sz="1351" kern="1200">
                              <a:solidFill>
                                <a:schemeClr val="tx1"/>
                              </a:solidFill>
                              <a:latin typeface="Calibri" panose="020F0502020204030204"/>
                            </a:defRPr>
                          </a:lvl3pPr>
                          <a:lvl4pPr marL="1028674" algn="l" defTabSz="685783" rtl="0" eaLnBrk="1" latinLnBrk="0" hangingPunct="1">
                            <a:defRPr sz="1351" kern="1200">
                              <a:solidFill>
                                <a:schemeClr val="tx1"/>
                              </a:solidFill>
                              <a:latin typeface="Calibri" panose="020F0502020204030204"/>
                            </a:defRPr>
                          </a:lvl4pPr>
                          <a:lvl5pPr marL="1371566" algn="l" defTabSz="685783" rtl="0" eaLnBrk="1" latinLnBrk="0" hangingPunct="1">
                            <a:defRPr sz="1351" kern="1200">
                              <a:solidFill>
                                <a:schemeClr val="tx1"/>
                              </a:solidFill>
                              <a:latin typeface="Calibri" panose="020F0502020204030204"/>
                            </a:defRPr>
                          </a:lvl5pPr>
                          <a:lvl6pPr marL="1714457" algn="l" defTabSz="685783" rtl="0" eaLnBrk="1" latinLnBrk="0" hangingPunct="1">
                            <a:defRPr sz="1351" kern="1200">
                              <a:solidFill>
                                <a:schemeClr val="tx1"/>
                              </a:solidFill>
                              <a:latin typeface="Calibri" panose="020F0502020204030204"/>
                            </a:defRPr>
                          </a:lvl6pPr>
                          <a:lvl7pPr marL="2057349" algn="l" defTabSz="685783" rtl="0" eaLnBrk="1" latinLnBrk="0" hangingPunct="1">
                            <a:defRPr sz="1351" kern="1200">
                              <a:solidFill>
                                <a:schemeClr val="tx1"/>
                              </a:solidFill>
                              <a:latin typeface="Calibri" panose="020F0502020204030204"/>
                            </a:defRPr>
                          </a:lvl7pPr>
                          <a:lvl8pPr marL="2400240" algn="l" defTabSz="685783" rtl="0" eaLnBrk="1" latinLnBrk="0" hangingPunct="1">
                            <a:defRPr sz="1351" kern="1200">
                              <a:solidFill>
                                <a:schemeClr val="tx1"/>
                              </a:solidFill>
                              <a:latin typeface="Calibri" panose="020F0502020204030204"/>
                            </a:defRPr>
                          </a:lvl8pPr>
                          <a:lvl9pPr marL="2743131" algn="l" defTabSz="685783" rtl="0" eaLnBrk="1" latinLnBrk="0" hangingPunct="1">
                            <a:defRPr sz="1351" kern="1200">
                              <a:solidFill>
                                <a:schemeClr val="tx1"/>
                              </a:solidFill>
                              <a:latin typeface="Calibri" panose="020F0502020204030204"/>
                            </a:defRPr>
                          </a:lvl9pPr>
                        </a:lstStyle>
                        <a:p>
                          <a:pPr algn="ctr"/>
                          <a:r>
                            <a:rPr lang="en-US" sz="1100" dirty="0">
                              <a:latin typeface="+mn-lt"/>
                              <a:cs typeface="Calibri Light" panose="020F0302020204030204" pitchFamily="34" charset="0"/>
                            </a:rPr>
                            <a:t>0.01-1</a:t>
                          </a:r>
                          <a:endParaRPr lang="x-none" sz="1100" dirty="0">
                            <a:latin typeface="+mn-lt"/>
                            <a:cs typeface="Calibri Light" panose="020F03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5483822"/>
                      </a:ext>
                    </a:extLst>
                  </a:tr>
                  <a:tr h="259080">
                    <a:tc>
                      <a:txBody>
                        <a:bodyPr/>
                        <a:lstStyle>
                          <a:lvl1pPr marL="0" algn="l" defTabSz="685783" rtl="0" eaLnBrk="1" latinLnBrk="0" hangingPunct="1">
                            <a:defRPr sz="1351" kern="1200">
                              <a:solidFill>
                                <a:schemeClr val="tx1"/>
                              </a:solidFill>
                              <a:latin typeface="Calibri" panose="020F0502020204030204"/>
                            </a:defRPr>
                          </a:lvl1pPr>
                          <a:lvl2pPr marL="342891" algn="l" defTabSz="685783" rtl="0" eaLnBrk="1" latinLnBrk="0" hangingPunct="1">
                            <a:defRPr sz="1351" kern="1200">
                              <a:solidFill>
                                <a:schemeClr val="tx1"/>
                              </a:solidFill>
                              <a:latin typeface="Calibri" panose="020F0502020204030204"/>
                            </a:defRPr>
                          </a:lvl2pPr>
                          <a:lvl3pPr marL="685783" algn="l" defTabSz="685783" rtl="0" eaLnBrk="1" latinLnBrk="0" hangingPunct="1">
                            <a:defRPr sz="1351" kern="1200">
                              <a:solidFill>
                                <a:schemeClr val="tx1"/>
                              </a:solidFill>
                              <a:latin typeface="Calibri" panose="020F0502020204030204"/>
                            </a:defRPr>
                          </a:lvl3pPr>
                          <a:lvl4pPr marL="1028674" algn="l" defTabSz="685783" rtl="0" eaLnBrk="1" latinLnBrk="0" hangingPunct="1">
                            <a:defRPr sz="1351" kern="1200">
                              <a:solidFill>
                                <a:schemeClr val="tx1"/>
                              </a:solidFill>
                              <a:latin typeface="Calibri" panose="020F0502020204030204"/>
                            </a:defRPr>
                          </a:lvl4pPr>
                          <a:lvl5pPr marL="1371566" algn="l" defTabSz="685783" rtl="0" eaLnBrk="1" latinLnBrk="0" hangingPunct="1">
                            <a:defRPr sz="1351" kern="1200">
                              <a:solidFill>
                                <a:schemeClr val="tx1"/>
                              </a:solidFill>
                              <a:latin typeface="Calibri" panose="020F0502020204030204"/>
                            </a:defRPr>
                          </a:lvl5pPr>
                          <a:lvl6pPr marL="1714457" algn="l" defTabSz="685783" rtl="0" eaLnBrk="1" latinLnBrk="0" hangingPunct="1">
                            <a:defRPr sz="1351" kern="1200">
                              <a:solidFill>
                                <a:schemeClr val="tx1"/>
                              </a:solidFill>
                              <a:latin typeface="Calibri" panose="020F0502020204030204"/>
                            </a:defRPr>
                          </a:lvl6pPr>
                          <a:lvl7pPr marL="2057349" algn="l" defTabSz="685783" rtl="0" eaLnBrk="1" latinLnBrk="0" hangingPunct="1">
                            <a:defRPr sz="1351" kern="1200">
                              <a:solidFill>
                                <a:schemeClr val="tx1"/>
                              </a:solidFill>
                              <a:latin typeface="Calibri" panose="020F0502020204030204"/>
                            </a:defRPr>
                          </a:lvl7pPr>
                          <a:lvl8pPr marL="2400240" algn="l" defTabSz="685783" rtl="0" eaLnBrk="1" latinLnBrk="0" hangingPunct="1">
                            <a:defRPr sz="1351" kern="1200">
                              <a:solidFill>
                                <a:schemeClr val="tx1"/>
                              </a:solidFill>
                              <a:latin typeface="Calibri" panose="020F0502020204030204"/>
                            </a:defRPr>
                          </a:lvl8pPr>
                          <a:lvl9pPr marL="2743131" algn="l" defTabSz="685783" rtl="0" eaLnBrk="1" latinLnBrk="0" hangingPunct="1">
                            <a:defRPr sz="1351" kern="1200">
                              <a:solidFill>
                                <a:schemeClr val="tx1"/>
                              </a:solidFill>
                              <a:latin typeface="Calibri" panose="020F0502020204030204"/>
                            </a:defRPr>
                          </a:lvl9pPr>
                        </a:lstStyle>
                        <a:p>
                          <a:pPr algn="l"/>
                          <a:r>
                            <a:rPr lang="en-US" sz="1100" dirty="0">
                              <a:latin typeface="+mn-lt"/>
                              <a:cs typeface="Calibri Light" panose="020F0302020204030204" pitchFamily="34" charset="0"/>
                            </a:rPr>
                            <a:t>Feed flow rate [L</a:t>
                          </a:r>
                          <a:r>
                            <a:rPr lang="en-US" sz="1100" baseline="-25000" dirty="0">
                              <a:latin typeface="+mn-lt"/>
                              <a:cs typeface="Calibri Light" panose="020F0302020204030204" pitchFamily="34" charset="0"/>
                            </a:rPr>
                            <a:t>N</a:t>
                          </a:r>
                          <a:r>
                            <a:rPr lang="en-US" sz="1100" dirty="0">
                              <a:latin typeface="+mn-lt"/>
                              <a:cs typeface="Calibri Light" panose="020F0302020204030204" pitchFamily="34" charset="0"/>
                            </a:rPr>
                            <a:t>/min]</a:t>
                          </a:r>
                          <a:endParaRPr lang="x-none" sz="1100" dirty="0">
                            <a:latin typeface="+mn-lt"/>
                            <a:cs typeface="Calibri Light" panose="020F0302020204030204" pitchFamily="34" charset="0"/>
                          </a:endParaRPr>
                        </a:p>
                      </a:txBody>
                      <a:tcPr>
                        <a:lnL w="12700" cap="flat" cmpd="sng" algn="ctr">
                          <a:noFill/>
                          <a:prstDash val="solid"/>
                          <a:round/>
                          <a:headEnd type="none" w="med" len="med"/>
                          <a:tailEnd type="none" w="med" len="med"/>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685783" rtl="0" eaLnBrk="1" latinLnBrk="0" hangingPunct="1">
                            <a:defRPr sz="1351" kern="1200">
                              <a:solidFill>
                                <a:schemeClr val="tx1"/>
                              </a:solidFill>
                              <a:latin typeface="Calibri" panose="020F0502020204030204"/>
                            </a:defRPr>
                          </a:lvl1pPr>
                          <a:lvl2pPr marL="342891" algn="l" defTabSz="685783" rtl="0" eaLnBrk="1" latinLnBrk="0" hangingPunct="1">
                            <a:defRPr sz="1351" kern="1200">
                              <a:solidFill>
                                <a:schemeClr val="tx1"/>
                              </a:solidFill>
                              <a:latin typeface="Calibri" panose="020F0502020204030204"/>
                            </a:defRPr>
                          </a:lvl2pPr>
                          <a:lvl3pPr marL="685783" algn="l" defTabSz="685783" rtl="0" eaLnBrk="1" latinLnBrk="0" hangingPunct="1">
                            <a:defRPr sz="1351" kern="1200">
                              <a:solidFill>
                                <a:schemeClr val="tx1"/>
                              </a:solidFill>
                              <a:latin typeface="Calibri" panose="020F0502020204030204"/>
                            </a:defRPr>
                          </a:lvl3pPr>
                          <a:lvl4pPr marL="1028674" algn="l" defTabSz="685783" rtl="0" eaLnBrk="1" latinLnBrk="0" hangingPunct="1">
                            <a:defRPr sz="1351" kern="1200">
                              <a:solidFill>
                                <a:schemeClr val="tx1"/>
                              </a:solidFill>
                              <a:latin typeface="Calibri" panose="020F0502020204030204"/>
                            </a:defRPr>
                          </a:lvl4pPr>
                          <a:lvl5pPr marL="1371566" algn="l" defTabSz="685783" rtl="0" eaLnBrk="1" latinLnBrk="0" hangingPunct="1">
                            <a:defRPr sz="1351" kern="1200">
                              <a:solidFill>
                                <a:schemeClr val="tx1"/>
                              </a:solidFill>
                              <a:latin typeface="Calibri" panose="020F0502020204030204"/>
                            </a:defRPr>
                          </a:lvl5pPr>
                          <a:lvl6pPr marL="1714457" algn="l" defTabSz="685783" rtl="0" eaLnBrk="1" latinLnBrk="0" hangingPunct="1">
                            <a:defRPr sz="1351" kern="1200">
                              <a:solidFill>
                                <a:schemeClr val="tx1"/>
                              </a:solidFill>
                              <a:latin typeface="Calibri" panose="020F0502020204030204"/>
                            </a:defRPr>
                          </a:lvl6pPr>
                          <a:lvl7pPr marL="2057349" algn="l" defTabSz="685783" rtl="0" eaLnBrk="1" latinLnBrk="0" hangingPunct="1">
                            <a:defRPr sz="1351" kern="1200">
                              <a:solidFill>
                                <a:schemeClr val="tx1"/>
                              </a:solidFill>
                              <a:latin typeface="Calibri" panose="020F0502020204030204"/>
                            </a:defRPr>
                          </a:lvl7pPr>
                          <a:lvl8pPr marL="2400240" algn="l" defTabSz="685783" rtl="0" eaLnBrk="1" latinLnBrk="0" hangingPunct="1">
                            <a:defRPr sz="1351" kern="1200">
                              <a:solidFill>
                                <a:schemeClr val="tx1"/>
                              </a:solidFill>
                              <a:latin typeface="Calibri" panose="020F0502020204030204"/>
                            </a:defRPr>
                          </a:lvl8pPr>
                          <a:lvl9pPr marL="2743131" algn="l" defTabSz="685783" rtl="0" eaLnBrk="1" latinLnBrk="0" hangingPunct="1">
                            <a:defRPr sz="1351" kern="1200">
                              <a:solidFill>
                                <a:schemeClr val="tx1"/>
                              </a:solidFill>
                              <a:latin typeface="Calibri" panose="020F0502020204030204"/>
                            </a:defRPr>
                          </a:lvl9pPr>
                        </a:lstStyle>
                        <a:p>
                          <a:pPr algn="ctr"/>
                          <a:r>
                            <a:rPr lang="en-US" sz="1100" dirty="0">
                              <a:latin typeface="+mn-lt"/>
                              <a:cs typeface="Calibri Light" panose="020F0302020204030204" pitchFamily="34" charset="0"/>
                            </a:rPr>
                            <a:t>0.5</a:t>
                          </a:r>
                          <a:endParaRPr lang="x-none" sz="1100" dirty="0">
                            <a:latin typeface="+mn-lt"/>
                            <a:cs typeface="Calibri Light" panose="020F0302020204030204" pitchFamily="34" charset="0"/>
                          </a:endParaRPr>
                        </a:p>
                      </a:txBody>
                      <a:tcPr>
                        <a:lnL>
                          <a:noFill/>
                        </a:lnL>
                        <a:lnR w="12700" cap="flat" cmpd="sng" algn="ctr">
                          <a:noFill/>
                          <a:prstDash val="solid"/>
                          <a:round/>
                          <a:headEnd type="none" w="med" len="med"/>
                          <a:tailEnd type="none" w="med" len="med"/>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320993729"/>
                      </a:ext>
                    </a:extLst>
                  </a:tr>
                  <a:tr h="259080">
                    <a:tc>
                      <a:txBody>
                        <a:bodyPr/>
                        <a:lstStyle/>
                        <a:p>
                          <a:pPr algn="l"/>
                          <a:r>
                            <a:rPr lang="en-US" sz="1100" dirty="0">
                              <a:latin typeface="+mn-lt"/>
                              <a:cs typeface="Calibri Light" panose="020F0302020204030204" pitchFamily="34" charset="0"/>
                            </a:rPr>
                            <a:t>Membrane</a:t>
                          </a:r>
                          <a:endParaRPr lang="x-none" sz="1100" dirty="0">
                            <a:latin typeface="+mn-lt"/>
                            <a:cs typeface="Calibri Light" panose="020F0302020204030204" pitchFamily="34" charset="0"/>
                          </a:endParaRPr>
                        </a:p>
                      </a:txBody>
                      <a:tcPr>
                        <a:lnL w="12700" cap="flat" cmpd="sng" algn="ctr">
                          <a:noFill/>
                          <a:prstDash val="solid"/>
                          <a:round/>
                          <a:headEnd type="none" w="med" len="med"/>
                          <a:tailEnd type="none" w="med" len="med"/>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dirty="0">
                              <a:latin typeface="+mn-lt"/>
                              <a:cs typeface="Calibri Light" panose="020F0302020204030204" pitchFamily="34" charset="0"/>
                            </a:rPr>
                            <a:t>Double-skinned Pd-Ag</a:t>
                          </a:r>
                          <a:endParaRPr lang="x-none" sz="1100" dirty="0">
                            <a:latin typeface="+mn-lt"/>
                            <a:cs typeface="Calibri Light" panose="020F0302020204030204" pitchFamily="34" charset="0"/>
                          </a:endParaRPr>
                        </a:p>
                      </a:txBody>
                      <a:tcPr>
                        <a:lnL>
                          <a:noFill/>
                        </a:lnL>
                        <a:lnR w="12700" cap="flat" cmpd="sng" algn="ctr">
                          <a:noFill/>
                          <a:prstDash val="solid"/>
                          <a:round/>
                          <a:headEnd type="none" w="med" len="med"/>
                          <a:tailEnd type="none" w="med" len="med"/>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18986857"/>
                      </a:ext>
                    </a:extLst>
                  </a:tr>
                  <a:tr h="259080">
                    <a:tc>
                      <a:txBody>
                        <a:bodyPr/>
                        <a:lstStyle/>
                        <a:p>
                          <a:pPr algn="l"/>
                          <a:r>
                            <a:rPr lang="en-US" sz="1100" dirty="0">
                              <a:latin typeface="+mn-lt"/>
                              <a:cs typeface="Calibri Light" panose="020F0302020204030204" pitchFamily="34" charset="0"/>
                            </a:rPr>
                            <a:t>Thickness selective layer [</a:t>
                          </a:r>
                          <a:r>
                            <a:rPr lang="el-GR" sz="1100" dirty="0">
                              <a:effectLst/>
                              <a:latin typeface="+mn-lt"/>
                              <a:cs typeface="Calibri Light" panose="020F0302020204030204" pitchFamily="34" charset="0"/>
                            </a:rPr>
                            <a:t>μ</a:t>
                          </a:r>
                          <a:r>
                            <a:rPr lang="en-GB" sz="1100" dirty="0">
                              <a:effectLst/>
                              <a:latin typeface="+mn-lt"/>
                              <a:cs typeface="Calibri Light" panose="020F0302020204030204" pitchFamily="34" charset="0"/>
                            </a:rPr>
                            <a:t>m]</a:t>
                          </a:r>
                          <a:endParaRPr lang="LID4096" sz="1100" dirty="0">
                            <a:latin typeface="+mn-lt"/>
                            <a:cs typeface="Calibri Light" panose="020F0302020204030204" pitchFamily="34" charset="0"/>
                          </a:endParaRP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endParaRPr lang="LID4096"/>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6"/>
                          <a:stretch>
                            <a:fillRect l="-128470" t="-497674" b="-13953"/>
                          </a:stretch>
                        </a:blipFill>
                      </a:tcPr>
                    </a:tc>
                    <a:extLst>
                      <a:ext uri="{0D108BD9-81ED-4DB2-BD59-A6C34878D82A}">
                        <a16:rowId xmlns:a16="http://schemas.microsoft.com/office/drawing/2014/main" val="3865827130"/>
                      </a:ext>
                    </a:extLst>
                  </a:tr>
                </a:tbl>
              </a:graphicData>
            </a:graphic>
          </p:graphicFrame>
        </mc:Fallback>
      </mc:AlternateContent>
      <p:sp>
        <p:nvSpPr>
          <p:cNvPr id="83" name="TextBox 82">
            <a:extLst>
              <a:ext uri="{FF2B5EF4-FFF2-40B4-BE49-F238E27FC236}">
                <a16:creationId xmlns:a16="http://schemas.microsoft.com/office/drawing/2014/main" id="{E59BD115-EBD8-F2C1-4417-A2D1C11CFF47}"/>
              </a:ext>
            </a:extLst>
          </p:cNvPr>
          <p:cNvSpPr txBox="1"/>
          <p:nvPr/>
        </p:nvSpPr>
        <p:spPr>
          <a:xfrm>
            <a:off x="5509197" y="4760945"/>
            <a:ext cx="6525487" cy="1077218"/>
          </a:xfrm>
          <a:prstGeom prst="rect">
            <a:avLst/>
          </a:prstGeom>
          <a:noFill/>
        </p:spPr>
        <p:txBody>
          <a:bodyPr wrap="square">
            <a:spAutoFit/>
          </a:bodyPr>
          <a:lstStyle/>
          <a:p>
            <a:r>
              <a:rPr lang="en-US" sz="1600" dirty="0">
                <a:cs typeface="Calibri Light" panose="020F0302020204030204" pitchFamily="34" charset="0"/>
              </a:rPr>
              <a:t>Compared to conventional systems, in a membrane reactor:</a:t>
            </a:r>
          </a:p>
          <a:p>
            <a:pPr marL="285750" indent="-285750">
              <a:buFont typeface="Wingdings" panose="05000000000000000000" pitchFamily="2" charset="2"/>
              <a:buChar char="q"/>
            </a:pPr>
            <a:r>
              <a:rPr lang="en-US" sz="1600" dirty="0">
                <a:cs typeface="Calibri Light" panose="020F0302020204030204" pitchFamily="34" charset="0"/>
              </a:rPr>
              <a:t>Comparable or higher NH</a:t>
            </a:r>
            <a:r>
              <a:rPr lang="en-US" sz="1600" baseline="-25000" dirty="0">
                <a:cs typeface="Calibri Light" panose="020F0302020204030204" pitchFamily="34" charset="0"/>
              </a:rPr>
              <a:t>3</a:t>
            </a:r>
            <a:r>
              <a:rPr lang="en-US" sz="1600" dirty="0">
                <a:cs typeface="Calibri Light" panose="020F0302020204030204" pitchFamily="34" charset="0"/>
              </a:rPr>
              <a:t> conversion can be achieved at lower temperature (higher efficiencies)</a:t>
            </a:r>
          </a:p>
          <a:p>
            <a:pPr marL="285750" indent="-285750">
              <a:buFont typeface="Wingdings" panose="05000000000000000000" pitchFamily="2" charset="2"/>
              <a:buChar char="q"/>
            </a:pPr>
            <a:r>
              <a:rPr lang="en-US" sz="1600" dirty="0">
                <a:cs typeface="Calibri Light" panose="020F0302020204030204" pitchFamily="34" charset="0"/>
              </a:rPr>
              <a:t>High-purity H</a:t>
            </a:r>
            <a:r>
              <a:rPr lang="en-US" sz="1600" baseline="-25000" dirty="0">
                <a:cs typeface="Calibri Light" panose="020F0302020204030204" pitchFamily="34" charset="0"/>
              </a:rPr>
              <a:t>2</a:t>
            </a:r>
            <a:r>
              <a:rPr lang="en-US" sz="1600" dirty="0">
                <a:cs typeface="Calibri Light" panose="020F0302020204030204" pitchFamily="34" charset="0"/>
              </a:rPr>
              <a:t> is recovered </a:t>
            </a:r>
          </a:p>
        </p:txBody>
      </p:sp>
      <p:sp>
        <p:nvSpPr>
          <p:cNvPr id="87" name="Title 1">
            <a:extLst>
              <a:ext uri="{FF2B5EF4-FFF2-40B4-BE49-F238E27FC236}">
                <a16:creationId xmlns:a16="http://schemas.microsoft.com/office/drawing/2014/main" id="{5B812DDE-B5B1-C555-CB10-56CF430AA299}"/>
              </a:ext>
            </a:extLst>
          </p:cNvPr>
          <p:cNvSpPr>
            <a:spLocks noGrp="1"/>
          </p:cNvSpPr>
          <p:nvPr>
            <p:ph type="title"/>
          </p:nvPr>
        </p:nvSpPr>
        <p:spPr>
          <a:xfrm>
            <a:off x="838200" y="365126"/>
            <a:ext cx="10515600" cy="662650"/>
          </a:xfrm>
        </p:spPr>
        <p:txBody>
          <a:bodyPr>
            <a:normAutofit/>
          </a:bodyPr>
          <a:lstStyle/>
          <a:p>
            <a:r>
              <a:rPr lang="en-US" sz="3200" b="1" dirty="0"/>
              <a:t>Proof of concept</a:t>
            </a:r>
            <a:endParaRPr lang="LID4096" sz="3200" b="1" dirty="0"/>
          </a:p>
        </p:txBody>
      </p:sp>
      <p:sp>
        <p:nvSpPr>
          <p:cNvPr id="3" name="TextBox 2">
            <a:extLst>
              <a:ext uri="{FF2B5EF4-FFF2-40B4-BE49-F238E27FC236}">
                <a16:creationId xmlns:a16="http://schemas.microsoft.com/office/drawing/2014/main" id="{59CF0C87-D38C-76F4-92E6-F209153C0735}"/>
              </a:ext>
            </a:extLst>
          </p:cNvPr>
          <p:cNvSpPr txBox="1"/>
          <p:nvPr/>
        </p:nvSpPr>
        <p:spPr>
          <a:xfrm>
            <a:off x="2877729" y="6383321"/>
            <a:ext cx="6616419" cy="369332"/>
          </a:xfrm>
          <a:prstGeom prst="rect">
            <a:avLst/>
          </a:prstGeom>
          <a:noFill/>
        </p:spPr>
        <p:txBody>
          <a:bodyPr wrap="square">
            <a:spAutoFit/>
          </a:bodyPr>
          <a:lstStyle/>
          <a:p>
            <a:r>
              <a:rPr lang="LID4096" sz="900" dirty="0">
                <a:latin typeface="Calibri Light" panose="020F0302020204030204" pitchFamily="34" charset="0"/>
                <a:cs typeface="Calibri Light" panose="020F0302020204030204" pitchFamily="34" charset="0"/>
              </a:rPr>
              <a:t>Cechetto,</a:t>
            </a:r>
            <a:r>
              <a:rPr lang="en-US" sz="900" dirty="0">
                <a:latin typeface="Calibri Light" panose="020F0302020204030204" pitchFamily="34" charset="0"/>
                <a:cs typeface="Calibri Light" panose="020F0302020204030204" pitchFamily="34" charset="0"/>
              </a:rPr>
              <a:t> V.;</a:t>
            </a:r>
            <a:r>
              <a:rPr lang="LID4096" sz="900" dirty="0">
                <a:latin typeface="Calibri Light" panose="020F0302020204030204" pitchFamily="34" charset="0"/>
                <a:cs typeface="Calibri Light" panose="020F0302020204030204" pitchFamily="34" charset="0"/>
              </a:rPr>
              <a:t> Di Felice,</a:t>
            </a:r>
            <a:r>
              <a:rPr lang="en-US" sz="900" dirty="0">
                <a:latin typeface="Calibri Light" panose="020F0302020204030204" pitchFamily="34" charset="0"/>
                <a:cs typeface="Calibri Light" panose="020F0302020204030204" pitchFamily="34" charset="0"/>
              </a:rPr>
              <a:t> L.;</a:t>
            </a:r>
            <a:r>
              <a:rPr lang="LID4096" sz="900" dirty="0">
                <a:latin typeface="Calibri Light" panose="020F0302020204030204" pitchFamily="34" charset="0"/>
                <a:cs typeface="Calibri Light" panose="020F0302020204030204" pitchFamily="34" charset="0"/>
              </a:rPr>
              <a:t> Medrano, </a:t>
            </a:r>
            <a:r>
              <a:rPr lang="en-US" sz="900" dirty="0">
                <a:latin typeface="Calibri Light" panose="020F0302020204030204" pitchFamily="34" charset="0"/>
                <a:cs typeface="Calibri Light" panose="020F0302020204030204" pitchFamily="34" charset="0"/>
              </a:rPr>
              <a:t>J.A.; </a:t>
            </a:r>
            <a:r>
              <a:rPr lang="LID4096" sz="900" dirty="0">
                <a:latin typeface="Calibri Light" panose="020F0302020204030204" pitchFamily="34" charset="0"/>
                <a:cs typeface="Calibri Light" panose="020F0302020204030204" pitchFamily="34" charset="0"/>
              </a:rPr>
              <a:t>Makhloufi,</a:t>
            </a:r>
            <a:r>
              <a:rPr lang="en-US" sz="900" dirty="0">
                <a:latin typeface="Calibri Light" panose="020F0302020204030204" pitchFamily="34" charset="0"/>
                <a:cs typeface="Calibri Light" panose="020F0302020204030204" pitchFamily="34" charset="0"/>
              </a:rPr>
              <a:t> C.;</a:t>
            </a:r>
            <a:r>
              <a:rPr lang="LID4096" sz="900" dirty="0">
                <a:latin typeface="Calibri Light" panose="020F0302020204030204" pitchFamily="34" charset="0"/>
                <a:cs typeface="Calibri Light" panose="020F0302020204030204" pitchFamily="34" charset="0"/>
              </a:rPr>
              <a:t> Zuniga, </a:t>
            </a:r>
            <a:r>
              <a:rPr lang="en-US" sz="900" dirty="0">
                <a:latin typeface="Calibri Light" panose="020F0302020204030204" pitchFamily="34" charset="0"/>
                <a:cs typeface="Calibri Light" panose="020F0302020204030204" pitchFamily="34" charset="0"/>
              </a:rPr>
              <a:t>J.;</a:t>
            </a:r>
            <a:r>
              <a:rPr lang="LID4096" sz="900" dirty="0">
                <a:latin typeface="Calibri Light" panose="020F0302020204030204" pitchFamily="34" charset="0"/>
                <a:cs typeface="Calibri Light" panose="020F0302020204030204" pitchFamily="34" charset="0"/>
              </a:rPr>
              <a:t> Gallucci,</a:t>
            </a:r>
            <a:r>
              <a:rPr lang="en-US" sz="900" dirty="0">
                <a:latin typeface="Calibri Light" panose="020F0302020204030204" pitchFamily="34" charset="0"/>
                <a:cs typeface="Calibri Light" panose="020F0302020204030204" pitchFamily="34" charset="0"/>
              </a:rPr>
              <a:t> F. </a:t>
            </a:r>
            <a:r>
              <a:rPr lang="LID4096" sz="900" dirty="0">
                <a:latin typeface="Calibri Light" panose="020F0302020204030204" pitchFamily="34" charset="0"/>
                <a:cs typeface="Calibri Light" panose="020F0302020204030204" pitchFamily="34" charset="0"/>
              </a:rPr>
              <a:t>H</a:t>
            </a:r>
            <a:r>
              <a:rPr lang="LID4096" sz="900" baseline="-25000" dirty="0">
                <a:latin typeface="Calibri Light" panose="020F0302020204030204" pitchFamily="34" charset="0"/>
                <a:cs typeface="Calibri Light" panose="020F0302020204030204" pitchFamily="34" charset="0"/>
              </a:rPr>
              <a:t>2</a:t>
            </a:r>
            <a:r>
              <a:rPr lang="LID4096" sz="900" dirty="0">
                <a:latin typeface="Calibri Light" panose="020F0302020204030204" pitchFamily="34" charset="0"/>
                <a:cs typeface="Calibri Light" panose="020F0302020204030204" pitchFamily="34" charset="0"/>
              </a:rPr>
              <a:t> production via ammonia decomposition in a catalytic membrane reactor,</a:t>
            </a:r>
            <a:r>
              <a:rPr lang="en-US" sz="900" dirty="0">
                <a:latin typeface="Calibri Light" panose="020F0302020204030204" pitchFamily="34" charset="0"/>
                <a:cs typeface="Calibri Light" panose="020F0302020204030204" pitchFamily="34" charset="0"/>
              </a:rPr>
              <a:t> </a:t>
            </a:r>
            <a:r>
              <a:rPr lang="LID4096" sz="900" i="1" dirty="0">
                <a:latin typeface="Calibri Light" panose="020F0302020204030204" pitchFamily="34" charset="0"/>
                <a:cs typeface="Calibri Light" panose="020F0302020204030204" pitchFamily="34" charset="0"/>
              </a:rPr>
              <a:t>Fuel Processing Technology</a:t>
            </a:r>
            <a:r>
              <a:rPr lang="LID4096" sz="900" dirty="0">
                <a:latin typeface="Calibri Light" panose="020F0302020204030204" pitchFamily="34" charset="0"/>
                <a:cs typeface="Calibri Light" panose="020F0302020204030204" pitchFamily="34" charset="0"/>
              </a:rPr>
              <a:t>,</a:t>
            </a:r>
            <a:r>
              <a:rPr lang="en-US" sz="900" dirty="0">
                <a:latin typeface="Calibri Light" panose="020F0302020204030204" pitchFamily="34" charset="0"/>
                <a:cs typeface="Calibri Light" panose="020F0302020204030204" pitchFamily="34" charset="0"/>
              </a:rPr>
              <a:t> </a:t>
            </a:r>
            <a:r>
              <a:rPr lang="en-US" sz="900" b="1" dirty="0">
                <a:latin typeface="Calibri Light" panose="020F0302020204030204" pitchFamily="34" charset="0"/>
                <a:cs typeface="Calibri Light" panose="020F0302020204030204" pitchFamily="34" charset="0"/>
              </a:rPr>
              <a:t>2021, </a:t>
            </a:r>
            <a:r>
              <a:rPr lang="LID4096" sz="900" dirty="0">
                <a:latin typeface="Calibri Light" panose="020F0302020204030204" pitchFamily="34" charset="0"/>
                <a:cs typeface="Calibri Light" panose="020F0302020204030204" pitchFamily="34" charset="0"/>
              </a:rPr>
              <a:t>Volume 216,</a:t>
            </a:r>
            <a:r>
              <a:rPr lang="en-US" sz="900" dirty="0">
                <a:latin typeface="Calibri Light" panose="020F0302020204030204" pitchFamily="34" charset="0"/>
                <a:cs typeface="Calibri Light" panose="020F0302020204030204" pitchFamily="34" charset="0"/>
              </a:rPr>
              <a:t> </a:t>
            </a:r>
            <a:r>
              <a:rPr lang="LID4096" sz="900" dirty="0">
                <a:latin typeface="Calibri Light" panose="020F0302020204030204" pitchFamily="34" charset="0"/>
                <a:cs typeface="Calibri Light" panose="020F0302020204030204" pitchFamily="34" charset="0"/>
              </a:rPr>
              <a:t>106772,</a:t>
            </a:r>
            <a:r>
              <a:rPr lang="en-US" sz="900" dirty="0">
                <a:latin typeface="Calibri Light" panose="020F0302020204030204" pitchFamily="34" charset="0"/>
                <a:cs typeface="Calibri Light" panose="020F0302020204030204" pitchFamily="34" charset="0"/>
              </a:rPr>
              <a:t> https://doi.org/10.1016/j.fuproc.2021.106772.</a:t>
            </a:r>
            <a:endParaRPr lang="LID4096" sz="9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195909555"/>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49FA3B59-9688-B7A1-5820-144907A6E44E}"/>
              </a:ext>
            </a:extLst>
          </p:cNvPr>
          <p:cNvGrpSpPr/>
          <p:nvPr/>
        </p:nvGrpSpPr>
        <p:grpSpPr>
          <a:xfrm>
            <a:off x="489943" y="1223371"/>
            <a:ext cx="3424535" cy="3139920"/>
            <a:chOff x="6418962" y="3522792"/>
            <a:chExt cx="3124731" cy="2773858"/>
          </a:xfrm>
        </p:grpSpPr>
        <p:sp>
          <p:nvSpPr>
            <p:cNvPr id="59" name="Trapezoid 58">
              <a:extLst>
                <a:ext uri="{FF2B5EF4-FFF2-40B4-BE49-F238E27FC236}">
                  <a16:creationId xmlns:a16="http://schemas.microsoft.com/office/drawing/2014/main" id="{2E7EBE34-2F91-C6AE-E1E7-A0E530373424}"/>
                </a:ext>
              </a:extLst>
            </p:cNvPr>
            <p:cNvSpPr/>
            <p:nvPr/>
          </p:nvSpPr>
          <p:spPr>
            <a:xfrm>
              <a:off x="7546457" y="4406216"/>
              <a:ext cx="605787" cy="78590"/>
            </a:xfrm>
            <a:prstGeom prst="trapezoid">
              <a:avLst>
                <a:gd name="adj" fmla="val 0"/>
              </a:avLst>
            </a:prstGeom>
            <a:gradFill rotWithShape="1">
              <a:gsLst>
                <a:gs pos="0">
                  <a:srgbClr val="FFFFFF">
                    <a:lumMod val="65000"/>
                  </a:srgbClr>
                </a:gs>
                <a:gs pos="53000">
                  <a:srgbClr val="FFFFFF">
                    <a:lumMod val="50000"/>
                  </a:srgbClr>
                </a:gs>
                <a:gs pos="100000">
                  <a:srgbClr val="FFFFFF"/>
                </a:gs>
              </a:gsLst>
              <a:lin ang="16200000" scaled="0"/>
            </a:gra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a:ea typeface="+mn-ea"/>
                <a:cs typeface="+mn-cs"/>
              </a:endParaRPr>
            </a:p>
          </p:txBody>
        </p:sp>
        <p:grpSp>
          <p:nvGrpSpPr>
            <p:cNvPr id="60" name="Group 59">
              <a:extLst>
                <a:ext uri="{FF2B5EF4-FFF2-40B4-BE49-F238E27FC236}">
                  <a16:creationId xmlns:a16="http://schemas.microsoft.com/office/drawing/2014/main" id="{F98A7B45-B3A5-505B-59EB-91609B06297E}"/>
                </a:ext>
              </a:extLst>
            </p:cNvPr>
            <p:cNvGrpSpPr/>
            <p:nvPr/>
          </p:nvGrpSpPr>
          <p:grpSpPr>
            <a:xfrm>
              <a:off x="7107964" y="3977800"/>
              <a:ext cx="878206" cy="1821671"/>
              <a:chOff x="2891026" y="2345609"/>
              <a:chExt cx="572813" cy="1144096"/>
            </a:xfrm>
          </p:grpSpPr>
          <p:sp>
            <p:nvSpPr>
              <p:cNvPr id="72" name="Rectangle: Rounded Corners 71">
                <a:extLst>
                  <a:ext uri="{FF2B5EF4-FFF2-40B4-BE49-F238E27FC236}">
                    <a16:creationId xmlns:a16="http://schemas.microsoft.com/office/drawing/2014/main" id="{18BA1B4F-DE00-856B-EFEB-0FE4FBB03505}"/>
                  </a:ext>
                </a:extLst>
              </p:cNvPr>
              <p:cNvSpPr/>
              <p:nvPr/>
            </p:nvSpPr>
            <p:spPr>
              <a:xfrm flipH="1">
                <a:off x="2957447" y="2411481"/>
                <a:ext cx="439972" cy="169738"/>
              </a:xfrm>
              <a:prstGeom prst="roundRect">
                <a:avLst>
                  <a:gd name="adj" fmla="val 50000"/>
                </a:avLst>
              </a:prstGeom>
              <a:gradFill>
                <a:gsLst>
                  <a:gs pos="10000">
                    <a:schemeClr val="bg1">
                      <a:lumMod val="75000"/>
                    </a:schemeClr>
                  </a:gs>
                  <a:gs pos="50000">
                    <a:schemeClr val="bg1">
                      <a:lumMod val="50000"/>
                    </a:schemeClr>
                  </a:gs>
                  <a:gs pos="100000">
                    <a:schemeClr val="bg1">
                      <a:lumMod val="85000"/>
                    </a:schemeClr>
                  </a:gs>
                </a:gsLst>
                <a:lin ang="0" scaled="1"/>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a:p>
            </p:txBody>
          </p:sp>
          <p:grpSp>
            <p:nvGrpSpPr>
              <p:cNvPr id="73" name="Group 72">
                <a:extLst>
                  <a:ext uri="{FF2B5EF4-FFF2-40B4-BE49-F238E27FC236}">
                    <a16:creationId xmlns:a16="http://schemas.microsoft.com/office/drawing/2014/main" id="{2A099805-ABD8-59A4-6B99-6928E62A743F}"/>
                  </a:ext>
                </a:extLst>
              </p:cNvPr>
              <p:cNvGrpSpPr/>
              <p:nvPr/>
            </p:nvGrpSpPr>
            <p:grpSpPr>
              <a:xfrm>
                <a:off x="2891026" y="2345609"/>
                <a:ext cx="572813" cy="1144096"/>
                <a:chOff x="1593589" y="1999110"/>
                <a:chExt cx="1452866" cy="3222958"/>
              </a:xfrm>
            </p:grpSpPr>
            <p:sp>
              <p:nvSpPr>
                <p:cNvPr id="74" name="Trapezoid 73">
                  <a:extLst>
                    <a:ext uri="{FF2B5EF4-FFF2-40B4-BE49-F238E27FC236}">
                      <a16:creationId xmlns:a16="http://schemas.microsoft.com/office/drawing/2014/main" id="{493B1B63-DDB6-A03D-A02A-EEEE984DE7A2}"/>
                    </a:ext>
                  </a:extLst>
                </p:cNvPr>
                <p:cNvSpPr/>
                <p:nvPr/>
              </p:nvSpPr>
              <p:spPr>
                <a:xfrm rot="16200000">
                  <a:off x="2224752" y="1950022"/>
                  <a:ext cx="188538" cy="286714"/>
                </a:xfrm>
                <a:prstGeom prst="trapezoid">
                  <a:avLst>
                    <a:gd name="adj" fmla="val 0"/>
                  </a:avLst>
                </a:prstGeom>
                <a:gradFill>
                  <a:gsLst>
                    <a:gs pos="0">
                      <a:schemeClr val="bg1">
                        <a:lumMod val="65000"/>
                      </a:schemeClr>
                    </a:gs>
                    <a:gs pos="53000">
                      <a:schemeClr val="bg1">
                        <a:lumMod val="50000"/>
                      </a:schemeClr>
                    </a:gs>
                    <a:gs pos="100000">
                      <a:schemeClr val="bg1"/>
                    </a:gs>
                  </a:gsLs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dirty="0"/>
                </a:p>
              </p:txBody>
            </p:sp>
            <p:sp>
              <p:nvSpPr>
                <p:cNvPr id="75" name="Trapezoid 74">
                  <a:extLst>
                    <a:ext uri="{FF2B5EF4-FFF2-40B4-BE49-F238E27FC236}">
                      <a16:creationId xmlns:a16="http://schemas.microsoft.com/office/drawing/2014/main" id="{25C2CEFC-7F99-0BA1-C73B-B330008FA06A}"/>
                    </a:ext>
                  </a:extLst>
                </p:cNvPr>
                <p:cNvSpPr/>
                <p:nvPr/>
              </p:nvSpPr>
              <p:spPr>
                <a:xfrm rot="16200000">
                  <a:off x="1826579" y="4672975"/>
                  <a:ext cx="984875" cy="113312"/>
                </a:xfrm>
                <a:prstGeom prst="trapezoid">
                  <a:avLst>
                    <a:gd name="adj" fmla="val 0"/>
                  </a:avLst>
                </a:prstGeom>
                <a:gradFill>
                  <a:gsLst>
                    <a:gs pos="0">
                      <a:schemeClr val="bg1">
                        <a:lumMod val="65000"/>
                      </a:schemeClr>
                    </a:gs>
                    <a:gs pos="53000">
                      <a:schemeClr val="bg1">
                        <a:lumMod val="50000"/>
                      </a:schemeClr>
                    </a:gs>
                    <a:gs pos="100000">
                      <a:schemeClr val="bg1"/>
                    </a:gs>
                  </a:gsLs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dirty="0"/>
                </a:p>
              </p:txBody>
            </p:sp>
            <p:sp>
              <p:nvSpPr>
                <p:cNvPr id="76" name="Rectangle: Rounded Corners 75">
                  <a:extLst>
                    <a:ext uri="{FF2B5EF4-FFF2-40B4-BE49-F238E27FC236}">
                      <a16:creationId xmlns:a16="http://schemas.microsoft.com/office/drawing/2014/main" id="{CABA65A9-1B5F-39D5-C335-30B5FBAA3824}"/>
                    </a:ext>
                  </a:extLst>
                </p:cNvPr>
                <p:cNvSpPr/>
                <p:nvPr/>
              </p:nvSpPr>
              <p:spPr>
                <a:xfrm flipH="1">
                  <a:off x="1765035" y="4641971"/>
                  <a:ext cx="1115932" cy="380911"/>
                </a:xfrm>
                <a:prstGeom prst="roundRect">
                  <a:avLst>
                    <a:gd name="adj" fmla="val 50000"/>
                  </a:avLst>
                </a:prstGeom>
                <a:gradFill>
                  <a:gsLst>
                    <a:gs pos="10000">
                      <a:schemeClr val="bg1">
                        <a:lumMod val="75000"/>
                      </a:schemeClr>
                    </a:gs>
                    <a:gs pos="50000">
                      <a:schemeClr val="bg1">
                        <a:lumMod val="50000"/>
                      </a:schemeClr>
                    </a:gs>
                    <a:gs pos="100000">
                      <a:schemeClr val="bg1">
                        <a:lumMod val="85000"/>
                      </a:schemeClr>
                    </a:gs>
                  </a:gsLst>
                  <a:lin ang="0" scaled="1"/>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a:p>
              </p:txBody>
            </p:sp>
            <p:sp>
              <p:nvSpPr>
                <p:cNvPr id="77" name="Rectangle 76">
                  <a:extLst>
                    <a:ext uri="{FF2B5EF4-FFF2-40B4-BE49-F238E27FC236}">
                      <a16:creationId xmlns:a16="http://schemas.microsoft.com/office/drawing/2014/main" id="{0DDB804C-66B1-BA84-48C0-2254C898324B}"/>
                    </a:ext>
                  </a:extLst>
                </p:cNvPr>
                <p:cNvSpPr/>
                <p:nvPr/>
              </p:nvSpPr>
              <p:spPr>
                <a:xfrm>
                  <a:off x="1811014" y="2475167"/>
                  <a:ext cx="1015999" cy="454973"/>
                </a:xfrm>
                <a:prstGeom prst="rect">
                  <a:avLst/>
                </a:prstGeom>
                <a:gradFill>
                  <a:gsLst>
                    <a:gs pos="10000">
                      <a:schemeClr val="bg1">
                        <a:lumMod val="75000"/>
                      </a:schemeClr>
                    </a:gs>
                    <a:gs pos="50000">
                      <a:schemeClr val="bg1">
                        <a:lumMod val="50000"/>
                      </a:schemeClr>
                    </a:gs>
                    <a:gs pos="100000">
                      <a:schemeClr val="bg1">
                        <a:lumMod val="50000"/>
                        <a:shade val="100000"/>
                        <a:satMod val="115000"/>
                      </a:schemeClr>
                    </a:gs>
                  </a:gsLst>
                  <a:lin ang="0" scaled="1"/>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dirty="0"/>
                </a:p>
              </p:txBody>
            </p:sp>
            <p:sp>
              <p:nvSpPr>
                <p:cNvPr id="78" name="Rectangle 77">
                  <a:extLst>
                    <a:ext uri="{FF2B5EF4-FFF2-40B4-BE49-F238E27FC236}">
                      <a16:creationId xmlns:a16="http://schemas.microsoft.com/office/drawing/2014/main" id="{59B592F9-51BF-0865-6644-1822629B9058}"/>
                    </a:ext>
                  </a:extLst>
                </p:cNvPr>
                <p:cNvSpPr/>
                <p:nvPr/>
              </p:nvSpPr>
              <p:spPr>
                <a:xfrm>
                  <a:off x="1595603" y="2666724"/>
                  <a:ext cx="1448838" cy="1960327"/>
                </a:xfrm>
                <a:prstGeom prst="rect">
                  <a:avLst/>
                </a:prstGeom>
                <a:gradFill flip="none" rotWithShape="1">
                  <a:gsLst>
                    <a:gs pos="0">
                      <a:schemeClr val="bg1">
                        <a:lumMod val="85000"/>
                      </a:schemeClr>
                    </a:gs>
                    <a:gs pos="50000">
                      <a:schemeClr val="bg1">
                        <a:lumMod val="50000"/>
                      </a:schemeClr>
                    </a:gs>
                    <a:gs pos="100000">
                      <a:schemeClr val="bg1">
                        <a:lumMod val="50000"/>
                        <a:shade val="100000"/>
                        <a:satMod val="115000"/>
                      </a:schemeClr>
                    </a:gs>
                  </a:gsLst>
                  <a:lin ang="0" scaled="1"/>
                  <a:tileRect/>
                </a:gradFill>
                <a:ln w="9525">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dirty="0"/>
                </a:p>
              </p:txBody>
            </p:sp>
            <p:sp>
              <p:nvSpPr>
                <p:cNvPr id="79" name="Trapezoid 78">
                  <a:extLst>
                    <a:ext uri="{FF2B5EF4-FFF2-40B4-BE49-F238E27FC236}">
                      <a16:creationId xmlns:a16="http://schemas.microsoft.com/office/drawing/2014/main" id="{9496B386-3C84-2959-E7CD-0778A1E430B0}"/>
                    </a:ext>
                  </a:extLst>
                </p:cNvPr>
                <p:cNvSpPr/>
                <p:nvPr/>
              </p:nvSpPr>
              <p:spPr>
                <a:xfrm>
                  <a:off x="1595603" y="2380922"/>
                  <a:ext cx="1450852" cy="285799"/>
                </a:xfrm>
                <a:prstGeom prst="trapezoid">
                  <a:avLst>
                    <a:gd name="adj" fmla="val 40735"/>
                  </a:avLst>
                </a:prstGeom>
                <a:gradFill>
                  <a:gsLst>
                    <a:gs pos="10000">
                      <a:schemeClr val="bg1">
                        <a:lumMod val="75000"/>
                      </a:schemeClr>
                    </a:gs>
                    <a:gs pos="50000">
                      <a:schemeClr val="bg1">
                        <a:lumMod val="50000"/>
                      </a:schemeClr>
                    </a:gs>
                    <a:gs pos="100000">
                      <a:schemeClr val="bg1">
                        <a:lumMod val="50000"/>
                        <a:shade val="100000"/>
                        <a:satMod val="115000"/>
                      </a:schemeClr>
                    </a:gs>
                  </a:gsLst>
                  <a:lin ang="0" scaled="1"/>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a:p>
              </p:txBody>
            </p:sp>
            <p:sp>
              <p:nvSpPr>
                <p:cNvPr id="80" name="Trapezoid 79">
                  <a:extLst>
                    <a:ext uri="{FF2B5EF4-FFF2-40B4-BE49-F238E27FC236}">
                      <a16:creationId xmlns:a16="http://schemas.microsoft.com/office/drawing/2014/main" id="{BD8448B8-DA41-DBB4-1811-C4E170D8F813}"/>
                    </a:ext>
                  </a:extLst>
                </p:cNvPr>
                <p:cNvSpPr/>
                <p:nvPr/>
              </p:nvSpPr>
              <p:spPr>
                <a:xfrm flipV="1">
                  <a:off x="1593589" y="4634199"/>
                  <a:ext cx="1450852" cy="284399"/>
                </a:xfrm>
                <a:prstGeom prst="trapezoid">
                  <a:avLst>
                    <a:gd name="adj" fmla="val 40735"/>
                  </a:avLst>
                </a:prstGeom>
                <a:gradFill>
                  <a:gsLst>
                    <a:gs pos="10000">
                      <a:schemeClr val="bg1">
                        <a:lumMod val="75000"/>
                      </a:schemeClr>
                    </a:gs>
                    <a:gs pos="50000">
                      <a:schemeClr val="bg1">
                        <a:lumMod val="50000"/>
                      </a:schemeClr>
                    </a:gs>
                    <a:gs pos="100000">
                      <a:schemeClr val="bg1">
                        <a:lumMod val="50000"/>
                        <a:shade val="100000"/>
                        <a:satMod val="115000"/>
                      </a:schemeClr>
                    </a:gs>
                  </a:gsLst>
                  <a:lin ang="0" scaled="1"/>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a:p>
              </p:txBody>
            </p:sp>
            <p:pic>
              <p:nvPicPr>
                <p:cNvPr id="81" name="Picture 80">
                  <a:extLst>
                    <a:ext uri="{FF2B5EF4-FFF2-40B4-BE49-F238E27FC236}">
                      <a16:creationId xmlns:a16="http://schemas.microsoft.com/office/drawing/2014/main" id="{227458C9-D26C-EF8C-4FA9-DD85F50D9C44}"/>
                    </a:ext>
                  </a:extLst>
                </p:cNvPr>
                <p:cNvPicPr>
                  <a:picLocks noChangeAspect="1"/>
                </p:cNvPicPr>
                <p:nvPr/>
              </p:nvPicPr>
              <p:blipFill rotWithShape="1">
                <a:blip r:embed="rId3">
                  <a:extLst>
                    <a:ext uri="{28A0092B-C50C-407E-A947-70E740481C1C}">
                      <a14:useLocalDpi xmlns:a14="http://schemas.microsoft.com/office/drawing/2010/main" val="0"/>
                    </a:ext>
                  </a:extLst>
                </a:blip>
                <a:srcRect l="14416" t="24536" r="17413" b="24436"/>
                <a:stretch/>
              </p:blipFill>
              <p:spPr>
                <a:xfrm rot="16200000">
                  <a:off x="1514008" y="3096616"/>
                  <a:ext cx="1960327" cy="1100536"/>
                </a:xfrm>
                <a:prstGeom prst="trapezoid">
                  <a:avLst>
                    <a:gd name="adj" fmla="val 31740"/>
                  </a:avLst>
                </a:prstGeom>
              </p:spPr>
            </p:pic>
          </p:grpSp>
        </p:grpSp>
        <p:sp>
          <p:nvSpPr>
            <p:cNvPr id="61" name="Trapezoid 60">
              <a:extLst>
                <a:ext uri="{FF2B5EF4-FFF2-40B4-BE49-F238E27FC236}">
                  <a16:creationId xmlns:a16="http://schemas.microsoft.com/office/drawing/2014/main" id="{932D403C-2F7B-87FF-0C0B-7A44E884C64A}"/>
                </a:ext>
              </a:extLst>
            </p:cNvPr>
            <p:cNvSpPr/>
            <p:nvPr/>
          </p:nvSpPr>
          <p:spPr>
            <a:xfrm rot="16200000">
              <a:off x="7025866" y="4883711"/>
              <a:ext cx="754944" cy="45719"/>
            </a:xfrm>
            <a:prstGeom prst="trapezoid">
              <a:avLst>
                <a:gd name="adj" fmla="val 38308"/>
              </a:avLst>
            </a:prstGeom>
            <a:gradFill rotWithShape="1">
              <a:gsLst>
                <a:gs pos="50000">
                  <a:srgbClr val="FFFFFF">
                    <a:lumMod val="50000"/>
                  </a:srgbClr>
                </a:gs>
                <a:gs pos="0">
                  <a:srgbClr val="FFFFFF">
                    <a:lumMod val="75000"/>
                  </a:srgbClr>
                </a:gs>
                <a:gs pos="100000">
                  <a:srgbClr val="FFFFFF"/>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62" name="Trapezoid 61">
              <a:extLst>
                <a:ext uri="{FF2B5EF4-FFF2-40B4-BE49-F238E27FC236}">
                  <a16:creationId xmlns:a16="http://schemas.microsoft.com/office/drawing/2014/main" id="{A2D4FF7D-BEA9-8E95-25E2-F2ED0AE7C8D4}"/>
                </a:ext>
              </a:extLst>
            </p:cNvPr>
            <p:cNvSpPr/>
            <p:nvPr/>
          </p:nvSpPr>
          <p:spPr>
            <a:xfrm rot="16200000">
              <a:off x="7107491" y="4886916"/>
              <a:ext cx="829749" cy="45719"/>
            </a:xfrm>
            <a:prstGeom prst="trapezoid">
              <a:avLst>
                <a:gd name="adj" fmla="val 38308"/>
              </a:avLst>
            </a:prstGeom>
            <a:gradFill rotWithShape="1">
              <a:gsLst>
                <a:gs pos="50000">
                  <a:srgbClr val="FFFFFF">
                    <a:lumMod val="50000"/>
                  </a:srgbClr>
                </a:gs>
                <a:gs pos="0">
                  <a:srgbClr val="FFFFFF">
                    <a:lumMod val="75000"/>
                  </a:srgbClr>
                </a:gs>
                <a:gs pos="100000">
                  <a:srgbClr val="FFFFFF"/>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63" name="Trapezoid 62">
              <a:extLst>
                <a:ext uri="{FF2B5EF4-FFF2-40B4-BE49-F238E27FC236}">
                  <a16:creationId xmlns:a16="http://schemas.microsoft.com/office/drawing/2014/main" id="{ED6251B6-67A3-3048-6FA9-733FDBE7379D}"/>
                </a:ext>
              </a:extLst>
            </p:cNvPr>
            <p:cNvSpPr/>
            <p:nvPr/>
          </p:nvSpPr>
          <p:spPr>
            <a:xfrm rot="16200000">
              <a:off x="7185660" y="4890786"/>
              <a:ext cx="921670" cy="45720"/>
            </a:xfrm>
            <a:prstGeom prst="trapezoid">
              <a:avLst>
                <a:gd name="adj" fmla="val 38308"/>
              </a:avLst>
            </a:prstGeom>
            <a:gradFill rotWithShape="1">
              <a:gsLst>
                <a:gs pos="50000">
                  <a:srgbClr val="FFFFFF">
                    <a:lumMod val="50000"/>
                  </a:srgbClr>
                </a:gs>
                <a:gs pos="0">
                  <a:srgbClr val="FFFFFF">
                    <a:lumMod val="75000"/>
                  </a:srgbClr>
                </a:gs>
                <a:gs pos="100000">
                  <a:srgbClr val="FFFFFF"/>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64" name="Trapezoid 63">
              <a:extLst>
                <a:ext uri="{FF2B5EF4-FFF2-40B4-BE49-F238E27FC236}">
                  <a16:creationId xmlns:a16="http://schemas.microsoft.com/office/drawing/2014/main" id="{C1E7581D-7143-CFD8-62AC-705C7196A078}"/>
                </a:ext>
              </a:extLst>
            </p:cNvPr>
            <p:cNvSpPr/>
            <p:nvPr/>
          </p:nvSpPr>
          <p:spPr>
            <a:xfrm rot="16200000">
              <a:off x="7273314" y="4888312"/>
              <a:ext cx="992160" cy="45719"/>
            </a:xfrm>
            <a:prstGeom prst="trapezoid">
              <a:avLst>
                <a:gd name="adj" fmla="val 38308"/>
              </a:avLst>
            </a:prstGeom>
            <a:gradFill rotWithShape="1">
              <a:gsLst>
                <a:gs pos="50000">
                  <a:srgbClr val="FFFFFF">
                    <a:lumMod val="50000"/>
                  </a:srgbClr>
                </a:gs>
                <a:gs pos="0">
                  <a:srgbClr val="FFFFFF">
                    <a:lumMod val="75000"/>
                  </a:srgbClr>
                </a:gs>
                <a:gs pos="100000">
                  <a:srgbClr val="FFFFFF"/>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65" name="Trapezoid 64">
              <a:extLst>
                <a:ext uri="{FF2B5EF4-FFF2-40B4-BE49-F238E27FC236}">
                  <a16:creationId xmlns:a16="http://schemas.microsoft.com/office/drawing/2014/main" id="{DAFD7EDA-0E9F-02EB-F208-B87B7428A5B1}"/>
                </a:ext>
              </a:extLst>
            </p:cNvPr>
            <p:cNvSpPr/>
            <p:nvPr/>
          </p:nvSpPr>
          <p:spPr>
            <a:xfrm rot="16200000">
              <a:off x="7364763" y="4888072"/>
              <a:ext cx="1078419" cy="45719"/>
            </a:xfrm>
            <a:prstGeom prst="trapezoid">
              <a:avLst>
                <a:gd name="adj" fmla="val 38308"/>
              </a:avLst>
            </a:prstGeom>
            <a:gradFill rotWithShape="1">
              <a:gsLst>
                <a:gs pos="50000">
                  <a:srgbClr val="FFFFFF">
                    <a:lumMod val="50000"/>
                  </a:srgbClr>
                </a:gs>
                <a:gs pos="0">
                  <a:srgbClr val="FFFFFF">
                    <a:lumMod val="75000"/>
                  </a:srgbClr>
                </a:gs>
                <a:gs pos="100000">
                  <a:srgbClr val="FFFFFF"/>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a:ea typeface="+mn-ea"/>
                <a:cs typeface="+mn-cs"/>
              </a:endParaRPr>
            </a:p>
          </p:txBody>
        </p:sp>
        <p:cxnSp>
          <p:nvCxnSpPr>
            <p:cNvPr id="66" name="Connector: Elbow 65">
              <a:extLst>
                <a:ext uri="{FF2B5EF4-FFF2-40B4-BE49-F238E27FC236}">
                  <a16:creationId xmlns:a16="http://schemas.microsoft.com/office/drawing/2014/main" id="{088F7CCD-8A4B-77F1-07E2-5ABC0125A4A1}"/>
                </a:ext>
              </a:extLst>
            </p:cNvPr>
            <p:cNvCxnSpPr>
              <a:cxnSpLocks/>
            </p:cNvCxnSpPr>
            <p:nvPr/>
          </p:nvCxnSpPr>
          <p:spPr>
            <a:xfrm flipV="1">
              <a:off x="6878343" y="5818988"/>
              <a:ext cx="666692" cy="336572"/>
            </a:xfrm>
            <a:prstGeom prst="bentConnector3">
              <a:avLst>
                <a:gd name="adj1" fmla="val 9963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A1B06F8A-5693-52C7-F99C-F3C3E68963CB}"/>
                </a:ext>
              </a:extLst>
            </p:cNvPr>
            <p:cNvSpPr txBox="1"/>
            <p:nvPr/>
          </p:nvSpPr>
          <p:spPr>
            <a:xfrm>
              <a:off x="6418962" y="6024755"/>
              <a:ext cx="511630" cy="271895"/>
            </a:xfrm>
            <a:prstGeom prst="rect">
              <a:avLst/>
            </a:prstGeom>
            <a:noFill/>
          </p:spPr>
          <p:txBody>
            <a:bodyPr wrap="square" rtlCol="0">
              <a:spAutoFit/>
            </a:bodyPr>
            <a:lstStyle/>
            <a:p>
              <a:r>
                <a:rPr lang="en-US" sz="1400" dirty="0">
                  <a:latin typeface="Calibri Light" panose="020F0302020204030204" pitchFamily="34" charset="0"/>
                  <a:cs typeface="Calibri Light" panose="020F0302020204030204" pitchFamily="34" charset="0"/>
                </a:rPr>
                <a:t>NH</a:t>
              </a:r>
              <a:r>
                <a:rPr lang="en-US" sz="1400" baseline="-25000" dirty="0">
                  <a:latin typeface="Calibri Light" panose="020F0302020204030204" pitchFamily="34" charset="0"/>
                  <a:cs typeface="Calibri Light" panose="020F0302020204030204" pitchFamily="34" charset="0"/>
                </a:rPr>
                <a:t>3</a:t>
              </a:r>
              <a:endParaRPr lang="LID4096" sz="1400" dirty="0">
                <a:latin typeface="Calibri Light" panose="020F0302020204030204" pitchFamily="34" charset="0"/>
                <a:cs typeface="Calibri Light" panose="020F0302020204030204" pitchFamily="34" charset="0"/>
              </a:endParaRPr>
            </a:p>
          </p:txBody>
        </p:sp>
        <p:cxnSp>
          <p:nvCxnSpPr>
            <p:cNvPr id="68" name="Connector: Elbow 67">
              <a:extLst>
                <a:ext uri="{FF2B5EF4-FFF2-40B4-BE49-F238E27FC236}">
                  <a16:creationId xmlns:a16="http://schemas.microsoft.com/office/drawing/2014/main" id="{CF8ACD0D-32FC-1AB4-167F-C5276D27F7F3}"/>
                </a:ext>
              </a:extLst>
            </p:cNvPr>
            <p:cNvCxnSpPr>
              <a:cxnSpLocks/>
              <a:stCxn id="74" idx="3"/>
            </p:cNvCxnSpPr>
            <p:nvPr/>
          </p:nvCxnSpPr>
          <p:spPr>
            <a:xfrm rot="5400000" flipH="1" flipV="1">
              <a:off x="8430765" y="2881111"/>
              <a:ext cx="212386" cy="198099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7E0A1660-67E8-584F-E4A2-329AAC22A98D}"/>
                </a:ext>
              </a:extLst>
            </p:cNvPr>
            <p:cNvSpPr txBox="1"/>
            <p:nvPr/>
          </p:nvSpPr>
          <p:spPr>
            <a:xfrm>
              <a:off x="8224430" y="3522792"/>
              <a:ext cx="1232793" cy="271895"/>
            </a:xfrm>
            <a:prstGeom prst="rect">
              <a:avLst/>
            </a:prstGeom>
            <a:noFill/>
          </p:spPr>
          <p:txBody>
            <a:bodyPr wrap="square" rtlCol="0">
              <a:spAutoFit/>
            </a:bodyPr>
            <a:lstStyle/>
            <a:p>
              <a:r>
                <a:rPr lang="en-US" sz="1400" dirty="0">
                  <a:latin typeface="Calibri Light" panose="020F0302020204030204" pitchFamily="34" charset="0"/>
                  <a:cs typeface="Calibri Light" panose="020F0302020204030204" pitchFamily="34" charset="0"/>
                </a:rPr>
                <a:t>Permeate: H</a:t>
              </a:r>
              <a:r>
                <a:rPr lang="en-US" sz="1400" baseline="-25000" dirty="0">
                  <a:latin typeface="Calibri Light" panose="020F0302020204030204" pitchFamily="34" charset="0"/>
                  <a:cs typeface="Calibri Light" panose="020F0302020204030204" pitchFamily="34" charset="0"/>
                </a:rPr>
                <a:t>2</a:t>
              </a:r>
              <a:endParaRPr lang="LID4096" sz="1400" dirty="0">
                <a:latin typeface="Calibri Light" panose="020F0302020204030204" pitchFamily="34" charset="0"/>
                <a:cs typeface="Calibri Light" panose="020F0302020204030204" pitchFamily="34" charset="0"/>
              </a:endParaRPr>
            </a:p>
          </p:txBody>
        </p:sp>
        <p:cxnSp>
          <p:nvCxnSpPr>
            <p:cNvPr id="70" name="Straight Arrow Connector 69">
              <a:extLst>
                <a:ext uri="{FF2B5EF4-FFF2-40B4-BE49-F238E27FC236}">
                  <a16:creationId xmlns:a16="http://schemas.microsoft.com/office/drawing/2014/main" id="{31F3F974-C17C-F5A5-44C1-972CF9B47601}"/>
                </a:ext>
              </a:extLst>
            </p:cNvPr>
            <p:cNvCxnSpPr>
              <a:cxnSpLocks/>
              <a:stCxn id="59" idx="3"/>
            </p:cNvCxnSpPr>
            <p:nvPr/>
          </p:nvCxnSpPr>
          <p:spPr>
            <a:xfrm>
              <a:off x="8152244" y="4445511"/>
              <a:ext cx="139144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13642532-E21F-ED3C-B726-9BA3735C731B}"/>
                </a:ext>
              </a:extLst>
            </p:cNvPr>
            <p:cNvSpPr txBox="1"/>
            <p:nvPr/>
          </p:nvSpPr>
          <p:spPr>
            <a:xfrm>
              <a:off x="8217464" y="4201433"/>
              <a:ext cx="1232793" cy="271895"/>
            </a:xfrm>
            <a:prstGeom prst="rect">
              <a:avLst/>
            </a:prstGeom>
            <a:noFill/>
          </p:spPr>
          <p:txBody>
            <a:bodyPr wrap="square" rtlCol="0">
              <a:spAutoFit/>
            </a:bodyPr>
            <a:lstStyle/>
            <a:p>
              <a:r>
                <a:rPr lang="en-US" sz="1400" dirty="0">
                  <a:latin typeface="Calibri Light" panose="020F0302020204030204" pitchFamily="34" charset="0"/>
                  <a:cs typeface="Calibri Light" panose="020F0302020204030204" pitchFamily="34" charset="0"/>
                </a:rPr>
                <a:t>Retentate: N</a:t>
              </a:r>
              <a:r>
                <a:rPr lang="en-US" sz="1400" baseline="-25000" dirty="0">
                  <a:latin typeface="Calibri Light" panose="020F0302020204030204" pitchFamily="34" charset="0"/>
                  <a:cs typeface="Calibri Light" panose="020F0302020204030204" pitchFamily="34" charset="0"/>
                </a:rPr>
                <a:t>2</a:t>
              </a:r>
              <a:endParaRPr lang="LID4096" sz="1400" dirty="0">
                <a:latin typeface="Calibri Light" panose="020F0302020204030204" pitchFamily="34" charset="0"/>
                <a:cs typeface="Calibri Light" panose="020F0302020204030204" pitchFamily="34" charset="0"/>
              </a:endParaRPr>
            </a:p>
          </p:txBody>
        </p:sp>
      </p:grpSp>
      <mc:AlternateContent xmlns:mc="http://schemas.openxmlformats.org/markup-compatibility/2006" xmlns:a14="http://schemas.microsoft.com/office/drawing/2010/main">
        <mc:Choice Requires="a14">
          <p:graphicFrame>
            <p:nvGraphicFramePr>
              <p:cNvPr id="82" name="Table 81">
                <a:extLst>
                  <a:ext uri="{FF2B5EF4-FFF2-40B4-BE49-F238E27FC236}">
                    <a16:creationId xmlns:a16="http://schemas.microsoft.com/office/drawing/2014/main" id="{A69C057E-696D-FE30-97E3-15BF61BB589F}"/>
                  </a:ext>
                </a:extLst>
              </p:cNvPr>
              <p:cNvGraphicFramePr>
                <a:graphicFrameLocks noGrp="1"/>
              </p:cNvGraphicFramePr>
              <p:nvPr/>
            </p:nvGraphicFramePr>
            <p:xfrm>
              <a:off x="489943" y="4671561"/>
              <a:ext cx="3906063" cy="1554480"/>
            </p:xfrm>
            <a:graphic>
              <a:graphicData uri="http://schemas.openxmlformats.org/drawingml/2006/table">
                <a:tbl>
                  <a:tblPr firstRow="1" bandRow="1"/>
                  <a:tblGrid>
                    <a:gridCol w="2197715">
                      <a:extLst>
                        <a:ext uri="{9D8B030D-6E8A-4147-A177-3AD203B41FA5}">
                          <a16:colId xmlns:a16="http://schemas.microsoft.com/office/drawing/2014/main" val="3060662380"/>
                        </a:ext>
                      </a:extLst>
                    </a:gridCol>
                    <a:gridCol w="1708348">
                      <a:extLst>
                        <a:ext uri="{9D8B030D-6E8A-4147-A177-3AD203B41FA5}">
                          <a16:colId xmlns:a16="http://schemas.microsoft.com/office/drawing/2014/main" val="1782283728"/>
                        </a:ext>
                      </a:extLst>
                    </a:gridCol>
                  </a:tblGrid>
                  <a:tr h="218221">
                    <a:tc gridSpan="2">
                      <a:txBody>
                        <a:bodyPr/>
                        <a:lstStyle>
                          <a:lvl1pPr marL="0" algn="l" defTabSz="685783" rtl="0" eaLnBrk="1" latinLnBrk="0" hangingPunct="1">
                            <a:defRPr sz="1351" kern="1200">
                              <a:solidFill>
                                <a:schemeClr val="tx1"/>
                              </a:solidFill>
                              <a:latin typeface="Calibri" panose="020F0502020204030204"/>
                            </a:defRPr>
                          </a:lvl1pPr>
                          <a:lvl2pPr marL="342891" algn="l" defTabSz="685783" rtl="0" eaLnBrk="1" latinLnBrk="0" hangingPunct="1">
                            <a:defRPr sz="1351" kern="1200">
                              <a:solidFill>
                                <a:schemeClr val="tx1"/>
                              </a:solidFill>
                              <a:latin typeface="Calibri" panose="020F0502020204030204"/>
                            </a:defRPr>
                          </a:lvl2pPr>
                          <a:lvl3pPr marL="685783" algn="l" defTabSz="685783" rtl="0" eaLnBrk="1" latinLnBrk="0" hangingPunct="1">
                            <a:defRPr sz="1351" kern="1200">
                              <a:solidFill>
                                <a:schemeClr val="tx1"/>
                              </a:solidFill>
                              <a:latin typeface="Calibri" panose="020F0502020204030204"/>
                            </a:defRPr>
                          </a:lvl3pPr>
                          <a:lvl4pPr marL="1028674" algn="l" defTabSz="685783" rtl="0" eaLnBrk="1" latinLnBrk="0" hangingPunct="1">
                            <a:defRPr sz="1351" kern="1200">
                              <a:solidFill>
                                <a:schemeClr val="tx1"/>
                              </a:solidFill>
                              <a:latin typeface="Calibri" panose="020F0502020204030204"/>
                            </a:defRPr>
                          </a:lvl4pPr>
                          <a:lvl5pPr marL="1371566" algn="l" defTabSz="685783" rtl="0" eaLnBrk="1" latinLnBrk="0" hangingPunct="1">
                            <a:defRPr sz="1351" kern="1200">
                              <a:solidFill>
                                <a:schemeClr val="tx1"/>
                              </a:solidFill>
                              <a:latin typeface="Calibri" panose="020F0502020204030204"/>
                            </a:defRPr>
                          </a:lvl5pPr>
                          <a:lvl6pPr marL="1714457" algn="l" defTabSz="685783" rtl="0" eaLnBrk="1" latinLnBrk="0" hangingPunct="1">
                            <a:defRPr sz="1351" kern="1200">
                              <a:solidFill>
                                <a:schemeClr val="tx1"/>
                              </a:solidFill>
                              <a:latin typeface="Calibri" panose="020F0502020204030204"/>
                            </a:defRPr>
                          </a:lvl6pPr>
                          <a:lvl7pPr marL="2057349" algn="l" defTabSz="685783" rtl="0" eaLnBrk="1" latinLnBrk="0" hangingPunct="1">
                            <a:defRPr sz="1351" kern="1200">
                              <a:solidFill>
                                <a:schemeClr val="tx1"/>
                              </a:solidFill>
                              <a:latin typeface="Calibri" panose="020F0502020204030204"/>
                            </a:defRPr>
                          </a:lvl7pPr>
                          <a:lvl8pPr marL="2400240" algn="l" defTabSz="685783" rtl="0" eaLnBrk="1" latinLnBrk="0" hangingPunct="1">
                            <a:defRPr sz="1351" kern="1200">
                              <a:solidFill>
                                <a:schemeClr val="tx1"/>
                              </a:solidFill>
                              <a:latin typeface="Calibri" panose="020F0502020204030204"/>
                            </a:defRPr>
                          </a:lvl8pPr>
                          <a:lvl9pPr marL="2743131" algn="l" defTabSz="685783" rtl="0" eaLnBrk="1" latinLnBrk="0" hangingPunct="1">
                            <a:defRPr sz="1351" kern="1200">
                              <a:solidFill>
                                <a:schemeClr val="tx1"/>
                              </a:solidFill>
                              <a:latin typeface="Calibri" panose="020F0502020204030204"/>
                            </a:defRPr>
                          </a:lvl9pPr>
                        </a:lstStyle>
                        <a:p>
                          <a:pPr algn="ctr"/>
                          <a:r>
                            <a:rPr lang="en-US" sz="1100" b="1" dirty="0">
                              <a:latin typeface="+mn-lt"/>
                              <a:cs typeface="Calibri Light" panose="020F0302020204030204" pitchFamily="34" charset="0"/>
                            </a:rPr>
                            <a:t>Experimental conditions</a:t>
                          </a:r>
                          <a:endParaRPr lang="x-none" sz="1100" b="1" dirty="0">
                            <a:latin typeface="+mn-lt"/>
                            <a:cs typeface="Calibri Light" panose="020F0302020204030204" pitchFamily="34"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x-none" sz="800" dirty="0"/>
                        </a:p>
                      </a:txBody>
                      <a:tcPr/>
                    </a:tc>
                    <a:extLst>
                      <a:ext uri="{0D108BD9-81ED-4DB2-BD59-A6C34878D82A}">
                        <a16:rowId xmlns:a16="http://schemas.microsoft.com/office/drawing/2014/main" val="716625078"/>
                      </a:ext>
                    </a:extLst>
                  </a:tr>
                  <a:tr h="218221">
                    <a:tc>
                      <a:txBody>
                        <a:bodyPr/>
                        <a:lstStyle>
                          <a:lvl1pPr marL="0" algn="l" defTabSz="685783" rtl="0" eaLnBrk="1" latinLnBrk="0" hangingPunct="1">
                            <a:defRPr sz="1351" kern="1200">
                              <a:solidFill>
                                <a:schemeClr val="tx1"/>
                              </a:solidFill>
                              <a:latin typeface="Calibri" panose="020F0502020204030204"/>
                            </a:defRPr>
                          </a:lvl1pPr>
                          <a:lvl2pPr marL="342891" algn="l" defTabSz="685783" rtl="0" eaLnBrk="1" latinLnBrk="0" hangingPunct="1">
                            <a:defRPr sz="1351" kern="1200">
                              <a:solidFill>
                                <a:schemeClr val="tx1"/>
                              </a:solidFill>
                              <a:latin typeface="Calibri" panose="020F0502020204030204"/>
                            </a:defRPr>
                          </a:lvl2pPr>
                          <a:lvl3pPr marL="685783" algn="l" defTabSz="685783" rtl="0" eaLnBrk="1" latinLnBrk="0" hangingPunct="1">
                            <a:defRPr sz="1351" kern="1200">
                              <a:solidFill>
                                <a:schemeClr val="tx1"/>
                              </a:solidFill>
                              <a:latin typeface="Calibri" panose="020F0502020204030204"/>
                            </a:defRPr>
                          </a:lvl3pPr>
                          <a:lvl4pPr marL="1028674" algn="l" defTabSz="685783" rtl="0" eaLnBrk="1" latinLnBrk="0" hangingPunct="1">
                            <a:defRPr sz="1351" kern="1200">
                              <a:solidFill>
                                <a:schemeClr val="tx1"/>
                              </a:solidFill>
                              <a:latin typeface="Calibri" panose="020F0502020204030204"/>
                            </a:defRPr>
                          </a:lvl4pPr>
                          <a:lvl5pPr marL="1371566" algn="l" defTabSz="685783" rtl="0" eaLnBrk="1" latinLnBrk="0" hangingPunct="1">
                            <a:defRPr sz="1351" kern="1200">
                              <a:solidFill>
                                <a:schemeClr val="tx1"/>
                              </a:solidFill>
                              <a:latin typeface="Calibri" panose="020F0502020204030204"/>
                            </a:defRPr>
                          </a:lvl5pPr>
                          <a:lvl6pPr marL="1714457" algn="l" defTabSz="685783" rtl="0" eaLnBrk="1" latinLnBrk="0" hangingPunct="1">
                            <a:defRPr sz="1351" kern="1200">
                              <a:solidFill>
                                <a:schemeClr val="tx1"/>
                              </a:solidFill>
                              <a:latin typeface="Calibri" panose="020F0502020204030204"/>
                            </a:defRPr>
                          </a:lvl6pPr>
                          <a:lvl7pPr marL="2057349" algn="l" defTabSz="685783" rtl="0" eaLnBrk="1" latinLnBrk="0" hangingPunct="1">
                            <a:defRPr sz="1351" kern="1200">
                              <a:solidFill>
                                <a:schemeClr val="tx1"/>
                              </a:solidFill>
                              <a:latin typeface="Calibri" panose="020F0502020204030204"/>
                            </a:defRPr>
                          </a:lvl7pPr>
                          <a:lvl8pPr marL="2400240" algn="l" defTabSz="685783" rtl="0" eaLnBrk="1" latinLnBrk="0" hangingPunct="1">
                            <a:defRPr sz="1351" kern="1200">
                              <a:solidFill>
                                <a:schemeClr val="tx1"/>
                              </a:solidFill>
                              <a:latin typeface="Calibri" panose="020F0502020204030204"/>
                            </a:defRPr>
                          </a:lvl8pPr>
                          <a:lvl9pPr marL="2743131" algn="l" defTabSz="685783" rtl="0" eaLnBrk="1" latinLnBrk="0" hangingPunct="1">
                            <a:defRPr sz="1351" kern="1200">
                              <a:solidFill>
                                <a:schemeClr val="tx1"/>
                              </a:solidFill>
                              <a:latin typeface="Calibri" panose="020F0502020204030204"/>
                            </a:defRPr>
                          </a:lvl9pPr>
                        </a:lstStyle>
                        <a:p>
                          <a:pPr algn="l"/>
                          <a:r>
                            <a:rPr lang="el-GR" sz="1100" dirty="0">
                              <a:latin typeface="+mn-lt"/>
                              <a:cs typeface="Calibri Light" panose="020F0302020204030204" pitchFamily="34" charset="0"/>
                            </a:rPr>
                            <a:t>Δ</a:t>
                          </a:r>
                          <a:r>
                            <a:rPr lang="en-US" sz="1100" dirty="0">
                              <a:latin typeface="+mn-lt"/>
                              <a:cs typeface="Calibri Light" panose="020F0302020204030204" pitchFamily="34" charset="0"/>
                            </a:rPr>
                            <a:t>P [bar]</a:t>
                          </a:r>
                          <a:endParaRPr lang="x-none" sz="1100" dirty="0">
                            <a:latin typeface="+mn-lt"/>
                            <a:cs typeface="Calibri Light" panose="020F0302020204030204" pitchFamily="34" charset="0"/>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685783" rtl="0" eaLnBrk="1" latinLnBrk="0" hangingPunct="1">
                            <a:defRPr sz="1351" kern="1200">
                              <a:solidFill>
                                <a:schemeClr val="tx1"/>
                              </a:solidFill>
                              <a:latin typeface="Calibri" panose="020F0502020204030204"/>
                            </a:defRPr>
                          </a:lvl1pPr>
                          <a:lvl2pPr marL="342891" algn="l" defTabSz="685783" rtl="0" eaLnBrk="1" latinLnBrk="0" hangingPunct="1">
                            <a:defRPr sz="1351" kern="1200">
                              <a:solidFill>
                                <a:schemeClr val="tx1"/>
                              </a:solidFill>
                              <a:latin typeface="Calibri" panose="020F0502020204030204"/>
                            </a:defRPr>
                          </a:lvl2pPr>
                          <a:lvl3pPr marL="685783" algn="l" defTabSz="685783" rtl="0" eaLnBrk="1" latinLnBrk="0" hangingPunct="1">
                            <a:defRPr sz="1351" kern="1200">
                              <a:solidFill>
                                <a:schemeClr val="tx1"/>
                              </a:solidFill>
                              <a:latin typeface="Calibri" panose="020F0502020204030204"/>
                            </a:defRPr>
                          </a:lvl3pPr>
                          <a:lvl4pPr marL="1028674" algn="l" defTabSz="685783" rtl="0" eaLnBrk="1" latinLnBrk="0" hangingPunct="1">
                            <a:defRPr sz="1351" kern="1200">
                              <a:solidFill>
                                <a:schemeClr val="tx1"/>
                              </a:solidFill>
                              <a:latin typeface="Calibri" panose="020F0502020204030204"/>
                            </a:defRPr>
                          </a:lvl4pPr>
                          <a:lvl5pPr marL="1371566" algn="l" defTabSz="685783" rtl="0" eaLnBrk="1" latinLnBrk="0" hangingPunct="1">
                            <a:defRPr sz="1351" kern="1200">
                              <a:solidFill>
                                <a:schemeClr val="tx1"/>
                              </a:solidFill>
                              <a:latin typeface="Calibri" panose="020F0502020204030204"/>
                            </a:defRPr>
                          </a:lvl5pPr>
                          <a:lvl6pPr marL="1714457" algn="l" defTabSz="685783" rtl="0" eaLnBrk="1" latinLnBrk="0" hangingPunct="1">
                            <a:defRPr sz="1351" kern="1200">
                              <a:solidFill>
                                <a:schemeClr val="tx1"/>
                              </a:solidFill>
                              <a:latin typeface="Calibri" panose="020F0502020204030204"/>
                            </a:defRPr>
                          </a:lvl6pPr>
                          <a:lvl7pPr marL="2057349" algn="l" defTabSz="685783" rtl="0" eaLnBrk="1" latinLnBrk="0" hangingPunct="1">
                            <a:defRPr sz="1351" kern="1200">
                              <a:solidFill>
                                <a:schemeClr val="tx1"/>
                              </a:solidFill>
                              <a:latin typeface="Calibri" panose="020F0502020204030204"/>
                            </a:defRPr>
                          </a:lvl7pPr>
                          <a:lvl8pPr marL="2400240" algn="l" defTabSz="685783" rtl="0" eaLnBrk="1" latinLnBrk="0" hangingPunct="1">
                            <a:defRPr sz="1351" kern="1200">
                              <a:solidFill>
                                <a:schemeClr val="tx1"/>
                              </a:solidFill>
                              <a:latin typeface="Calibri" panose="020F0502020204030204"/>
                            </a:defRPr>
                          </a:lvl8pPr>
                          <a:lvl9pPr marL="2743131" algn="l" defTabSz="685783" rtl="0" eaLnBrk="1" latinLnBrk="0" hangingPunct="1">
                            <a:defRPr sz="1351" kern="1200">
                              <a:solidFill>
                                <a:schemeClr val="tx1"/>
                              </a:solidFill>
                              <a:latin typeface="Calibri" panose="020F0502020204030204"/>
                            </a:defRPr>
                          </a:lvl9pPr>
                        </a:lstStyle>
                        <a:p>
                          <a:pPr algn="ctr"/>
                          <a:r>
                            <a:rPr lang="en-US" sz="1100" dirty="0">
                              <a:latin typeface="+mn-lt"/>
                              <a:cs typeface="Calibri Light" panose="020F0302020204030204" pitchFamily="34" charset="0"/>
                            </a:rPr>
                            <a:t>3 </a:t>
                          </a:r>
                          <a:endParaRPr lang="x-none" sz="1100" dirty="0">
                            <a:latin typeface="+mn-lt"/>
                            <a:cs typeface="Calibri Light" panose="020F0302020204030204" pitchFamily="34" charset="0"/>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182904200"/>
                      </a:ext>
                    </a:extLst>
                  </a:tr>
                  <a:tr h="218221">
                    <a:tc>
                      <a:txBody>
                        <a:bodyPr/>
                        <a:lstStyle>
                          <a:lvl1pPr marL="0" algn="l" defTabSz="685783" rtl="0" eaLnBrk="1" latinLnBrk="0" hangingPunct="1">
                            <a:defRPr sz="1351" kern="1200">
                              <a:solidFill>
                                <a:schemeClr val="tx1"/>
                              </a:solidFill>
                              <a:latin typeface="Calibri" panose="020F0502020204030204"/>
                            </a:defRPr>
                          </a:lvl1pPr>
                          <a:lvl2pPr marL="342891" algn="l" defTabSz="685783" rtl="0" eaLnBrk="1" latinLnBrk="0" hangingPunct="1">
                            <a:defRPr sz="1351" kern="1200">
                              <a:solidFill>
                                <a:schemeClr val="tx1"/>
                              </a:solidFill>
                              <a:latin typeface="Calibri" panose="020F0502020204030204"/>
                            </a:defRPr>
                          </a:lvl2pPr>
                          <a:lvl3pPr marL="685783" algn="l" defTabSz="685783" rtl="0" eaLnBrk="1" latinLnBrk="0" hangingPunct="1">
                            <a:defRPr sz="1351" kern="1200">
                              <a:solidFill>
                                <a:schemeClr val="tx1"/>
                              </a:solidFill>
                              <a:latin typeface="Calibri" panose="020F0502020204030204"/>
                            </a:defRPr>
                          </a:lvl3pPr>
                          <a:lvl4pPr marL="1028674" algn="l" defTabSz="685783" rtl="0" eaLnBrk="1" latinLnBrk="0" hangingPunct="1">
                            <a:defRPr sz="1351" kern="1200">
                              <a:solidFill>
                                <a:schemeClr val="tx1"/>
                              </a:solidFill>
                              <a:latin typeface="Calibri" panose="020F0502020204030204"/>
                            </a:defRPr>
                          </a:lvl4pPr>
                          <a:lvl5pPr marL="1371566" algn="l" defTabSz="685783" rtl="0" eaLnBrk="1" latinLnBrk="0" hangingPunct="1">
                            <a:defRPr sz="1351" kern="1200">
                              <a:solidFill>
                                <a:schemeClr val="tx1"/>
                              </a:solidFill>
                              <a:latin typeface="Calibri" panose="020F0502020204030204"/>
                            </a:defRPr>
                          </a:lvl5pPr>
                          <a:lvl6pPr marL="1714457" algn="l" defTabSz="685783" rtl="0" eaLnBrk="1" latinLnBrk="0" hangingPunct="1">
                            <a:defRPr sz="1351" kern="1200">
                              <a:solidFill>
                                <a:schemeClr val="tx1"/>
                              </a:solidFill>
                              <a:latin typeface="Calibri" panose="020F0502020204030204"/>
                            </a:defRPr>
                          </a:lvl6pPr>
                          <a:lvl7pPr marL="2057349" algn="l" defTabSz="685783" rtl="0" eaLnBrk="1" latinLnBrk="0" hangingPunct="1">
                            <a:defRPr sz="1351" kern="1200">
                              <a:solidFill>
                                <a:schemeClr val="tx1"/>
                              </a:solidFill>
                              <a:latin typeface="Calibri" panose="020F0502020204030204"/>
                            </a:defRPr>
                          </a:lvl7pPr>
                          <a:lvl8pPr marL="2400240" algn="l" defTabSz="685783" rtl="0" eaLnBrk="1" latinLnBrk="0" hangingPunct="1">
                            <a:defRPr sz="1351" kern="1200">
                              <a:solidFill>
                                <a:schemeClr val="tx1"/>
                              </a:solidFill>
                              <a:latin typeface="Calibri" panose="020F0502020204030204"/>
                            </a:defRPr>
                          </a:lvl8pPr>
                          <a:lvl9pPr marL="2743131" algn="l" defTabSz="685783" rtl="0" eaLnBrk="1" latinLnBrk="0" hangingPunct="1">
                            <a:defRPr sz="1351" kern="1200">
                              <a:solidFill>
                                <a:schemeClr val="tx1"/>
                              </a:solidFill>
                              <a:latin typeface="Calibri" panose="020F0502020204030204"/>
                            </a:defRPr>
                          </a:lvl9pPr>
                        </a:lstStyle>
                        <a:p>
                          <a:pPr algn="l"/>
                          <a:r>
                            <a:rPr lang="en-US" sz="1100" dirty="0">
                              <a:latin typeface="+mn-lt"/>
                              <a:cs typeface="Calibri Light" panose="020F0302020204030204" pitchFamily="34" charset="0"/>
                            </a:rPr>
                            <a:t>Permeate pressure [bar]</a:t>
                          </a:r>
                          <a:endParaRPr lang="x-none" sz="1100" dirty="0">
                            <a:latin typeface="+mn-lt"/>
                            <a:cs typeface="Calibri Light" panose="020F0302020204030204" pitchFamily="34"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685783" rtl="0" eaLnBrk="1" latinLnBrk="0" hangingPunct="1">
                            <a:defRPr sz="1351" kern="1200">
                              <a:solidFill>
                                <a:schemeClr val="tx1"/>
                              </a:solidFill>
                              <a:latin typeface="Calibri" panose="020F0502020204030204"/>
                            </a:defRPr>
                          </a:lvl1pPr>
                          <a:lvl2pPr marL="342891" algn="l" defTabSz="685783" rtl="0" eaLnBrk="1" latinLnBrk="0" hangingPunct="1">
                            <a:defRPr sz="1351" kern="1200">
                              <a:solidFill>
                                <a:schemeClr val="tx1"/>
                              </a:solidFill>
                              <a:latin typeface="Calibri" panose="020F0502020204030204"/>
                            </a:defRPr>
                          </a:lvl2pPr>
                          <a:lvl3pPr marL="685783" algn="l" defTabSz="685783" rtl="0" eaLnBrk="1" latinLnBrk="0" hangingPunct="1">
                            <a:defRPr sz="1351" kern="1200">
                              <a:solidFill>
                                <a:schemeClr val="tx1"/>
                              </a:solidFill>
                              <a:latin typeface="Calibri" panose="020F0502020204030204"/>
                            </a:defRPr>
                          </a:lvl3pPr>
                          <a:lvl4pPr marL="1028674" algn="l" defTabSz="685783" rtl="0" eaLnBrk="1" latinLnBrk="0" hangingPunct="1">
                            <a:defRPr sz="1351" kern="1200">
                              <a:solidFill>
                                <a:schemeClr val="tx1"/>
                              </a:solidFill>
                              <a:latin typeface="Calibri" panose="020F0502020204030204"/>
                            </a:defRPr>
                          </a:lvl4pPr>
                          <a:lvl5pPr marL="1371566" algn="l" defTabSz="685783" rtl="0" eaLnBrk="1" latinLnBrk="0" hangingPunct="1">
                            <a:defRPr sz="1351" kern="1200">
                              <a:solidFill>
                                <a:schemeClr val="tx1"/>
                              </a:solidFill>
                              <a:latin typeface="Calibri" panose="020F0502020204030204"/>
                            </a:defRPr>
                          </a:lvl5pPr>
                          <a:lvl6pPr marL="1714457" algn="l" defTabSz="685783" rtl="0" eaLnBrk="1" latinLnBrk="0" hangingPunct="1">
                            <a:defRPr sz="1351" kern="1200">
                              <a:solidFill>
                                <a:schemeClr val="tx1"/>
                              </a:solidFill>
                              <a:latin typeface="Calibri" panose="020F0502020204030204"/>
                            </a:defRPr>
                          </a:lvl6pPr>
                          <a:lvl7pPr marL="2057349" algn="l" defTabSz="685783" rtl="0" eaLnBrk="1" latinLnBrk="0" hangingPunct="1">
                            <a:defRPr sz="1351" kern="1200">
                              <a:solidFill>
                                <a:schemeClr val="tx1"/>
                              </a:solidFill>
                              <a:latin typeface="Calibri" panose="020F0502020204030204"/>
                            </a:defRPr>
                          </a:lvl7pPr>
                          <a:lvl8pPr marL="2400240" algn="l" defTabSz="685783" rtl="0" eaLnBrk="1" latinLnBrk="0" hangingPunct="1">
                            <a:defRPr sz="1351" kern="1200">
                              <a:solidFill>
                                <a:schemeClr val="tx1"/>
                              </a:solidFill>
                              <a:latin typeface="Calibri" panose="020F0502020204030204"/>
                            </a:defRPr>
                          </a:lvl8pPr>
                          <a:lvl9pPr marL="2743131" algn="l" defTabSz="685783" rtl="0" eaLnBrk="1" latinLnBrk="0" hangingPunct="1">
                            <a:defRPr sz="1351" kern="1200">
                              <a:solidFill>
                                <a:schemeClr val="tx1"/>
                              </a:solidFill>
                              <a:latin typeface="Calibri" panose="020F0502020204030204"/>
                            </a:defRPr>
                          </a:lvl9pPr>
                        </a:lstStyle>
                        <a:p>
                          <a:pPr algn="ctr"/>
                          <a:r>
                            <a:rPr lang="en-US" sz="1100" dirty="0">
                              <a:latin typeface="+mn-lt"/>
                              <a:cs typeface="Calibri Light" panose="020F0302020204030204" pitchFamily="34" charset="0"/>
                            </a:rPr>
                            <a:t>0.01-1</a:t>
                          </a:r>
                          <a:endParaRPr lang="x-none" sz="1100" dirty="0">
                            <a:latin typeface="+mn-lt"/>
                            <a:cs typeface="Calibri Light" panose="020F03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5483822"/>
                      </a:ext>
                    </a:extLst>
                  </a:tr>
                  <a:tr h="218221">
                    <a:tc>
                      <a:txBody>
                        <a:bodyPr/>
                        <a:lstStyle>
                          <a:lvl1pPr marL="0" algn="l" defTabSz="685783" rtl="0" eaLnBrk="1" latinLnBrk="0" hangingPunct="1">
                            <a:defRPr sz="1351" kern="1200">
                              <a:solidFill>
                                <a:schemeClr val="tx1"/>
                              </a:solidFill>
                              <a:latin typeface="Calibri" panose="020F0502020204030204"/>
                            </a:defRPr>
                          </a:lvl1pPr>
                          <a:lvl2pPr marL="342891" algn="l" defTabSz="685783" rtl="0" eaLnBrk="1" latinLnBrk="0" hangingPunct="1">
                            <a:defRPr sz="1351" kern="1200">
                              <a:solidFill>
                                <a:schemeClr val="tx1"/>
                              </a:solidFill>
                              <a:latin typeface="Calibri" panose="020F0502020204030204"/>
                            </a:defRPr>
                          </a:lvl2pPr>
                          <a:lvl3pPr marL="685783" algn="l" defTabSz="685783" rtl="0" eaLnBrk="1" latinLnBrk="0" hangingPunct="1">
                            <a:defRPr sz="1351" kern="1200">
                              <a:solidFill>
                                <a:schemeClr val="tx1"/>
                              </a:solidFill>
                              <a:latin typeface="Calibri" panose="020F0502020204030204"/>
                            </a:defRPr>
                          </a:lvl3pPr>
                          <a:lvl4pPr marL="1028674" algn="l" defTabSz="685783" rtl="0" eaLnBrk="1" latinLnBrk="0" hangingPunct="1">
                            <a:defRPr sz="1351" kern="1200">
                              <a:solidFill>
                                <a:schemeClr val="tx1"/>
                              </a:solidFill>
                              <a:latin typeface="Calibri" panose="020F0502020204030204"/>
                            </a:defRPr>
                          </a:lvl4pPr>
                          <a:lvl5pPr marL="1371566" algn="l" defTabSz="685783" rtl="0" eaLnBrk="1" latinLnBrk="0" hangingPunct="1">
                            <a:defRPr sz="1351" kern="1200">
                              <a:solidFill>
                                <a:schemeClr val="tx1"/>
                              </a:solidFill>
                              <a:latin typeface="Calibri" panose="020F0502020204030204"/>
                            </a:defRPr>
                          </a:lvl5pPr>
                          <a:lvl6pPr marL="1714457" algn="l" defTabSz="685783" rtl="0" eaLnBrk="1" latinLnBrk="0" hangingPunct="1">
                            <a:defRPr sz="1351" kern="1200">
                              <a:solidFill>
                                <a:schemeClr val="tx1"/>
                              </a:solidFill>
                              <a:latin typeface="Calibri" panose="020F0502020204030204"/>
                            </a:defRPr>
                          </a:lvl6pPr>
                          <a:lvl7pPr marL="2057349" algn="l" defTabSz="685783" rtl="0" eaLnBrk="1" latinLnBrk="0" hangingPunct="1">
                            <a:defRPr sz="1351" kern="1200">
                              <a:solidFill>
                                <a:schemeClr val="tx1"/>
                              </a:solidFill>
                              <a:latin typeface="Calibri" panose="020F0502020204030204"/>
                            </a:defRPr>
                          </a:lvl7pPr>
                          <a:lvl8pPr marL="2400240" algn="l" defTabSz="685783" rtl="0" eaLnBrk="1" latinLnBrk="0" hangingPunct="1">
                            <a:defRPr sz="1351" kern="1200">
                              <a:solidFill>
                                <a:schemeClr val="tx1"/>
                              </a:solidFill>
                              <a:latin typeface="Calibri" panose="020F0502020204030204"/>
                            </a:defRPr>
                          </a:lvl8pPr>
                          <a:lvl9pPr marL="2743131" algn="l" defTabSz="685783" rtl="0" eaLnBrk="1" latinLnBrk="0" hangingPunct="1">
                            <a:defRPr sz="1351" kern="1200">
                              <a:solidFill>
                                <a:schemeClr val="tx1"/>
                              </a:solidFill>
                              <a:latin typeface="Calibri" panose="020F0502020204030204"/>
                            </a:defRPr>
                          </a:lvl9pPr>
                        </a:lstStyle>
                        <a:p>
                          <a:pPr algn="l"/>
                          <a:r>
                            <a:rPr lang="en-US" sz="1100" dirty="0">
                              <a:latin typeface="+mn-lt"/>
                              <a:cs typeface="Calibri Light" panose="020F0302020204030204" pitchFamily="34" charset="0"/>
                            </a:rPr>
                            <a:t>Feed flow rate [L</a:t>
                          </a:r>
                          <a:r>
                            <a:rPr lang="en-US" sz="1100" baseline="-25000" dirty="0">
                              <a:latin typeface="+mn-lt"/>
                              <a:cs typeface="Calibri Light" panose="020F0302020204030204" pitchFamily="34" charset="0"/>
                            </a:rPr>
                            <a:t>N</a:t>
                          </a:r>
                          <a:r>
                            <a:rPr lang="en-US" sz="1100" dirty="0">
                              <a:latin typeface="+mn-lt"/>
                              <a:cs typeface="Calibri Light" panose="020F0302020204030204" pitchFamily="34" charset="0"/>
                            </a:rPr>
                            <a:t>/min]</a:t>
                          </a:r>
                          <a:endParaRPr lang="x-none" sz="1100" dirty="0">
                            <a:latin typeface="+mn-lt"/>
                            <a:cs typeface="Calibri Light" panose="020F0302020204030204" pitchFamily="34" charset="0"/>
                          </a:endParaRPr>
                        </a:p>
                      </a:txBody>
                      <a:tcPr>
                        <a:lnL w="12700" cap="flat" cmpd="sng" algn="ctr">
                          <a:noFill/>
                          <a:prstDash val="solid"/>
                          <a:round/>
                          <a:headEnd type="none" w="med" len="med"/>
                          <a:tailEnd type="none" w="med" len="med"/>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685783" rtl="0" eaLnBrk="1" latinLnBrk="0" hangingPunct="1">
                            <a:defRPr sz="1351" kern="1200">
                              <a:solidFill>
                                <a:schemeClr val="tx1"/>
                              </a:solidFill>
                              <a:latin typeface="Calibri" panose="020F0502020204030204"/>
                            </a:defRPr>
                          </a:lvl1pPr>
                          <a:lvl2pPr marL="342891" algn="l" defTabSz="685783" rtl="0" eaLnBrk="1" latinLnBrk="0" hangingPunct="1">
                            <a:defRPr sz="1351" kern="1200">
                              <a:solidFill>
                                <a:schemeClr val="tx1"/>
                              </a:solidFill>
                              <a:latin typeface="Calibri" panose="020F0502020204030204"/>
                            </a:defRPr>
                          </a:lvl2pPr>
                          <a:lvl3pPr marL="685783" algn="l" defTabSz="685783" rtl="0" eaLnBrk="1" latinLnBrk="0" hangingPunct="1">
                            <a:defRPr sz="1351" kern="1200">
                              <a:solidFill>
                                <a:schemeClr val="tx1"/>
                              </a:solidFill>
                              <a:latin typeface="Calibri" panose="020F0502020204030204"/>
                            </a:defRPr>
                          </a:lvl3pPr>
                          <a:lvl4pPr marL="1028674" algn="l" defTabSz="685783" rtl="0" eaLnBrk="1" latinLnBrk="0" hangingPunct="1">
                            <a:defRPr sz="1351" kern="1200">
                              <a:solidFill>
                                <a:schemeClr val="tx1"/>
                              </a:solidFill>
                              <a:latin typeface="Calibri" panose="020F0502020204030204"/>
                            </a:defRPr>
                          </a:lvl4pPr>
                          <a:lvl5pPr marL="1371566" algn="l" defTabSz="685783" rtl="0" eaLnBrk="1" latinLnBrk="0" hangingPunct="1">
                            <a:defRPr sz="1351" kern="1200">
                              <a:solidFill>
                                <a:schemeClr val="tx1"/>
                              </a:solidFill>
                              <a:latin typeface="Calibri" panose="020F0502020204030204"/>
                            </a:defRPr>
                          </a:lvl5pPr>
                          <a:lvl6pPr marL="1714457" algn="l" defTabSz="685783" rtl="0" eaLnBrk="1" latinLnBrk="0" hangingPunct="1">
                            <a:defRPr sz="1351" kern="1200">
                              <a:solidFill>
                                <a:schemeClr val="tx1"/>
                              </a:solidFill>
                              <a:latin typeface="Calibri" panose="020F0502020204030204"/>
                            </a:defRPr>
                          </a:lvl6pPr>
                          <a:lvl7pPr marL="2057349" algn="l" defTabSz="685783" rtl="0" eaLnBrk="1" latinLnBrk="0" hangingPunct="1">
                            <a:defRPr sz="1351" kern="1200">
                              <a:solidFill>
                                <a:schemeClr val="tx1"/>
                              </a:solidFill>
                              <a:latin typeface="Calibri" panose="020F0502020204030204"/>
                            </a:defRPr>
                          </a:lvl7pPr>
                          <a:lvl8pPr marL="2400240" algn="l" defTabSz="685783" rtl="0" eaLnBrk="1" latinLnBrk="0" hangingPunct="1">
                            <a:defRPr sz="1351" kern="1200">
                              <a:solidFill>
                                <a:schemeClr val="tx1"/>
                              </a:solidFill>
                              <a:latin typeface="Calibri" panose="020F0502020204030204"/>
                            </a:defRPr>
                          </a:lvl8pPr>
                          <a:lvl9pPr marL="2743131" algn="l" defTabSz="685783" rtl="0" eaLnBrk="1" latinLnBrk="0" hangingPunct="1">
                            <a:defRPr sz="1351" kern="1200">
                              <a:solidFill>
                                <a:schemeClr val="tx1"/>
                              </a:solidFill>
                              <a:latin typeface="Calibri" panose="020F0502020204030204"/>
                            </a:defRPr>
                          </a:lvl9pPr>
                        </a:lstStyle>
                        <a:p>
                          <a:pPr algn="ctr"/>
                          <a:r>
                            <a:rPr lang="en-US" sz="1100" dirty="0">
                              <a:latin typeface="+mn-lt"/>
                              <a:cs typeface="Calibri Light" panose="020F0302020204030204" pitchFamily="34" charset="0"/>
                            </a:rPr>
                            <a:t>0.5</a:t>
                          </a:r>
                          <a:endParaRPr lang="x-none" sz="1100" dirty="0">
                            <a:latin typeface="+mn-lt"/>
                            <a:cs typeface="Calibri Light" panose="020F0302020204030204" pitchFamily="34" charset="0"/>
                          </a:endParaRPr>
                        </a:p>
                      </a:txBody>
                      <a:tcPr>
                        <a:lnL>
                          <a:noFill/>
                        </a:lnL>
                        <a:lnR w="12700" cap="flat" cmpd="sng" algn="ctr">
                          <a:noFill/>
                          <a:prstDash val="solid"/>
                          <a:round/>
                          <a:headEnd type="none" w="med" len="med"/>
                          <a:tailEnd type="none" w="med" len="med"/>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320993729"/>
                      </a:ext>
                    </a:extLst>
                  </a:tr>
                  <a:tr h="218221">
                    <a:tc>
                      <a:txBody>
                        <a:bodyPr/>
                        <a:lstStyle/>
                        <a:p>
                          <a:pPr algn="l"/>
                          <a:r>
                            <a:rPr lang="en-US" sz="1100" dirty="0">
                              <a:latin typeface="+mn-lt"/>
                              <a:cs typeface="Calibri Light" panose="020F0302020204030204" pitchFamily="34" charset="0"/>
                            </a:rPr>
                            <a:t>Membrane</a:t>
                          </a:r>
                          <a:endParaRPr lang="x-none" sz="1100" dirty="0">
                            <a:latin typeface="+mn-lt"/>
                            <a:cs typeface="Calibri Light" panose="020F0302020204030204" pitchFamily="34" charset="0"/>
                          </a:endParaRPr>
                        </a:p>
                      </a:txBody>
                      <a:tcPr>
                        <a:lnL w="12700" cap="flat" cmpd="sng" algn="ctr">
                          <a:noFill/>
                          <a:prstDash val="solid"/>
                          <a:round/>
                          <a:headEnd type="none" w="med" len="med"/>
                          <a:tailEnd type="none" w="med" len="med"/>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dirty="0">
                              <a:latin typeface="+mn-lt"/>
                              <a:cs typeface="Calibri Light" panose="020F0302020204030204" pitchFamily="34" charset="0"/>
                            </a:rPr>
                            <a:t>Double-skinned Pd-Ag</a:t>
                          </a:r>
                          <a:endParaRPr lang="x-none" sz="1100" dirty="0">
                            <a:latin typeface="+mn-lt"/>
                            <a:cs typeface="Calibri Light" panose="020F0302020204030204" pitchFamily="34" charset="0"/>
                          </a:endParaRPr>
                        </a:p>
                      </a:txBody>
                      <a:tcPr>
                        <a:lnL>
                          <a:noFill/>
                        </a:lnL>
                        <a:lnR w="12700" cap="flat" cmpd="sng" algn="ctr">
                          <a:noFill/>
                          <a:prstDash val="solid"/>
                          <a:round/>
                          <a:headEnd type="none" w="med" len="med"/>
                          <a:tailEnd type="none" w="med" len="med"/>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18986857"/>
                      </a:ext>
                    </a:extLst>
                  </a:tr>
                  <a:tr h="218221">
                    <a:tc>
                      <a:txBody>
                        <a:bodyPr/>
                        <a:lstStyle/>
                        <a:p>
                          <a:pPr algn="l"/>
                          <a:r>
                            <a:rPr lang="en-US" sz="1100" dirty="0">
                              <a:latin typeface="+mn-lt"/>
                              <a:cs typeface="Calibri Light" panose="020F0302020204030204" pitchFamily="34" charset="0"/>
                            </a:rPr>
                            <a:t>Thickness selective layer [</a:t>
                          </a:r>
                          <a:r>
                            <a:rPr lang="el-GR" sz="1100" dirty="0">
                              <a:effectLst/>
                              <a:latin typeface="+mn-lt"/>
                              <a:cs typeface="Calibri Light" panose="020F0302020204030204" pitchFamily="34" charset="0"/>
                            </a:rPr>
                            <a:t>μ</a:t>
                          </a:r>
                          <a:r>
                            <a:rPr lang="en-GB" sz="1100" dirty="0">
                              <a:effectLst/>
                              <a:latin typeface="+mn-lt"/>
                              <a:cs typeface="Calibri Light" panose="020F0302020204030204" pitchFamily="34" charset="0"/>
                            </a:rPr>
                            <a:t>m]</a:t>
                          </a:r>
                          <a:endParaRPr lang="LID4096" sz="1100" dirty="0">
                            <a:latin typeface="+mn-lt"/>
                            <a:cs typeface="Calibri Light" panose="020F0302020204030204" pitchFamily="34" charset="0"/>
                          </a:endParaRP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14:m>
                            <m:oMath xmlns:m="http://schemas.openxmlformats.org/officeDocument/2006/math">
                              <m:r>
                                <a:rPr lang="en-US" sz="11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1100" dirty="0">
                              <a:latin typeface="+mn-lt"/>
                              <a:cs typeface="Calibri Light" panose="020F0302020204030204" pitchFamily="34" charset="0"/>
                            </a:rPr>
                            <a:t>4.61</a:t>
                          </a:r>
                          <a:endParaRPr lang="LID4096" sz="1100" dirty="0">
                            <a:latin typeface="+mn-lt"/>
                            <a:cs typeface="Calibri Light" panose="020F0302020204030204" pitchFamily="34" charset="0"/>
                          </a:endParaRP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865827130"/>
                      </a:ext>
                    </a:extLst>
                  </a:tr>
                </a:tbl>
              </a:graphicData>
            </a:graphic>
          </p:graphicFrame>
        </mc:Choice>
        <mc:Fallback xmlns="">
          <p:graphicFrame>
            <p:nvGraphicFramePr>
              <p:cNvPr id="82" name="Table 81">
                <a:extLst>
                  <a:ext uri="{FF2B5EF4-FFF2-40B4-BE49-F238E27FC236}">
                    <a16:creationId xmlns:a16="http://schemas.microsoft.com/office/drawing/2014/main" id="{A69C057E-696D-FE30-97E3-15BF61BB589F}"/>
                  </a:ext>
                </a:extLst>
              </p:cNvPr>
              <p:cNvGraphicFramePr>
                <a:graphicFrameLocks noGrp="1"/>
              </p:cNvGraphicFramePr>
              <p:nvPr/>
            </p:nvGraphicFramePr>
            <p:xfrm>
              <a:off x="489943" y="4671561"/>
              <a:ext cx="3906063" cy="1554480"/>
            </p:xfrm>
            <a:graphic>
              <a:graphicData uri="http://schemas.openxmlformats.org/drawingml/2006/table">
                <a:tbl>
                  <a:tblPr firstRow="1" bandRow="1"/>
                  <a:tblGrid>
                    <a:gridCol w="2197715">
                      <a:extLst>
                        <a:ext uri="{9D8B030D-6E8A-4147-A177-3AD203B41FA5}">
                          <a16:colId xmlns:a16="http://schemas.microsoft.com/office/drawing/2014/main" val="3060662380"/>
                        </a:ext>
                      </a:extLst>
                    </a:gridCol>
                    <a:gridCol w="1708348">
                      <a:extLst>
                        <a:ext uri="{9D8B030D-6E8A-4147-A177-3AD203B41FA5}">
                          <a16:colId xmlns:a16="http://schemas.microsoft.com/office/drawing/2014/main" val="1782283728"/>
                        </a:ext>
                      </a:extLst>
                    </a:gridCol>
                  </a:tblGrid>
                  <a:tr h="259080">
                    <a:tc gridSpan="2">
                      <a:txBody>
                        <a:bodyPr/>
                        <a:lstStyle>
                          <a:lvl1pPr marL="0" algn="l" defTabSz="685783" rtl="0" eaLnBrk="1" latinLnBrk="0" hangingPunct="1">
                            <a:defRPr sz="1351" kern="1200">
                              <a:solidFill>
                                <a:schemeClr val="tx1"/>
                              </a:solidFill>
                              <a:latin typeface="Calibri" panose="020F0502020204030204"/>
                            </a:defRPr>
                          </a:lvl1pPr>
                          <a:lvl2pPr marL="342891" algn="l" defTabSz="685783" rtl="0" eaLnBrk="1" latinLnBrk="0" hangingPunct="1">
                            <a:defRPr sz="1351" kern="1200">
                              <a:solidFill>
                                <a:schemeClr val="tx1"/>
                              </a:solidFill>
                              <a:latin typeface="Calibri" panose="020F0502020204030204"/>
                            </a:defRPr>
                          </a:lvl2pPr>
                          <a:lvl3pPr marL="685783" algn="l" defTabSz="685783" rtl="0" eaLnBrk="1" latinLnBrk="0" hangingPunct="1">
                            <a:defRPr sz="1351" kern="1200">
                              <a:solidFill>
                                <a:schemeClr val="tx1"/>
                              </a:solidFill>
                              <a:latin typeface="Calibri" panose="020F0502020204030204"/>
                            </a:defRPr>
                          </a:lvl3pPr>
                          <a:lvl4pPr marL="1028674" algn="l" defTabSz="685783" rtl="0" eaLnBrk="1" latinLnBrk="0" hangingPunct="1">
                            <a:defRPr sz="1351" kern="1200">
                              <a:solidFill>
                                <a:schemeClr val="tx1"/>
                              </a:solidFill>
                              <a:latin typeface="Calibri" panose="020F0502020204030204"/>
                            </a:defRPr>
                          </a:lvl4pPr>
                          <a:lvl5pPr marL="1371566" algn="l" defTabSz="685783" rtl="0" eaLnBrk="1" latinLnBrk="0" hangingPunct="1">
                            <a:defRPr sz="1351" kern="1200">
                              <a:solidFill>
                                <a:schemeClr val="tx1"/>
                              </a:solidFill>
                              <a:latin typeface="Calibri" panose="020F0502020204030204"/>
                            </a:defRPr>
                          </a:lvl5pPr>
                          <a:lvl6pPr marL="1714457" algn="l" defTabSz="685783" rtl="0" eaLnBrk="1" latinLnBrk="0" hangingPunct="1">
                            <a:defRPr sz="1351" kern="1200">
                              <a:solidFill>
                                <a:schemeClr val="tx1"/>
                              </a:solidFill>
                              <a:latin typeface="Calibri" panose="020F0502020204030204"/>
                            </a:defRPr>
                          </a:lvl6pPr>
                          <a:lvl7pPr marL="2057349" algn="l" defTabSz="685783" rtl="0" eaLnBrk="1" latinLnBrk="0" hangingPunct="1">
                            <a:defRPr sz="1351" kern="1200">
                              <a:solidFill>
                                <a:schemeClr val="tx1"/>
                              </a:solidFill>
                              <a:latin typeface="Calibri" panose="020F0502020204030204"/>
                            </a:defRPr>
                          </a:lvl7pPr>
                          <a:lvl8pPr marL="2400240" algn="l" defTabSz="685783" rtl="0" eaLnBrk="1" latinLnBrk="0" hangingPunct="1">
                            <a:defRPr sz="1351" kern="1200">
                              <a:solidFill>
                                <a:schemeClr val="tx1"/>
                              </a:solidFill>
                              <a:latin typeface="Calibri" panose="020F0502020204030204"/>
                            </a:defRPr>
                          </a:lvl8pPr>
                          <a:lvl9pPr marL="2743131" algn="l" defTabSz="685783" rtl="0" eaLnBrk="1" latinLnBrk="0" hangingPunct="1">
                            <a:defRPr sz="1351" kern="1200">
                              <a:solidFill>
                                <a:schemeClr val="tx1"/>
                              </a:solidFill>
                              <a:latin typeface="Calibri" panose="020F0502020204030204"/>
                            </a:defRPr>
                          </a:lvl9pPr>
                        </a:lstStyle>
                        <a:p>
                          <a:pPr algn="ctr"/>
                          <a:r>
                            <a:rPr lang="en-US" sz="1100" b="1" dirty="0">
                              <a:latin typeface="+mn-lt"/>
                              <a:cs typeface="Calibri Light" panose="020F0302020204030204" pitchFamily="34" charset="0"/>
                            </a:rPr>
                            <a:t>Experimental conditions</a:t>
                          </a:r>
                          <a:endParaRPr lang="x-none" sz="1100" b="1" dirty="0">
                            <a:latin typeface="+mn-lt"/>
                            <a:cs typeface="Calibri Light" panose="020F0302020204030204" pitchFamily="34"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x-none" sz="800" dirty="0"/>
                        </a:p>
                      </a:txBody>
                      <a:tcPr/>
                    </a:tc>
                    <a:extLst>
                      <a:ext uri="{0D108BD9-81ED-4DB2-BD59-A6C34878D82A}">
                        <a16:rowId xmlns:a16="http://schemas.microsoft.com/office/drawing/2014/main" val="716625078"/>
                      </a:ext>
                    </a:extLst>
                  </a:tr>
                  <a:tr h="259080">
                    <a:tc>
                      <a:txBody>
                        <a:bodyPr/>
                        <a:lstStyle>
                          <a:lvl1pPr marL="0" algn="l" defTabSz="685783" rtl="0" eaLnBrk="1" latinLnBrk="0" hangingPunct="1">
                            <a:defRPr sz="1351" kern="1200">
                              <a:solidFill>
                                <a:schemeClr val="tx1"/>
                              </a:solidFill>
                              <a:latin typeface="Calibri" panose="020F0502020204030204"/>
                            </a:defRPr>
                          </a:lvl1pPr>
                          <a:lvl2pPr marL="342891" algn="l" defTabSz="685783" rtl="0" eaLnBrk="1" latinLnBrk="0" hangingPunct="1">
                            <a:defRPr sz="1351" kern="1200">
                              <a:solidFill>
                                <a:schemeClr val="tx1"/>
                              </a:solidFill>
                              <a:latin typeface="Calibri" panose="020F0502020204030204"/>
                            </a:defRPr>
                          </a:lvl2pPr>
                          <a:lvl3pPr marL="685783" algn="l" defTabSz="685783" rtl="0" eaLnBrk="1" latinLnBrk="0" hangingPunct="1">
                            <a:defRPr sz="1351" kern="1200">
                              <a:solidFill>
                                <a:schemeClr val="tx1"/>
                              </a:solidFill>
                              <a:latin typeface="Calibri" panose="020F0502020204030204"/>
                            </a:defRPr>
                          </a:lvl3pPr>
                          <a:lvl4pPr marL="1028674" algn="l" defTabSz="685783" rtl="0" eaLnBrk="1" latinLnBrk="0" hangingPunct="1">
                            <a:defRPr sz="1351" kern="1200">
                              <a:solidFill>
                                <a:schemeClr val="tx1"/>
                              </a:solidFill>
                              <a:latin typeface="Calibri" panose="020F0502020204030204"/>
                            </a:defRPr>
                          </a:lvl4pPr>
                          <a:lvl5pPr marL="1371566" algn="l" defTabSz="685783" rtl="0" eaLnBrk="1" latinLnBrk="0" hangingPunct="1">
                            <a:defRPr sz="1351" kern="1200">
                              <a:solidFill>
                                <a:schemeClr val="tx1"/>
                              </a:solidFill>
                              <a:latin typeface="Calibri" panose="020F0502020204030204"/>
                            </a:defRPr>
                          </a:lvl5pPr>
                          <a:lvl6pPr marL="1714457" algn="l" defTabSz="685783" rtl="0" eaLnBrk="1" latinLnBrk="0" hangingPunct="1">
                            <a:defRPr sz="1351" kern="1200">
                              <a:solidFill>
                                <a:schemeClr val="tx1"/>
                              </a:solidFill>
                              <a:latin typeface="Calibri" panose="020F0502020204030204"/>
                            </a:defRPr>
                          </a:lvl6pPr>
                          <a:lvl7pPr marL="2057349" algn="l" defTabSz="685783" rtl="0" eaLnBrk="1" latinLnBrk="0" hangingPunct="1">
                            <a:defRPr sz="1351" kern="1200">
                              <a:solidFill>
                                <a:schemeClr val="tx1"/>
                              </a:solidFill>
                              <a:latin typeface="Calibri" panose="020F0502020204030204"/>
                            </a:defRPr>
                          </a:lvl7pPr>
                          <a:lvl8pPr marL="2400240" algn="l" defTabSz="685783" rtl="0" eaLnBrk="1" latinLnBrk="0" hangingPunct="1">
                            <a:defRPr sz="1351" kern="1200">
                              <a:solidFill>
                                <a:schemeClr val="tx1"/>
                              </a:solidFill>
                              <a:latin typeface="Calibri" panose="020F0502020204030204"/>
                            </a:defRPr>
                          </a:lvl8pPr>
                          <a:lvl9pPr marL="2743131" algn="l" defTabSz="685783" rtl="0" eaLnBrk="1" latinLnBrk="0" hangingPunct="1">
                            <a:defRPr sz="1351" kern="1200">
                              <a:solidFill>
                                <a:schemeClr val="tx1"/>
                              </a:solidFill>
                              <a:latin typeface="Calibri" panose="020F0502020204030204"/>
                            </a:defRPr>
                          </a:lvl9pPr>
                        </a:lstStyle>
                        <a:p>
                          <a:pPr algn="l"/>
                          <a:r>
                            <a:rPr lang="el-GR" sz="1100" dirty="0">
                              <a:latin typeface="+mn-lt"/>
                              <a:cs typeface="Calibri Light" panose="020F0302020204030204" pitchFamily="34" charset="0"/>
                            </a:rPr>
                            <a:t>Δ</a:t>
                          </a:r>
                          <a:r>
                            <a:rPr lang="en-US" sz="1100" dirty="0">
                              <a:latin typeface="+mn-lt"/>
                              <a:cs typeface="Calibri Light" panose="020F0302020204030204" pitchFamily="34" charset="0"/>
                            </a:rPr>
                            <a:t>P [bar]</a:t>
                          </a:r>
                          <a:endParaRPr lang="x-none" sz="1100" dirty="0">
                            <a:latin typeface="+mn-lt"/>
                            <a:cs typeface="Calibri Light" panose="020F0302020204030204" pitchFamily="34" charset="0"/>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685783" rtl="0" eaLnBrk="1" latinLnBrk="0" hangingPunct="1">
                            <a:defRPr sz="1351" kern="1200">
                              <a:solidFill>
                                <a:schemeClr val="tx1"/>
                              </a:solidFill>
                              <a:latin typeface="Calibri" panose="020F0502020204030204"/>
                            </a:defRPr>
                          </a:lvl1pPr>
                          <a:lvl2pPr marL="342891" algn="l" defTabSz="685783" rtl="0" eaLnBrk="1" latinLnBrk="0" hangingPunct="1">
                            <a:defRPr sz="1351" kern="1200">
                              <a:solidFill>
                                <a:schemeClr val="tx1"/>
                              </a:solidFill>
                              <a:latin typeface="Calibri" panose="020F0502020204030204"/>
                            </a:defRPr>
                          </a:lvl2pPr>
                          <a:lvl3pPr marL="685783" algn="l" defTabSz="685783" rtl="0" eaLnBrk="1" latinLnBrk="0" hangingPunct="1">
                            <a:defRPr sz="1351" kern="1200">
                              <a:solidFill>
                                <a:schemeClr val="tx1"/>
                              </a:solidFill>
                              <a:latin typeface="Calibri" panose="020F0502020204030204"/>
                            </a:defRPr>
                          </a:lvl3pPr>
                          <a:lvl4pPr marL="1028674" algn="l" defTabSz="685783" rtl="0" eaLnBrk="1" latinLnBrk="0" hangingPunct="1">
                            <a:defRPr sz="1351" kern="1200">
                              <a:solidFill>
                                <a:schemeClr val="tx1"/>
                              </a:solidFill>
                              <a:latin typeface="Calibri" panose="020F0502020204030204"/>
                            </a:defRPr>
                          </a:lvl4pPr>
                          <a:lvl5pPr marL="1371566" algn="l" defTabSz="685783" rtl="0" eaLnBrk="1" latinLnBrk="0" hangingPunct="1">
                            <a:defRPr sz="1351" kern="1200">
                              <a:solidFill>
                                <a:schemeClr val="tx1"/>
                              </a:solidFill>
                              <a:latin typeface="Calibri" panose="020F0502020204030204"/>
                            </a:defRPr>
                          </a:lvl5pPr>
                          <a:lvl6pPr marL="1714457" algn="l" defTabSz="685783" rtl="0" eaLnBrk="1" latinLnBrk="0" hangingPunct="1">
                            <a:defRPr sz="1351" kern="1200">
                              <a:solidFill>
                                <a:schemeClr val="tx1"/>
                              </a:solidFill>
                              <a:latin typeface="Calibri" panose="020F0502020204030204"/>
                            </a:defRPr>
                          </a:lvl6pPr>
                          <a:lvl7pPr marL="2057349" algn="l" defTabSz="685783" rtl="0" eaLnBrk="1" latinLnBrk="0" hangingPunct="1">
                            <a:defRPr sz="1351" kern="1200">
                              <a:solidFill>
                                <a:schemeClr val="tx1"/>
                              </a:solidFill>
                              <a:latin typeface="Calibri" panose="020F0502020204030204"/>
                            </a:defRPr>
                          </a:lvl7pPr>
                          <a:lvl8pPr marL="2400240" algn="l" defTabSz="685783" rtl="0" eaLnBrk="1" latinLnBrk="0" hangingPunct="1">
                            <a:defRPr sz="1351" kern="1200">
                              <a:solidFill>
                                <a:schemeClr val="tx1"/>
                              </a:solidFill>
                              <a:latin typeface="Calibri" panose="020F0502020204030204"/>
                            </a:defRPr>
                          </a:lvl8pPr>
                          <a:lvl9pPr marL="2743131" algn="l" defTabSz="685783" rtl="0" eaLnBrk="1" latinLnBrk="0" hangingPunct="1">
                            <a:defRPr sz="1351" kern="1200">
                              <a:solidFill>
                                <a:schemeClr val="tx1"/>
                              </a:solidFill>
                              <a:latin typeface="Calibri" panose="020F0502020204030204"/>
                            </a:defRPr>
                          </a:lvl9pPr>
                        </a:lstStyle>
                        <a:p>
                          <a:pPr algn="ctr"/>
                          <a:r>
                            <a:rPr lang="en-US" sz="1100" dirty="0">
                              <a:latin typeface="+mn-lt"/>
                              <a:cs typeface="Calibri Light" panose="020F0302020204030204" pitchFamily="34" charset="0"/>
                            </a:rPr>
                            <a:t>3 </a:t>
                          </a:r>
                          <a:endParaRPr lang="x-none" sz="1100" dirty="0">
                            <a:latin typeface="+mn-lt"/>
                            <a:cs typeface="Calibri Light" panose="020F0302020204030204" pitchFamily="34" charset="0"/>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182904200"/>
                      </a:ext>
                    </a:extLst>
                  </a:tr>
                  <a:tr h="259080">
                    <a:tc>
                      <a:txBody>
                        <a:bodyPr/>
                        <a:lstStyle>
                          <a:lvl1pPr marL="0" algn="l" defTabSz="685783" rtl="0" eaLnBrk="1" latinLnBrk="0" hangingPunct="1">
                            <a:defRPr sz="1351" kern="1200">
                              <a:solidFill>
                                <a:schemeClr val="tx1"/>
                              </a:solidFill>
                              <a:latin typeface="Calibri" panose="020F0502020204030204"/>
                            </a:defRPr>
                          </a:lvl1pPr>
                          <a:lvl2pPr marL="342891" algn="l" defTabSz="685783" rtl="0" eaLnBrk="1" latinLnBrk="0" hangingPunct="1">
                            <a:defRPr sz="1351" kern="1200">
                              <a:solidFill>
                                <a:schemeClr val="tx1"/>
                              </a:solidFill>
                              <a:latin typeface="Calibri" panose="020F0502020204030204"/>
                            </a:defRPr>
                          </a:lvl2pPr>
                          <a:lvl3pPr marL="685783" algn="l" defTabSz="685783" rtl="0" eaLnBrk="1" latinLnBrk="0" hangingPunct="1">
                            <a:defRPr sz="1351" kern="1200">
                              <a:solidFill>
                                <a:schemeClr val="tx1"/>
                              </a:solidFill>
                              <a:latin typeface="Calibri" panose="020F0502020204030204"/>
                            </a:defRPr>
                          </a:lvl3pPr>
                          <a:lvl4pPr marL="1028674" algn="l" defTabSz="685783" rtl="0" eaLnBrk="1" latinLnBrk="0" hangingPunct="1">
                            <a:defRPr sz="1351" kern="1200">
                              <a:solidFill>
                                <a:schemeClr val="tx1"/>
                              </a:solidFill>
                              <a:latin typeface="Calibri" panose="020F0502020204030204"/>
                            </a:defRPr>
                          </a:lvl4pPr>
                          <a:lvl5pPr marL="1371566" algn="l" defTabSz="685783" rtl="0" eaLnBrk="1" latinLnBrk="0" hangingPunct="1">
                            <a:defRPr sz="1351" kern="1200">
                              <a:solidFill>
                                <a:schemeClr val="tx1"/>
                              </a:solidFill>
                              <a:latin typeface="Calibri" panose="020F0502020204030204"/>
                            </a:defRPr>
                          </a:lvl5pPr>
                          <a:lvl6pPr marL="1714457" algn="l" defTabSz="685783" rtl="0" eaLnBrk="1" latinLnBrk="0" hangingPunct="1">
                            <a:defRPr sz="1351" kern="1200">
                              <a:solidFill>
                                <a:schemeClr val="tx1"/>
                              </a:solidFill>
                              <a:latin typeface="Calibri" panose="020F0502020204030204"/>
                            </a:defRPr>
                          </a:lvl6pPr>
                          <a:lvl7pPr marL="2057349" algn="l" defTabSz="685783" rtl="0" eaLnBrk="1" latinLnBrk="0" hangingPunct="1">
                            <a:defRPr sz="1351" kern="1200">
                              <a:solidFill>
                                <a:schemeClr val="tx1"/>
                              </a:solidFill>
                              <a:latin typeface="Calibri" panose="020F0502020204030204"/>
                            </a:defRPr>
                          </a:lvl7pPr>
                          <a:lvl8pPr marL="2400240" algn="l" defTabSz="685783" rtl="0" eaLnBrk="1" latinLnBrk="0" hangingPunct="1">
                            <a:defRPr sz="1351" kern="1200">
                              <a:solidFill>
                                <a:schemeClr val="tx1"/>
                              </a:solidFill>
                              <a:latin typeface="Calibri" panose="020F0502020204030204"/>
                            </a:defRPr>
                          </a:lvl8pPr>
                          <a:lvl9pPr marL="2743131" algn="l" defTabSz="685783" rtl="0" eaLnBrk="1" latinLnBrk="0" hangingPunct="1">
                            <a:defRPr sz="1351" kern="1200">
                              <a:solidFill>
                                <a:schemeClr val="tx1"/>
                              </a:solidFill>
                              <a:latin typeface="Calibri" panose="020F0502020204030204"/>
                            </a:defRPr>
                          </a:lvl9pPr>
                        </a:lstStyle>
                        <a:p>
                          <a:pPr algn="l"/>
                          <a:r>
                            <a:rPr lang="en-US" sz="1100" dirty="0">
                              <a:latin typeface="+mn-lt"/>
                              <a:cs typeface="Calibri Light" panose="020F0302020204030204" pitchFamily="34" charset="0"/>
                            </a:rPr>
                            <a:t>Permeate pressure [bar]</a:t>
                          </a:r>
                          <a:endParaRPr lang="x-none" sz="1100" dirty="0">
                            <a:latin typeface="+mn-lt"/>
                            <a:cs typeface="Calibri Light" panose="020F0302020204030204" pitchFamily="34"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685783" rtl="0" eaLnBrk="1" latinLnBrk="0" hangingPunct="1">
                            <a:defRPr sz="1351" kern="1200">
                              <a:solidFill>
                                <a:schemeClr val="tx1"/>
                              </a:solidFill>
                              <a:latin typeface="Calibri" panose="020F0502020204030204"/>
                            </a:defRPr>
                          </a:lvl1pPr>
                          <a:lvl2pPr marL="342891" algn="l" defTabSz="685783" rtl="0" eaLnBrk="1" latinLnBrk="0" hangingPunct="1">
                            <a:defRPr sz="1351" kern="1200">
                              <a:solidFill>
                                <a:schemeClr val="tx1"/>
                              </a:solidFill>
                              <a:latin typeface="Calibri" panose="020F0502020204030204"/>
                            </a:defRPr>
                          </a:lvl2pPr>
                          <a:lvl3pPr marL="685783" algn="l" defTabSz="685783" rtl="0" eaLnBrk="1" latinLnBrk="0" hangingPunct="1">
                            <a:defRPr sz="1351" kern="1200">
                              <a:solidFill>
                                <a:schemeClr val="tx1"/>
                              </a:solidFill>
                              <a:latin typeface="Calibri" panose="020F0502020204030204"/>
                            </a:defRPr>
                          </a:lvl3pPr>
                          <a:lvl4pPr marL="1028674" algn="l" defTabSz="685783" rtl="0" eaLnBrk="1" latinLnBrk="0" hangingPunct="1">
                            <a:defRPr sz="1351" kern="1200">
                              <a:solidFill>
                                <a:schemeClr val="tx1"/>
                              </a:solidFill>
                              <a:latin typeface="Calibri" panose="020F0502020204030204"/>
                            </a:defRPr>
                          </a:lvl4pPr>
                          <a:lvl5pPr marL="1371566" algn="l" defTabSz="685783" rtl="0" eaLnBrk="1" latinLnBrk="0" hangingPunct="1">
                            <a:defRPr sz="1351" kern="1200">
                              <a:solidFill>
                                <a:schemeClr val="tx1"/>
                              </a:solidFill>
                              <a:latin typeface="Calibri" panose="020F0502020204030204"/>
                            </a:defRPr>
                          </a:lvl5pPr>
                          <a:lvl6pPr marL="1714457" algn="l" defTabSz="685783" rtl="0" eaLnBrk="1" latinLnBrk="0" hangingPunct="1">
                            <a:defRPr sz="1351" kern="1200">
                              <a:solidFill>
                                <a:schemeClr val="tx1"/>
                              </a:solidFill>
                              <a:latin typeface="Calibri" panose="020F0502020204030204"/>
                            </a:defRPr>
                          </a:lvl6pPr>
                          <a:lvl7pPr marL="2057349" algn="l" defTabSz="685783" rtl="0" eaLnBrk="1" latinLnBrk="0" hangingPunct="1">
                            <a:defRPr sz="1351" kern="1200">
                              <a:solidFill>
                                <a:schemeClr val="tx1"/>
                              </a:solidFill>
                              <a:latin typeface="Calibri" panose="020F0502020204030204"/>
                            </a:defRPr>
                          </a:lvl7pPr>
                          <a:lvl8pPr marL="2400240" algn="l" defTabSz="685783" rtl="0" eaLnBrk="1" latinLnBrk="0" hangingPunct="1">
                            <a:defRPr sz="1351" kern="1200">
                              <a:solidFill>
                                <a:schemeClr val="tx1"/>
                              </a:solidFill>
                              <a:latin typeface="Calibri" panose="020F0502020204030204"/>
                            </a:defRPr>
                          </a:lvl8pPr>
                          <a:lvl9pPr marL="2743131" algn="l" defTabSz="685783" rtl="0" eaLnBrk="1" latinLnBrk="0" hangingPunct="1">
                            <a:defRPr sz="1351" kern="1200">
                              <a:solidFill>
                                <a:schemeClr val="tx1"/>
                              </a:solidFill>
                              <a:latin typeface="Calibri" panose="020F0502020204030204"/>
                            </a:defRPr>
                          </a:lvl9pPr>
                        </a:lstStyle>
                        <a:p>
                          <a:pPr algn="ctr"/>
                          <a:r>
                            <a:rPr lang="en-US" sz="1100" dirty="0">
                              <a:latin typeface="+mn-lt"/>
                              <a:cs typeface="Calibri Light" panose="020F0302020204030204" pitchFamily="34" charset="0"/>
                            </a:rPr>
                            <a:t>0.01-1</a:t>
                          </a:r>
                          <a:endParaRPr lang="x-none" sz="1100" dirty="0">
                            <a:latin typeface="+mn-lt"/>
                            <a:cs typeface="Calibri Light" panose="020F03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5483822"/>
                      </a:ext>
                    </a:extLst>
                  </a:tr>
                  <a:tr h="259080">
                    <a:tc>
                      <a:txBody>
                        <a:bodyPr/>
                        <a:lstStyle>
                          <a:lvl1pPr marL="0" algn="l" defTabSz="685783" rtl="0" eaLnBrk="1" latinLnBrk="0" hangingPunct="1">
                            <a:defRPr sz="1351" kern="1200">
                              <a:solidFill>
                                <a:schemeClr val="tx1"/>
                              </a:solidFill>
                              <a:latin typeface="Calibri" panose="020F0502020204030204"/>
                            </a:defRPr>
                          </a:lvl1pPr>
                          <a:lvl2pPr marL="342891" algn="l" defTabSz="685783" rtl="0" eaLnBrk="1" latinLnBrk="0" hangingPunct="1">
                            <a:defRPr sz="1351" kern="1200">
                              <a:solidFill>
                                <a:schemeClr val="tx1"/>
                              </a:solidFill>
                              <a:latin typeface="Calibri" panose="020F0502020204030204"/>
                            </a:defRPr>
                          </a:lvl2pPr>
                          <a:lvl3pPr marL="685783" algn="l" defTabSz="685783" rtl="0" eaLnBrk="1" latinLnBrk="0" hangingPunct="1">
                            <a:defRPr sz="1351" kern="1200">
                              <a:solidFill>
                                <a:schemeClr val="tx1"/>
                              </a:solidFill>
                              <a:latin typeface="Calibri" panose="020F0502020204030204"/>
                            </a:defRPr>
                          </a:lvl3pPr>
                          <a:lvl4pPr marL="1028674" algn="l" defTabSz="685783" rtl="0" eaLnBrk="1" latinLnBrk="0" hangingPunct="1">
                            <a:defRPr sz="1351" kern="1200">
                              <a:solidFill>
                                <a:schemeClr val="tx1"/>
                              </a:solidFill>
                              <a:latin typeface="Calibri" panose="020F0502020204030204"/>
                            </a:defRPr>
                          </a:lvl4pPr>
                          <a:lvl5pPr marL="1371566" algn="l" defTabSz="685783" rtl="0" eaLnBrk="1" latinLnBrk="0" hangingPunct="1">
                            <a:defRPr sz="1351" kern="1200">
                              <a:solidFill>
                                <a:schemeClr val="tx1"/>
                              </a:solidFill>
                              <a:latin typeface="Calibri" panose="020F0502020204030204"/>
                            </a:defRPr>
                          </a:lvl5pPr>
                          <a:lvl6pPr marL="1714457" algn="l" defTabSz="685783" rtl="0" eaLnBrk="1" latinLnBrk="0" hangingPunct="1">
                            <a:defRPr sz="1351" kern="1200">
                              <a:solidFill>
                                <a:schemeClr val="tx1"/>
                              </a:solidFill>
                              <a:latin typeface="Calibri" panose="020F0502020204030204"/>
                            </a:defRPr>
                          </a:lvl6pPr>
                          <a:lvl7pPr marL="2057349" algn="l" defTabSz="685783" rtl="0" eaLnBrk="1" latinLnBrk="0" hangingPunct="1">
                            <a:defRPr sz="1351" kern="1200">
                              <a:solidFill>
                                <a:schemeClr val="tx1"/>
                              </a:solidFill>
                              <a:latin typeface="Calibri" panose="020F0502020204030204"/>
                            </a:defRPr>
                          </a:lvl7pPr>
                          <a:lvl8pPr marL="2400240" algn="l" defTabSz="685783" rtl="0" eaLnBrk="1" latinLnBrk="0" hangingPunct="1">
                            <a:defRPr sz="1351" kern="1200">
                              <a:solidFill>
                                <a:schemeClr val="tx1"/>
                              </a:solidFill>
                              <a:latin typeface="Calibri" panose="020F0502020204030204"/>
                            </a:defRPr>
                          </a:lvl8pPr>
                          <a:lvl9pPr marL="2743131" algn="l" defTabSz="685783" rtl="0" eaLnBrk="1" latinLnBrk="0" hangingPunct="1">
                            <a:defRPr sz="1351" kern="1200">
                              <a:solidFill>
                                <a:schemeClr val="tx1"/>
                              </a:solidFill>
                              <a:latin typeface="Calibri" panose="020F0502020204030204"/>
                            </a:defRPr>
                          </a:lvl9pPr>
                        </a:lstStyle>
                        <a:p>
                          <a:pPr algn="l"/>
                          <a:r>
                            <a:rPr lang="en-US" sz="1100" dirty="0">
                              <a:latin typeface="+mn-lt"/>
                              <a:cs typeface="Calibri Light" panose="020F0302020204030204" pitchFamily="34" charset="0"/>
                            </a:rPr>
                            <a:t>Feed flow rate [L</a:t>
                          </a:r>
                          <a:r>
                            <a:rPr lang="en-US" sz="1100" baseline="-25000" dirty="0">
                              <a:latin typeface="+mn-lt"/>
                              <a:cs typeface="Calibri Light" panose="020F0302020204030204" pitchFamily="34" charset="0"/>
                            </a:rPr>
                            <a:t>N</a:t>
                          </a:r>
                          <a:r>
                            <a:rPr lang="en-US" sz="1100" dirty="0">
                              <a:latin typeface="+mn-lt"/>
                              <a:cs typeface="Calibri Light" panose="020F0302020204030204" pitchFamily="34" charset="0"/>
                            </a:rPr>
                            <a:t>/min]</a:t>
                          </a:r>
                          <a:endParaRPr lang="x-none" sz="1100" dirty="0">
                            <a:latin typeface="+mn-lt"/>
                            <a:cs typeface="Calibri Light" panose="020F0302020204030204" pitchFamily="34" charset="0"/>
                          </a:endParaRPr>
                        </a:p>
                      </a:txBody>
                      <a:tcPr>
                        <a:lnL w="12700" cap="flat" cmpd="sng" algn="ctr">
                          <a:noFill/>
                          <a:prstDash val="solid"/>
                          <a:round/>
                          <a:headEnd type="none" w="med" len="med"/>
                          <a:tailEnd type="none" w="med" len="med"/>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685783" rtl="0" eaLnBrk="1" latinLnBrk="0" hangingPunct="1">
                            <a:defRPr sz="1351" kern="1200">
                              <a:solidFill>
                                <a:schemeClr val="tx1"/>
                              </a:solidFill>
                              <a:latin typeface="Calibri" panose="020F0502020204030204"/>
                            </a:defRPr>
                          </a:lvl1pPr>
                          <a:lvl2pPr marL="342891" algn="l" defTabSz="685783" rtl="0" eaLnBrk="1" latinLnBrk="0" hangingPunct="1">
                            <a:defRPr sz="1351" kern="1200">
                              <a:solidFill>
                                <a:schemeClr val="tx1"/>
                              </a:solidFill>
                              <a:latin typeface="Calibri" panose="020F0502020204030204"/>
                            </a:defRPr>
                          </a:lvl2pPr>
                          <a:lvl3pPr marL="685783" algn="l" defTabSz="685783" rtl="0" eaLnBrk="1" latinLnBrk="0" hangingPunct="1">
                            <a:defRPr sz="1351" kern="1200">
                              <a:solidFill>
                                <a:schemeClr val="tx1"/>
                              </a:solidFill>
                              <a:latin typeface="Calibri" panose="020F0502020204030204"/>
                            </a:defRPr>
                          </a:lvl3pPr>
                          <a:lvl4pPr marL="1028674" algn="l" defTabSz="685783" rtl="0" eaLnBrk="1" latinLnBrk="0" hangingPunct="1">
                            <a:defRPr sz="1351" kern="1200">
                              <a:solidFill>
                                <a:schemeClr val="tx1"/>
                              </a:solidFill>
                              <a:latin typeface="Calibri" panose="020F0502020204030204"/>
                            </a:defRPr>
                          </a:lvl4pPr>
                          <a:lvl5pPr marL="1371566" algn="l" defTabSz="685783" rtl="0" eaLnBrk="1" latinLnBrk="0" hangingPunct="1">
                            <a:defRPr sz="1351" kern="1200">
                              <a:solidFill>
                                <a:schemeClr val="tx1"/>
                              </a:solidFill>
                              <a:latin typeface="Calibri" panose="020F0502020204030204"/>
                            </a:defRPr>
                          </a:lvl5pPr>
                          <a:lvl6pPr marL="1714457" algn="l" defTabSz="685783" rtl="0" eaLnBrk="1" latinLnBrk="0" hangingPunct="1">
                            <a:defRPr sz="1351" kern="1200">
                              <a:solidFill>
                                <a:schemeClr val="tx1"/>
                              </a:solidFill>
                              <a:latin typeface="Calibri" panose="020F0502020204030204"/>
                            </a:defRPr>
                          </a:lvl6pPr>
                          <a:lvl7pPr marL="2057349" algn="l" defTabSz="685783" rtl="0" eaLnBrk="1" latinLnBrk="0" hangingPunct="1">
                            <a:defRPr sz="1351" kern="1200">
                              <a:solidFill>
                                <a:schemeClr val="tx1"/>
                              </a:solidFill>
                              <a:latin typeface="Calibri" panose="020F0502020204030204"/>
                            </a:defRPr>
                          </a:lvl7pPr>
                          <a:lvl8pPr marL="2400240" algn="l" defTabSz="685783" rtl="0" eaLnBrk="1" latinLnBrk="0" hangingPunct="1">
                            <a:defRPr sz="1351" kern="1200">
                              <a:solidFill>
                                <a:schemeClr val="tx1"/>
                              </a:solidFill>
                              <a:latin typeface="Calibri" panose="020F0502020204030204"/>
                            </a:defRPr>
                          </a:lvl8pPr>
                          <a:lvl9pPr marL="2743131" algn="l" defTabSz="685783" rtl="0" eaLnBrk="1" latinLnBrk="0" hangingPunct="1">
                            <a:defRPr sz="1351" kern="1200">
                              <a:solidFill>
                                <a:schemeClr val="tx1"/>
                              </a:solidFill>
                              <a:latin typeface="Calibri" panose="020F0502020204030204"/>
                            </a:defRPr>
                          </a:lvl9pPr>
                        </a:lstStyle>
                        <a:p>
                          <a:pPr algn="ctr"/>
                          <a:r>
                            <a:rPr lang="en-US" sz="1100" dirty="0">
                              <a:latin typeface="+mn-lt"/>
                              <a:cs typeface="Calibri Light" panose="020F0302020204030204" pitchFamily="34" charset="0"/>
                            </a:rPr>
                            <a:t>0.5</a:t>
                          </a:r>
                          <a:endParaRPr lang="x-none" sz="1100" dirty="0">
                            <a:latin typeface="+mn-lt"/>
                            <a:cs typeface="Calibri Light" panose="020F0302020204030204" pitchFamily="34" charset="0"/>
                          </a:endParaRPr>
                        </a:p>
                      </a:txBody>
                      <a:tcPr>
                        <a:lnL>
                          <a:noFill/>
                        </a:lnL>
                        <a:lnR w="12700" cap="flat" cmpd="sng" algn="ctr">
                          <a:noFill/>
                          <a:prstDash val="solid"/>
                          <a:round/>
                          <a:headEnd type="none" w="med" len="med"/>
                          <a:tailEnd type="none" w="med" len="med"/>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320993729"/>
                      </a:ext>
                    </a:extLst>
                  </a:tr>
                  <a:tr h="259080">
                    <a:tc>
                      <a:txBody>
                        <a:bodyPr/>
                        <a:lstStyle/>
                        <a:p>
                          <a:pPr algn="l"/>
                          <a:r>
                            <a:rPr lang="en-US" sz="1100" dirty="0">
                              <a:latin typeface="+mn-lt"/>
                              <a:cs typeface="Calibri Light" panose="020F0302020204030204" pitchFamily="34" charset="0"/>
                            </a:rPr>
                            <a:t>Membrane</a:t>
                          </a:r>
                          <a:endParaRPr lang="x-none" sz="1100" dirty="0">
                            <a:latin typeface="+mn-lt"/>
                            <a:cs typeface="Calibri Light" panose="020F0302020204030204" pitchFamily="34" charset="0"/>
                          </a:endParaRPr>
                        </a:p>
                      </a:txBody>
                      <a:tcPr>
                        <a:lnL w="12700" cap="flat" cmpd="sng" algn="ctr">
                          <a:noFill/>
                          <a:prstDash val="solid"/>
                          <a:round/>
                          <a:headEnd type="none" w="med" len="med"/>
                          <a:tailEnd type="none" w="med" len="med"/>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dirty="0">
                              <a:latin typeface="+mn-lt"/>
                              <a:cs typeface="Calibri Light" panose="020F0302020204030204" pitchFamily="34" charset="0"/>
                            </a:rPr>
                            <a:t>Double-skinned Pd-Ag</a:t>
                          </a:r>
                          <a:endParaRPr lang="x-none" sz="1100" dirty="0">
                            <a:latin typeface="+mn-lt"/>
                            <a:cs typeface="Calibri Light" panose="020F0302020204030204" pitchFamily="34" charset="0"/>
                          </a:endParaRPr>
                        </a:p>
                      </a:txBody>
                      <a:tcPr>
                        <a:lnL>
                          <a:noFill/>
                        </a:lnL>
                        <a:lnR w="12700" cap="flat" cmpd="sng" algn="ctr">
                          <a:noFill/>
                          <a:prstDash val="solid"/>
                          <a:round/>
                          <a:headEnd type="none" w="med" len="med"/>
                          <a:tailEnd type="none" w="med" len="med"/>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18986857"/>
                      </a:ext>
                    </a:extLst>
                  </a:tr>
                  <a:tr h="259080">
                    <a:tc>
                      <a:txBody>
                        <a:bodyPr/>
                        <a:lstStyle/>
                        <a:p>
                          <a:pPr algn="l"/>
                          <a:r>
                            <a:rPr lang="en-US" sz="1100" dirty="0">
                              <a:latin typeface="+mn-lt"/>
                              <a:cs typeface="Calibri Light" panose="020F0302020204030204" pitchFamily="34" charset="0"/>
                            </a:rPr>
                            <a:t>Thickness selective layer [</a:t>
                          </a:r>
                          <a:r>
                            <a:rPr lang="el-GR" sz="1100" dirty="0">
                              <a:effectLst/>
                              <a:latin typeface="+mn-lt"/>
                              <a:cs typeface="Calibri Light" panose="020F0302020204030204" pitchFamily="34" charset="0"/>
                            </a:rPr>
                            <a:t>μ</a:t>
                          </a:r>
                          <a:r>
                            <a:rPr lang="en-GB" sz="1100" dirty="0">
                              <a:effectLst/>
                              <a:latin typeface="+mn-lt"/>
                              <a:cs typeface="Calibri Light" panose="020F0302020204030204" pitchFamily="34" charset="0"/>
                            </a:rPr>
                            <a:t>m]</a:t>
                          </a:r>
                          <a:endParaRPr lang="LID4096" sz="1100" dirty="0">
                            <a:latin typeface="+mn-lt"/>
                            <a:cs typeface="Calibri Light" panose="020F0302020204030204" pitchFamily="34" charset="0"/>
                          </a:endParaRP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endParaRPr lang="LID4096"/>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28470" t="-497674" b="-13953"/>
                          </a:stretch>
                        </a:blipFill>
                      </a:tcPr>
                    </a:tc>
                    <a:extLst>
                      <a:ext uri="{0D108BD9-81ED-4DB2-BD59-A6C34878D82A}">
                        <a16:rowId xmlns:a16="http://schemas.microsoft.com/office/drawing/2014/main" val="3865827130"/>
                      </a:ext>
                    </a:extLst>
                  </a:tr>
                </a:tbl>
              </a:graphicData>
            </a:graphic>
          </p:graphicFrame>
        </mc:Fallback>
      </mc:AlternateContent>
      <p:graphicFrame>
        <p:nvGraphicFramePr>
          <p:cNvPr id="84" name="Chart 83">
            <a:extLst>
              <a:ext uri="{FF2B5EF4-FFF2-40B4-BE49-F238E27FC236}">
                <a16:creationId xmlns:a16="http://schemas.microsoft.com/office/drawing/2014/main" id="{042ADF59-2FA9-CC3E-CCCB-FC13E9101834}"/>
              </a:ext>
            </a:extLst>
          </p:cNvPr>
          <p:cNvGraphicFramePr>
            <a:graphicFrameLocks/>
          </p:cNvGraphicFramePr>
          <p:nvPr>
            <p:extLst>
              <p:ext uri="{D42A27DB-BD31-4B8C-83A1-F6EECF244321}">
                <p14:modId xmlns:p14="http://schemas.microsoft.com/office/powerpoint/2010/main" val="1972893162"/>
              </p:ext>
            </p:extLst>
          </p:nvPr>
        </p:nvGraphicFramePr>
        <p:xfrm>
          <a:off x="5748843" y="1670722"/>
          <a:ext cx="5400000" cy="2880000"/>
        </p:xfrm>
        <a:graphic>
          <a:graphicData uri="http://schemas.openxmlformats.org/drawingml/2006/chart">
            <c:chart xmlns:c="http://schemas.openxmlformats.org/drawingml/2006/chart" xmlns:r="http://schemas.openxmlformats.org/officeDocument/2006/relationships" r:id="rId5"/>
          </a:graphicData>
        </a:graphic>
      </p:graphicFrame>
      <p:sp>
        <p:nvSpPr>
          <p:cNvPr id="87" name="Title 1">
            <a:extLst>
              <a:ext uri="{FF2B5EF4-FFF2-40B4-BE49-F238E27FC236}">
                <a16:creationId xmlns:a16="http://schemas.microsoft.com/office/drawing/2014/main" id="{5B812DDE-B5B1-C555-CB10-56CF430AA299}"/>
              </a:ext>
            </a:extLst>
          </p:cNvPr>
          <p:cNvSpPr>
            <a:spLocks noGrp="1"/>
          </p:cNvSpPr>
          <p:nvPr>
            <p:ph type="title"/>
          </p:nvPr>
        </p:nvSpPr>
        <p:spPr>
          <a:xfrm>
            <a:off x="838200" y="365126"/>
            <a:ext cx="10515600" cy="662650"/>
          </a:xfrm>
        </p:spPr>
        <p:txBody>
          <a:bodyPr>
            <a:normAutofit/>
          </a:bodyPr>
          <a:lstStyle/>
          <a:p>
            <a:r>
              <a:rPr lang="en-US" sz="3200" b="1" dirty="0"/>
              <a:t>Proof of concept</a:t>
            </a:r>
            <a:endParaRPr lang="LID4096" sz="3200" b="1" dirty="0"/>
          </a:p>
        </p:txBody>
      </p:sp>
      <p:sp>
        <p:nvSpPr>
          <p:cNvPr id="2" name="Rectangle: Rounded Corners 1">
            <a:extLst>
              <a:ext uri="{FF2B5EF4-FFF2-40B4-BE49-F238E27FC236}">
                <a16:creationId xmlns:a16="http://schemas.microsoft.com/office/drawing/2014/main" id="{43462CBF-427C-E76C-3E26-1D1A963E6300}"/>
              </a:ext>
            </a:extLst>
          </p:cNvPr>
          <p:cNvSpPr/>
          <p:nvPr/>
        </p:nvSpPr>
        <p:spPr>
          <a:xfrm>
            <a:off x="5348161" y="4722232"/>
            <a:ext cx="6353896" cy="1196788"/>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 name="TextBox 3">
            <a:extLst>
              <a:ext uri="{FF2B5EF4-FFF2-40B4-BE49-F238E27FC236}">
                <a16:creationId xmlns:a16="http://schemas.microsoft.com/office/drawing/2014/main" id="{61321C3C-5B83-B4C1-C1CD-FB1F3F311D84}"/>
              </a:ext>
            </a:extLst>
          </p:cNvPr>
          <p:cNvSpPr txBox="1"/>
          <p:nvPr/>
        </p:nvSpPr>
        <p:spPr>
          <a:xfrm>
            <a:off x="5510716" y="4764874"/>
            <a:ext cx="5687287" cy="1077218"/>
          </a:xfrm>
          <a:prstGeom prst="rect">
            <a:avLst/>
          </a:prstGeom>
          <a:noFill/>
        </p:spPr>
        <p:txBody>
          <a:bodyPr wrap="square">
            <a:spAutoFit/>
          </a:bodyPr>
          <a:lstStyle/>
          <a:p>
            <a:r>
              <a:rPr lang="en-US" sz="1600" dirty="0">
                <a:cs typeface="Calibri Light" panose="020F0302020204030204" pitchFamily="34" charset="0"/>
              </a:rPr>
              <a:t>Compared to conventional systems, in a membrane reactor:</a:t>
            </a:r>
          </a:p>
          <a:p>
            <a:pPr marL="285750" indent="-285750">
              <a:buFont typeface="Wingdings" panose="05000000000000000000" pitchFamily="2" charset="2"/>
              <a:buChar char="q"/>
            </a:pPr>
            <a:r>
              <a:rPr lang="en-US" sz="1600" dirty="0">
                <a:cs typeface="Calibri Light" panose="020F0302020204030204" pitchFamily="34" charset="0"/>
              </a:rPr>
              <a:t>Higher NH</a:t>
            </a:r>
            <a:r>
              <a:rPr lang="en-US" sz="1600" baseline="-25000" dirty="0">
                <a:cs typeface="Calibri Light" panose="020F0302020204030204" pitchFamily="34" charset="0"/>
              </a:rPr>
              <a:t>3</a:t>
            </a:r>
            <a:r>
              <a:rPr lang="en-US" sz="1600" dirty="0">
                <a:cs typeface="Calibri Light" panose="020F0302020204030204" pitchFamily="34" charset="0"/>
              </a:rPr>
              <a:t> conversion can be achieved at similar pressures (higher compactness)</a:t>
            </a:r>
          </a:p>
          <a:p>
            <a:pPr marL="285750" indent="-285750">
              <a:buFont typeface="Wingdings" panose="05000000000000000000" pitchFamily="2" charset="2"/>
              <a:buChar char="q"/>
            </a:pPr>
            <a:r>
              <a:rPr lang="en-US" sz="1600" dirty="0">
                <a:cs typeface="Calibri Light" panose="020F0302020204030204" pitchFamily="34" charset="0"/>
              </a:rPr>
              <a:t>Lower purities of H</a:t>
            </a:r>
            <a:r>
              <a:rPr lang="en-US" sz="1600" baseline="-25000" dirty="0">
                <a:cs typeface="Calibri Light" panose="020F0302020204030204" pitchFamily="34" charset="0"/>
              </a:rPr>
              <a:t>2</a:t>
            </a:r>
            <a:r>
              <a:rPr lang="en-US" sz="1600" dirty="0">
                <a:cs typeface="Calibri Light" panose="020F0302020204030204" pitchFamily="34" charset="0"/>
              </a:rPr>
              <a:t> recovered</a:t>
            </a:r>
          </a:p>
        </p:txBody>
      </p:sp>
      <p:sp>
        <p:nvSpPr>
          <p:cNvPr id="3" name="TextBox 2">
            <a:extLst>
              <a:ext uri="{FF2B5EF4-FFF2-40B4-BE49-F238E27FC236}">
                <a16:creationId xmlns:a16="http://schemas.microsoft.com/office/drawing/2014/main" id="{C3E2C5F3-8ED6-F6D8-5D84-136B44E9BC0D}"/>
              </a:ext>
            </a:extLst>
          </p:cNvPr>
          <p:cNvSpPr txBox="1"/>
          <p:nvPr/>
        </p:nvSpPr>
        <p:spPr>
          <a:xfrm>
            <a:off x="2877729" y="6383321"/>
            <a:ext cx="6616419" cy="369332"/>
          </a:xfrm>
          <a:prstGeom prst="rect">
            <a:avLst/>
          </a:prstGeom>
          <a:noFill/>
        </p:spPr>
        <p:txBody>
          <a:bodyPr wrap="square">
            <a:spAutoFit/>
          </a:bodyPr>
          <a:lstStyle/>
          <a:p>
            <a:r>
              <a:rPr lang="LID4096" sz="900" dirty="0">
                <a:latin typeface="Calibri Light" panose="020F0302020204030204" pitchFamily="34" charset="0"/>
                <a:cs typeface="Calibri Light" panose="020F0302020204030204" pitchFamily="34" charset="0"/>
              </a:rPr>
              <a:t>Cechetto,</a:t>
            </a:r>
            <a:r>
              <a:rPr lang="en-US" sz="900" dirty="0">
                <a:latin typeface="Calibri Light" panose="020F0302020204030204" pitchFamily="34" charset="0"/>
                <a:cs typeface="Calibri Light" panose="020F0302020204030204" pitchFamily="34" charset="0"/>
              </a:rPr>
              <a:t> V.;</a:t>
            </a:r>
            <a:r>
              <a:rPr lang="LID4096" sz="900" dirty="0">
                <a:latin typeface="Calibri Light" panose="020F0302020204030204" pitchFamily="34" charset="0"/>
                <a:cs typeface="Calibri Light" panose="020F0302020204030204" pitchFamily="34" charset="0"/>
              </a:rPr>
              <a:t> Di Felice,</a:t>
            </a:r>
            <a:r>
              <a:rPr lang="en-US" sz="900" dirty="0">
                <a:latin typeface="Calibri Light" panose="020F0302020204030204" pitchFamily="34" charset="0"/>
                <a:cs typeface="Calibri Light" panose="020F0302020204030204" pitchFamily="34" charset="0"/>
              </a:rPr>
              <a:t> L.;</a:t>
            </a:r>
            <a:r>
              <a:rPr lang="LID4096" sz="900" dirty="0">
                <a:latin typeface="Calibri Light" panose="020F0302020204030204" pitchFamily="34" charset="0"/>
                <a:cs typeface="Calibri Light" panose="020F0302020204030204" pitchFamily="34" charset="0"/>
              </a:rPr>
              <a:t> Medrano, </a:t>
            </a:r>
            <a:r>
              <a:rPr lang="en-US" sz="900" dirty="0">
                <a:latin typeface="Calibri Light" panose="020F0302020204030204" pitchFamily="34" charset="0"/>
                <a:cs typeface="Calibri Light" panose="020F0302020204030204" pitchFamily="34" charset="0"/>
              </a:rPr>
              <a:t>J.A.; </a:t>
            </a:r>
            <a:r>
              <a:rPr lang="LID4096" sz="900" dirty="0">
                <a:latin typeface="Calibri Light" panose="020F0302020204030204" pitchFamily="34" charset="0"/>
                <a:cs typeface="Calibri Light" panose="020F0302020204030204" pitchFamily="34" charset="0"/>
              </a:rPr>
              <a:t>Makhloufi,</a:t>
            </a:r>
            <a:r>
              <a:rPr lang="en-US" sz="900" dirty="0">
                <a:latin typeface="Calibri Light" panose="020F0302020204030204" pitchFamily="34" charset="0"/>
                <a:cs typeface="Calibri Light" panose="020F0302020204030204" pitchFamily="34" charset="0"/>
              </a:rPr>
              <a:t> C.;</a:t>
            </a:r>
            <a:r>
              <a:rPr lang="LID4096" sz="900" dirty="0">
                <a:latin typeface="Calibri Light" panose="020F0302020204030204" pitchFamily="34" charset="0"/>
                <a:cs typeface="Calibri Light" panose="020F0302020204030204" pitchFamily="34" charset="0"/>
              </a:rPr>
              <a:t> Zuniga, </a:t>
            </a:r>
            <a:r>
              <a:rPr lang="en-US" sz="900" dirty="0">
                <a:latin typeface="Calibri Light" panose="020F0302020204030204" pitchFamily="34" charset="0"/>
                <a:cs typeface="Calibri Light" panose="020F0302020204030204" pitchFamily="34" charset="0"/>
              </a:rPr>
              <a:t>J.;</a:t>
            </a:r>
            <a:r>
              <a:rPr lang="LID4096" sz="900" dirty="0">
                <a:latin typeface="Calibri Light" panose="020F0302020204030204" pitchFamily="34" charset="0"/>
                <a:cs typeface="Calibri Light" panose="020F0302020204030204" pitchFamily="34" charset="0"/>
              </a:rPr>
              <a:t> Gallucci,</a:t>
            </a:r>
            <a:r>
              <a:rPr lang="en-US" sz="900" dirty="0">
                <a:latin typeface="Calibri Light" panose="020F0302020204030204" pitchFamily="34" charset="0"/>
                <a:cs typeface="Calibri Light" panose="020F0302020204030204" pitchFamily="34" charset="0"/>
              </a:rPr>
              <a:t> F. </a:t>
            </a:r>
            <a:r>
              <a:rPr lang="LID4096" sz="900" dirty="0">
                <a:latin typeface="Calibri Light" panose="020F0302020204030204" pitchFamily="34" charset="0"/>
                <a:cs typeface="Calibri Light" panose="020F0302020204030204" pitchFamily="34" charset="0"/>
              </a:rPr>
              <a:t>H</a:t>
            </a:r>
            <a:r>
              <a:rPr lang="LID4096" sz="900" baseline="-25000" dirty="0">
                <a:latin typeface="Calibri Light" panose="020F0302020204030204" pitchFamily="34" charset="0"/>
                <a:cs typeface="Calibri Light" panose="020F0302020204030204" pitchFamily="34" charset="0"/>
              </a:rPr>
              <a:t>2</a:t>
            </a:r>
            <a:r>
              <a:rPr lang="LID4096" sz="900" dirty="0">
                <a:latin typeface="Calibri Light" panose="020F0302020204030204" pitchFamily="34" charset="0"/>
                <a:cs typeface="Calibri Light" panose="020F0302020204030204" pitchFamily="34" charset="0"/>
              </a:rPr>
              <a:t> production via ammonia decomposition in a catalytic membrane reactor,</a:t>
            </a:r>
            <a:r>
              <a:rPr lang="en-US" sz="900" dirty="0">
                <a:latin typeface="Calibri Light" panose="020F0302020204030204" pitchFamily="34" charset="0"/>
                <a:cs typeface="Calibri Light" panose="020F0302020204030204" pitchFamily="34" charset="0"/>
              </a:rPr>
              <a:t> </a:t>
            </a:r>
            <a:r>
              <a:rPr lang="LID4096" sz="900" i="1" dirty="0">
                <a:latin typeface="Calibri Light" panose="020F0302020204030204" pitchFamily="34" charset="0"/>
                <a:cs typeface="Calibri Light" panose="020F0302020204030204" pitchFamily="34" charset="0"/>
              </a:rPr>
              <a:t>Fuel Processing Technology</a:t>
            </a:r>
            <a:r>
              <a:rPr lang="LID4096" sz="900" dirty="0">
                <a:latin typeface="Calibri Light" panose="020F0302020204030204" pitchFamily="34" charset="0"/>
                <a:cs typeface="Calibri Light" panose="020F0302020204030204" pitchFamily="34" charset="0"/>
              </a:rPr>
              <a:t>,</a:t>
            </a:r>
            <a:r>
              <a:rPr lang="en-US" sz="900" dirty="0">
                <a:latin typeface="Calibri Light" panose="020F0302020204030204" pitchFamily="34" charset="0"/>
                <a:cs typeface="Calibri Light" panose="020F0302020204030204" pitchFamily="34" charset="0"/>
              </a:rPr>
              <a:t> </a:t>
            </a:r>
            <a:r>
              <a:rPr lang="en-US" sz="900" b="1" dirty="0">
                <a:latin typeface="Calibri Light" panose="020F0302020204030204" pitchFamily="34" charset="0"/>
                <a:cs typeface="Calibri Light" panose="020F0302020204030204" pitchFamily="34" charset="0"/>
              </a:rPr>
              <a:t>2021, </a:t>
            </a:r>
            <a:r>
              <a:rPr lang="LID4096" sz="900" dirty="0">
                <a:latin typeface="Calibri Light" panose="020F0302020204030204" pitchFamily="34" charset="0"/>
                <a:cs typeface="Calibri Light" panose="020F0302020204030204" pitchFamily="34" charset="0"/>
              </a:rPr>
              <a:t>Volume 216,</a:t>
            </a:r>
            <a:r>
              <a:rPr lang="en-US" sz="900" dirty="0">
                <a:latin typeface="Calibri Light" panose="020F0302020204030204" pitchFamily="34" charset="0"/>
                <a:cs typeface="Calibri Light" panose="020F0302020204030204" pitchFamily="34" charset="0"/>
              </a:rPr>
              <a:t> </a:t>
            </a:r>
            <a:r>
              <a:rPr lang="LID4096" sz="900" dirty="0">
                <a:latin typeface="Calibri Light" panose="020F0302020204030204" pitchFamily="34" charset="0"/>
                <a:cs typeface="Calibri Light" panose="020F0302020204030204" pitchFamily="34" charset="0"/>
              </a:rPr>
              <a:t>106772,</a:t>
            </a:r>
            <a:r>
              <a:rPr lang="en-US" sz="900" dirty="0">
                <a:latin typeface="Calibri Light" panose="020F0302020204030204" pitchFamily="34" charset="0"/>
                <a:cs typeface="Calibri Light" panose="020F0302020204030204" pitchFamily="34" charset="0"/>
              </a:rPr>
              <a:t> https://doi.org/10.1016/j.fuproc.2021.106772.</a:t>
            </a:r>
            <a:endParaRPr lang="LID4096" sz="9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72218490"/>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BF790E-5F13-546D-D46E-5410B6A53EEC}"/>
              </a:ext>
            </a:extLst>
          </p:cNvPr>
          <p:cNvSpPr txBox="1"/>
          <p:nvPr/>
        </p:nvSpPr>
        <p:spPr>
          <a:xfrm>
            <a:off x="1313477" y="1104309"/>
            <a:ext cx="4320803" cy="553998"/>
          </a:xfrm>
          <a:prstGeom prst="rect">
            <a:avLst/>
          </a:prstGeom>
          <a:solidFill>
            <a:schemeClr val="bg1"/>
          </a:solidFill>
          <a:ln w="38100">
            <a:solidFill>
              <a:srgbClr val="789E3B"/>
            </a:solidFill>
          </a:ln>
        </p:spPr>
        <p:txBody>
          <a:bodyPr wrap="square" rtlCol="0">
            <a:spAutoFit/>
          </a:bodyPr>
          <a:lstStyle/>
          <a:p>
            <a:pPr algn="ctr"/>
            <a:r>
              <a:rPr lang="en-US" sz="1500" dirty="0">
                <a:cs typeface="Calibri Light" panose="020F0302020204030204" pitchFamily="34" charset="0"/>
              </a:rPr>
              <a:t>PEMFC specifications requires residual NH</a:t>
            </a:r>
            <a:r>
              <a:rPr lang="en-US" sz="1500" baseline="-25000" dirty="0">
                <a:cs typeface="Calibri Light" panose="020F0302020204030204" pitchFamily="34" charset="0"/>
              </a:rPr>
              <a:t>3</a:t>
            </a:r>
            <a:r>
              <a:rPr lang="en-US" sz="1500" dirty="0">
                <a:cs typeface="Calibri Light" panose="020F0302020204030204" pitchFamily="34" charset="0"/>
              </a:rPr>
              <a:t> concentration in the H</a:t>
            </a:r>
            <a:r>
              <a:rPr lang="en-US" sz="1500" baseline="-25000" dirty="0">
                <a:cs typeface="Calibri Light" panose="020F0302020204030204" pitchFamily="34" charset="0"/>
              </a:rPr>
              <a:t>2</a:t>
            </a:r>
            <a:r>
              <a:rPr lang="en-US" sz="1500" dirty="0">
                <a:cs typeface="Calibri Light" panose="020F0302020204030204" pitchFamily="34" charset="0"/>
              </a:rPr>
              <a:t> feed &lt; 0.1 ppm. </a:t>
            </a:r>
            <a:endParaRPr lang="LID4096" sz="1500" dirty="0">
              <a:cs typeface="Calibri Light" panose="020F0302020204030204" pitchFamily="34" charset="0"/>
            </a:endParaRPr>
          </a:p>
        </p:txBody>
      </p:sp>
      <p:sp>
        <p:nvSpPr>
          <p:cNvPr id="14" name="Title 1">
            <a:extLst>
              <a:ext uri="{FF2B5EF4-FFF2-40B4-BE49-F238E27FC236}">
                <a16:creationId xmlns:a16="http://schemas.microsoft.com/office/drawing/2014/main" id="{AED0E981-F349-1BC6-6125-EF7D421F7415}"/>
              </a:ext>
            </a:extLst>
          </p:cNvPr>
          <p:cNvSpPr>
            <a:spLocks noGrp="1"/>
          </p:cNvSpPr>
          <p:nvPr>
            <p:ph type="title"/>
          </p:nvPr>
        </p:nvSpPr>
        <p:spPr>
          <a:xfrm>
            <a:off x="838200" y="365126"/>
            <a:ext cx="10515600" cy="662650"/>
          </a:xfrm>
        </p:spPr>
        <p:txBody>
          <a:bodyPr>
            <a:normAutofit/>
          </a:bodyPr>
          <a:lstStyle/>
          <a:p>
            <a:r>
              <a:rPr lang="en-US" sz="3200" b="1" dirty="0"/>
              <a:t>The challenge of H</a:t>
            </a:r>
            <a:r>
              <a:rPr lang="en-US" sz="3200" b="1" baseline="-25000" dirty="0"/>
              <a:t>2</a:t>
            </a:r>
            <a:r>
              <a:rPr lang="en-US" sz="3200" b="1" dirty="0"/>
              <a:t> purity</a:t>
            </a:r>
            <a:endParaRPr lang="LID4096" sz="3200" b="1" dirty="0"/>
          </a:p>
        </p:txBody>
      </p:sp>
      <p:sp>
        <p:nvSpPr>
          <p:cNvPr id="16" name="Arrow: Right 15">
            <a:extLst>
              <a:ext uri="{FF2B5EF4-FFF2-40B4-BE49-F238E27FC236}">
                <a16:creationId xmlns:a16="http://schemas.microsoft.com/office/drawing/2014/main" id="{80DCFB06-0DCC-181D-E972-6974FFBD5366}"/>
              </a:ext>
            </a:extLst>
          </p:cNvPr>
          <p:cNvSpPr/>
          <p:nvPr/>
        </p:nvSpPr>
        <p:spPr>
          <a:xfrm>
            <a:off x="5656738" y="1143044"/>
            <a:ext cx="403860" cy="459316"/>
          </a:xfrm>
          <a:prstGeom prst="rightArrow">
            <a:avLst/>
          </a:prstGeom>
          <a:solidFill>
            <a:srgbClr val="789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5" name="TextBox 14">
            <a:extLst>
              <a:ext uri="{FF2B5EF4-FFF2-40B4-BE49-F238E27FC236}">
                <a16:creationId xmlns:a16="http://schemas.microsoft.com/office/drawing/2014/main" id="{69567338-AE82-9BDB-82B4-A3E153EA0A9F}"/>
              </a:ext>
            </a:extLst>
          </p:cNvPr>
          <p:cNvSpPr txBox="1"/>
          <p:nvPr/>
        </p:nvSpPr>
        <p:spPr>
          <a:xfrm>
            <a:off x="9696580" y="1900285"/>
            <a:ext cx="2259645" cy="338554"/>
          </a:xfrm>
          <a:prstGeom prst="rect">
            <a:avLst/>
          </a:prstGeom>
          <a:noFill/>
        </p:spPr>
        <p:txBody>
          <a:bodyPr wrap="square" rtlCol="0">
            <a:spAutoFit/>
          </a:bodyPr>
          <a:lstStyle/>
          <a:p>
            <a:pPr algn="ctr"/>
            <a:r>
              <a:rPr lang="en-US" sz="1600" b="1" dirty="0">
                <a:solidFill>
                  <a:srgbClr val="0070C0"/>
                </a:solidFill>
              </a:rPr>
              <a:t>Economic viability</a:t>
            </a:r>
            <a:endParaRPr lang="LID4096" sz="1600" b="1" dirty="0">
              <a:solidFill>
                <a:srgbClr val="0070C0"/>
              </a:solidFill>
            </a:endParaRPr>
          </a:p>
        </p:txBody>
      </p:sp>
      <p:grpSp>
        <p:nvGrpSpPr>
          <p:cNvPr id="2" name="Group 1">
            <a:extLst>
              <a:ext uri="{FF2B5EF4-FFF2-40B4-BE49-F238E27FC236}">
                <a16:creationId xmlns:a16="http://schemas.microsoft.com/office/drawing/2014/main" id="{8701BDF7-7180-E404-247C-C73616A8B4B5}"/>
              </a:ext>
            </a:extLst>
          </p:cNvPr>
          <p:cNvGrpSpPr/>
          <p:nvPr/>
        </p:nvGrpSpPr>
        <p:grpSpPr>
          <a:xfrm>
            <a:off x="6128274" y="1195599"/>
            <a:ext cx="4854165" cy="396722"/>
            <a:chOff x="6601781" y="883165"/>
            <a:chExt cx="4722250" cy="396722"/>
          </a:xfrm>
        </p:grpSpPr>
        <p:sp>
          <p:nvSpPr>
            <p:cNvPr id="6" name="Rectangle: Rounded Corners 5">
              <a:extLst>
                <a:ext uri="{FF2B5EF4-FFF2-40B4-BE49-F238E27FC236}">
                  <a16:creationId xmlns:a16="http://schemas.microsoft.com/office/drawing/2014/main" id="{2153E835-B6D6-6A3C-24BD-7F6FA79C03C1}"/>
                </a:ext>
              </a:extLst>
            </p:cNvPr>
            <p:cNvSpPr/>
            <p:nvPr/>
          </p:nvSpPr>
          <p:spPr>
            <a:xfrm>
              <a:off x="6601781" y="883165"/>
              <a:ext cx="4722250" cy="396722"/>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2" name="TextBox 21">
              <a:extLst>
                <a:ext uri="{FF2B5EF4-FFF2-40B4-BE49-F238E27FC236}">
                  <a16:creationId xmlns:a16="http://schemas.microsoft.com/office/drawing/2014/main" id="{10DC2F0B-B281-9D4C-CF26-C559EFFDBF31}"/>
                </a:ext>
              </a:extLst>
            </p:cNvPr>
            <p:cNvSpPr txBox="1"/>
            <p:nvPr/>
          </p:nvSpPr>
          <p:spPr>
            <a:xfrm>
              <a:off x="6706093" y="916501"/>
              <a:ext cx="4504528" cy="307777"/>
            </a:xfrm>
            <a:prstGeom prst="rect">
              <a:avLst/>
            </a:prstGeom>
            <a:noFill/>
          </p:spPr>
          <p:txBody>
            <a:bodyPr wrap="square" rtlCol="0">
              <a:spAutoFit/>
            </a:bodyPr>
            <a:lstStyle/>
            <a:p>
              <a:r>
                <a:rPr lang="en-US" sz="1400" dirty="0"/>
                <a:t>Implementation of a cleanup unit downstream of the MR</a:t>
              </a:r>
              <a:endParaRPr lang="LID4096" sz="1400" dirty="0"/>
            </a:p>
          </p:txBody>
        </p:sp>
      </p:grpSp>
      <p:grpSp>
        <p:nvGrpSpPr>
          <p:cNvPr id="41" name="Group 40">
            <a:extLst>
              <a:ext uri="{FF2B5EF4-FFF2-40B4-BE49-F238E27FC236}">
                <a16:creationId xmlns:a16="http://schemas.microsoft.com/office/drawing/2014/main" id="{C102CBE9-E287-0178-A644-BB54C4C62A5E}"/>
              </a:ext>
            </a:extLst>
          </p:cNvPr>
          <p:cNvGrpSpPr/>
          <p:nvPr/>
        </p:nvGrpSpPr>
        <p:grpSpPr>
          <a:xfrm>
            <a:off x="272112" y="1885831"/>
            <a:ext cx="9583386" cy="3072363"/>
            <a:chOff x="272112" y="1781056"/>
            <a:chExt cx="9583386" cy="3072363"/>
          </a:xfrm>
        </p:grpSpPr>
        <p:sp>
          <p:nvSpPr>
            <p:cNvPr id="10" name="Rectangle: Rounded Corners 9">
              <a:extLst>
                <a:ext uri="{FF2B5EF4-FFF2-40B4-BE49-F238E27FC236}">
                  <a16:creationId xmlns:a16="http://schemas.microsoft.com/office/drawing/2014/main" id="{5F86B7E4-7673-5285-922D-12D07E7558E1}"/>
                </a:ext>
              </a:extLst>
            </p:cNvPr>
            <p:cNvSpPr/>
            <p:nvPr/>
          </p:nvSpPr>
          <p:spPr>
            <a:xfrm>
              <a:off x="318506" y="1818088"/>
              <a:ext cx="9378074" cy="3035331"/>
            </a:xfrm>
            <a:prstGeom prst="roundRect">
              <a:avLst>
                <a:gd name="adj" fmla="val 11960"/>
              </a:avLst>
            </a:prstGeom>
            <a:solidFill>
              <a:schemeClr val="accent4">
                <a:lumMod val="20000"/>
                <a:lumOff val="80000"/>
                <a:alpha val="3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graphicFrame>
          <p:nvGraphicFramePr>
            <p:cNvPr id="27" name="Object 26">
              <a:extLst>
                <a:ext uri="{FF2B5EF4-FFF2-40B4-BE49-F238E27FC236}">
                  <a16:creationId xmlns:a16="http://schemas.microsoft.com/office/drawing/2014/main" id="{4DCA50FA-CF8B-29B4-880F-0CACA0027357}"/>
                </a:ext>
              </a:extLst>
            </p:cNvPr>
            <p:cNvGraphicFramePr>
              <a:graphicFrameLocks noChangeAspect="1"/>
            </p:cNvGraphicFramePr>
            <p:nvPr>
              <p:extLst>
                <p:ext uri="{D42A27DB-BD31-4B8C-83A1-F6EECF244321}">
                  <p14:modId xmlns:p14="http://schemas.microsoft.com/office/powerpoint/2010/main" val="3278621831"/>
                </p:ext>
              </p:extLst>
            </p:nvPr>
          </p:nvGraphicFramePr>
          <p:xfrm>
            <a:off x="272112" y="1863883"/>
            <a:ext cx="6518010" cy="2978429"/>
          </p:xfrm>
          <a:graphic>
            <a:graphicData uri="http://schemas.openxmlformats.org/presentationml/2006/ole">
              <mc:AlternateContent xmlns:mc="http://schemas.openxmlformats.org/markup-compatibility/2006">
                <mc:Choice xmlns:v="urn:schemas-microsoft-com:vml" Requires="v">
                  <p:oleObj name="Visio" r:id="rId3" imgW="9837243" imgH="4488101" progId="Visio.Drawing.15">
                    <p:embed/>
                  </p:oleObj>
                </mc:Choice>
                <mc:Fallback>
                  <p:oleObj name="Visio" r:id="rId3" imgW="9837243" imgH="4488101" progId="Visio.Drawing.15">
                    <p:embed/>
                    <p:pic>
                      <p:nvPicPr>
                        <p:cNvPr id="24" name="Object 23">
                          <a:extLst>
                            <a:ext uri="{FF2B5EF4-FFF2-40B4-BE49-F238E27FC236}">
                              <a16:creationId xmlns:a16="http://schemas.microsoft.com/office/drawing/2014/main" id="{4DCA50FA-CF8B-29B4-880F-0CACA0027357}"/>
                            </a:ext>
                          </a:extLst>
                        </p:cNvPr>
                        <p:cNvPicPr>
                          <a:picLocks noChangeAspect="1" noChangeArrowheads="1"/>
                        </p:cNvPicPr>
                        <p:nvPr/>
                      </p:nvPicPr>
                      <p:blipFill>
                        <a:blip r:embed="rId4"/>
                        <a:srcRect/>
                        <a:stretch>
                          <a:fillRect/>
                        </a:stretch>
                      </p:blipFill>
                      <p:spPr bwMode="auto">
                        <a:xfrm>
                          <a:off x="272112" y="1863883"/>
                          <a:ext cx="6518010" cy="2978429"/>
                        </a:xfrm>
                        <a:prstGeom prst="rect">
                          <a:avLst/>
                        </a:prstGeom>
                        <a:noFill/>
                      </p:spPr>
                    </p:pic>
                  </p:oleObj>
                </mc:Fallback>
              </mc:AlternateContent>
            </a:graphicData>
          </a:graphic>
        </p:graphicFrame>
        <p:grpSp>
          <p:nvGrpSpPr>
            <p:cNvPr id="38" name="Group 37">
              <a:extLst>
                <a:ext uri="{FF2B5EF4-FFF2-40B4-BE49-F238E27FC236}">
                  <a16:creationId xmlns:a16="http://schemas.microsoft.com/office/drawing/2014/main" id="{BACAE88B-C86B-2A1D-9FD9-3A3F121AA195}"/>
                </a:ext>
              </a:extLst>
            </p:cNvPr>
            <p:cNvGrpSpPr/>
            <p:nvPr/>
          </p:nvGrpSpPr>
          <p:grpSpPr>
            <a:xfrm>
              <a:off x="5920970" y="1781056"/>
              <a:ext cx="3934528" cy="2577928"/>
              <a:chOff x="7105062" y="3454293"/>
              <a:chExt cx="3934528" cy="2577928"/>
            </a:xfrm>
          </p:grpSpPr>
          <p:sp>
            <p:nvSpPr>
              <p:cNvPr id="32" name="TextBox 3">
                <a:extLst>
                  <a:ext uri="{FF2B5EF4-FFF2-40B4-BE49-F238E27FC236}">
                    <a16:creationId xmlns:a16="http://schemas.microsoft.com/office/drawing/2014/main" id="{D1443AD6-391B-E7C4-905E-9F457BD815DF}"/>
                  </a:ext>
                </a:extLst>
              </p:cNvPr>
              <p:cNvSpPr txBox="1"/>
              <p:nvPr/>
            </p:nvSpPr>
            <p:spPr>
              <a:xfrm>
                <a:off x="9280320" y="3698043"/>
                <a:ext cx="1392807" cy="1848908"/>
              </a:xfrm>
              <a:prstGeom prst="rect">
                <a:avLst/>
              </a:prstGeom>
              <a:solidFill>
                <a:schemeClr val="accent6">
                  <a:lumMod val="20000"/>
                  <a:lumOff val="80000"/>
                  <a:alpha val="46000"/>
                </a:schemeClr>
              </a:solidFill>
              <a:ln w="9525" cmpd="sng">
                <a:solidFill>
                  <a:schemeClr val="accent6">
                    <a:lumMod val="20000"/>
                    <a:lumOff val="80000"/>
                    <a:alpha val="23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LID4096" sz="1200">
                  <a:latin typeface="Calibri Light" panose="020F0302020204030204" pitchFamily="34" charset="0"/>
                  <a:cs typeface="Calibri Light" panose="020F0302020204030204" pitchFamily="34" charset="0"/>
                </a:endParaRPr>
              </a:p>
            </p:txBody>
          </p:sp>
          <p:sp>
            <p:nvSpPr>
              <p:cNvPr id="33" name="TextBox 2">
                <a:extLst>
                  <a:ext uri="{FF2B5EF4-FFF2-40B4-BE49-F238E27FC236}">
                    <a16:creationId xmlns:a16="http://schemas.microsoft.com/office/drawing/2014/main" id="{4D5BC263-3770-A894-D691-71D48F6F3D3C}"/>
                  </a:ext>
                </a:extLst>
              </p:cNvPr>
              <p:cNvSpPr txBox="1"/>
              <p:nvPr/>
            </p:nvSpPr>
            <p:spPr>
              <a:xfrm>
                <a:off x="7877205" y="3689155"/>
                <a:ext cx="1392807" cy="1857796"/>
              </a:xfrm>
              <a:prstGeom prst="rect">
                <a:avLst/>
              </a:prstGeom>
              <a:solidFill>
                <a:srgbClr val="EBA691">
                  <a:alpha val="46000"/>
                </a:srgbClr>
              </a:solidFill>
              <a:ln w="9525" cmpd="sng">
                <a:solidFill>
                  <a:schemeClr val="accent6">
                    <a:lumMod val="20000"/>
                    <a:lumOff val="80000"/>
                    <a:alpha val="23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LID4096" sz="1200">
                  <a:latin typeface="Calibri Light" panose="020F0302020204030204" pitchFamily="34" charset="0"/>
                  <a:cs typeface="Calibri Light" panose="020F0302020204030204" pitchFamily="34" charset="0"/>
                </a:endParaRPr>
              </a:p>
            </p:txBody>
          </p:sp>
          <p:sp>
            <p:nvSpPr>
              <p:cNvPr id="35" name="TextBox 34">
                <a:extLst>
                  <a:ext uri="{FF2B5EF4-FFF2-40B4-BE49-F238E27FC236}">
                    <a16:creationId xmlns:a16="http://schemas.microsoft.com/office/drawing/2014/main" id="{6EE24768-4C10-FCF4-25D9-D463530739D8}"/>
                  </a:ext>
                </a:extLst>
              </p:cNvPr>
              <p:cNvSpPr txBox="1"/>
              <p:nvPr/>
            </p:nvSpPr>
            <p:spPr>
              <a:xfrm>
                <a:off x="8112726" y="4418557"/>
                <a:ext cx="1364051" cy="246221"/>
              </a:xfrm>
              <a:prstGeom prst="rect">
                <a:avLst/>
              </a:prstGeom>
              <a:noFill/>
            </p:spPr>
            <p:txBody>
              <a:bodyPr wrap="square" rtlCol="0">
                <a:spAutoFit/>
              </a:bodyPr>
              <a:lstStyle/>
              <a:p>
                <a:r>
                  <a:rPr lang="en-US" sz="1000" dirty="0">
                    <a:latin typeface="Calibri Light" panose="020F0302020204030204" pitchFamily="34" charset="0"/>
                    <a:cs typeface="Calibri Light" panose="020F0302020204030204" pitchFamily="34" charset="0"/>
                  </a:rPr>
                  <a:t>With no sorbent</a:t>
                </a:r>
                <a:endParaRPr lang="LID4096" sz="1000" dirty="0">
                  <a:latin typeface="Calibri Light" panose="020F0302020204030204" pitchFamily="34" charset="0"/>
                  <a:cs typeface="Calibri Light" panose="020F0302020204030204" pitchFamily="34" charset="0"/>
                </a:endParaRPr>
              </a:p>
            </p:txBody>
          </p:sp>
          <p:sp>
            <p:nvSpPr>
              <p:cNvPr id="36" name="TextBox 35">
                <a:extLst>
                  <a:ext uri="{FF2B5EF4-FFF2-40B4-BE49-F238E27FC236}">
                    <a16:creationId xmlns:a16="http://schemas.microsoft.com/office/drawing/2014/main" id="{1BB5FA4C-CDB9-68C0-AE33-2979E7B4D9A9}"/>
                  </a:ext>
                </a:extLst>
              </p:cNvPr>
              <p:cNvSpPr txBox="1"/>
              <p:nvPr/>
            </p:nvSpPr>
            <p:spPr>
              <a:xfrm>
                <a:off x="9479382" y="5137091"/>
                <a:ext cx="1231055" cy="246221"/>
              </a:xfrm>
              <a:prstGeom prst="rect">
                <a:avLst/>
              </a:prstGeom>
              <a:noFill/>
            </p:spPr>
            <p:txBody>
              <a:bodyPr wrap="square" rtlCol="0">
                <a:spAutoFit/>
              </a:bodyPr>
              <a:lstStyle/>
              <a:p>
                <a:r>
                  <a:rPr lang="en-US" sz="1000" dirty="0">
                    <a:latin typeface="Calibri Light" panose="020F0302020204030204" pitchFamily="34" charset="0"/>
                    <a:cs typeface="Calibri Light" panose="020F0302020204030204" pitchFamily="34" charset="0"/>
                  </a:rPr>
                  <a:t>With sorbent</a:t>
                </a:r>
                <a:endParaRPr lang="LID4096" sz="1000" dirty="0">
                  <a:latin typeface="Calibri Light" panose="020F0302020204030204" pitchFamily="34" charset="0"/>
                  <a:cs typeface="Calibri Light" panose="020F0302020204030204" pitchFamily="34" charset="0"/>
                </a:endParaRPr>
              </a:p>
            </p:txBody>
          </p:sp>
          <p:graphicFrame>
            <p:nvGraphicFramePr>
              <p:cNvPr id="37" name="Chart 36">
                <a:extLst>
                  <a:ext uri="{FF2B5EF4-FFF2-40B4-BE49-F238E27FC236}">
                    <a16:creationId xmlns:a16="http://schemas.microsoft.com/office/drawing/2014/main" id="{DE0FF888-BB6F-FA98-2FA7-7DFA00C5B348}"/>
                  </a:ext>
                </a:extLst>
              </p:cNvPr>
              <p:cNvGraphicFramePr>
                <a:graphicFrameLocks/>
              </p:cNvGraphicFramePr>
              <p:nvPr>
                <p:extLst>
                  <p:ext uri="{D42A27DB-BD31-4B8C-83A1-F6EECF244321}">
                    <p14:modId xmlns:p14="http://schemas.microsoft.com/office/powerpoint/2010/main" val="2074782566"/>
                  </p:ext>
                </p:extLst>
              </p:nvPr>
            </p:nvGraphicFramePr>
            <p:xfrm>
              <a:off x="7105062" y="3454293"/>
              <a:ext cx="3934528" cy="2577928"/>
            </p:xfrm>
            <a:graphic>
              <a:graphicData uri="http://schemas.openxmlformats.org/drawingml/2006/chart">
                <c:chart xmlns:c="http://schemas.openxmlformats.org/drawingml/2006/chart" xmlns:r="http://schemas.openxmlformats.org/officeDocument/2006/relationships" r:id="rId5"/>
              </a:graphicData>
            </a:graphic>
          </p:graphicFrame>
        </p:grpSp>
      </p:grpSp>
      <p:grpSp>
        <p:nvGrpSpPr>
          <p:cNvPr id="40" name="Group 39">
            <a:extLst>
              <a:ext uri="{FF2B5EF4-FFF2-40B4-BE49-F238E27FC236}">
                <a16:creationId xmlns:a16="http://schemas.microsoft.com/office/drawing/2014/main" id="{BFF0C43E-CBF6-E6E5-EE4F-0CE068BDC779}"/>
              </a:ext>
            </a:extLst>
          </p:cNvPr>
          <p:cNvGrpSpPr/>
          <p:nvPr/>
        </p:nvGrpSpPr>
        <p:grpSpPr>
          <a:xfrm>
            <a:off x="5007543" y="4980772"/>
            <a:ext cx="6359128" cy="1797065"/>
            <a:chOff x="5636866" y="4901046"/>
            <a:chExt cx="6359128" cy="1797065"/>
          </a:xfrm>
        </p:grpSpPr>
        <p:grpSp>
          <p:nvGrpSpPr>
            <p:cNvPr id="34" name="Group 33">
              <a:extLst>
                <a:ext uri="{FF2B5EF4-FFF2-40B4-BE49-F238E27FC236}">
                  <a16:creationId xmlns:a16="http://schemas.microsoft.com/office/drawing/2014/main" id="{04EAB7FB-5586-9886-3D11-A7F448528828}"/>
                </a:ext>
              </a:extLst>
            </p:cNvPr>
            <p:cNvGrpSpPr/>
            <p:nvPr/>
          </p:nvGrpSpPr>
          <p:grpSpPr>
            <a:xfrm>
              <a:off x="5636866" y="4901046"/>
              <a:ext cx="6359128" cy="1797065"/>
              <a:chOff x="-533107" y="4700952"/>
              <a:chExt cx="6359128" cy="1797065"/>
            </a:xfrm>
          </p:grpSpPr>
          <p:sp>
            <p:nvSpPr>
              <p:cNvPr id="12" name="Arrow: Right 11">
                <a:extLst>
                  <a:ext uri="{FF2B5EF4-FFF2-40B4-BE49-F238E27FC236}">
                    <a16:creationId xmlns:a16="http://schemas.microsoft.com/office/drawing/2014/main" id="{B32CDC30-0B5F-4885-70B2-3740F10824E5}"/>
                  </a:ext>
                </a:extLst>
              </p:cNvPr>
              <p:cNvSpPr/>
              <p:nvPr/>
            </p:nvSpPr>
            <p:spPr>
              <a:xfrm rot="5400000">
                <a:off x="983914" y="4591786"/>
                <a:ext cx="240984" cy="459316"/>
              </a:xfrm>
              <a:prstGeom prst="rightArrow">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3" name="Rectangle: Rounded Corners 12">
                <a:extLst>
                  <a:ext uri="{FF2B5EF4-FFF2-40B4-BE49-F238E27FC236}">
                    <a16:creationId xmlns:a16="http://schemas.microsoft.com/office/drawing/2014/main" id="{D477EC72-4869-3BDC-9CC2-5D5BACA384B0}"/>
                  </a:ext>
                </a:extLst>
              </p:cNvPr>
              <p:cNvSpPr/>
              <p:nvPr/>
            </p:nvSpPr>
            <p:spPr>
              <a:xfrm>
                <a:off x="1549283" y="5969666"/>
                <a:ext cx="4135991" cy="523221"/>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Rectangle: Rounded Corners 8">
                <a:extLst>
                  <a:ext uri="{FF2B5EF4-FFF2-40B4-BE49-F238E27FC236}">
                    <a16:creationId xmlns:a16="http://schemas.microsoft.com/office/drawing/2014/main" id="{C37E4D26-1EAE-72B6-3B97-EBEA66E80699}"/>
                  </a:ext>
                </a:extLst>
              </p:cNvPr>
              <p:cNvSpPr/>
              <p:nvPr/>
            </p:nvSpPr>
            <p:spPr>
              <a:xfrm>
                <a:off x="-503611" y="4945910"/>
                <a:ext cx="3216032" cy="748580"/>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 name="TextBox 2">
                <a:extLst>
                  <a:ext uri="{FF2B5EF4-FFF2-40B4-BE49-F238E27FC236}">
                    <a16:creationId xmlns:a16="http://schemas.microsoft.com/office/drawing/2014/main" id="{BDFD9AE5-0D98-8F26-8ADD-1A0EC1D1F4E5}"/>
                  </a:ext>
                </a:extLst>
              </p:cNvPr>
              <p:cNvSpPr txBox="1"/>
              <p:nvPr/>
            </p:nvSpPr>
            <p:spPr>
              <a:xfrm>
                <a:off x="-533107" y="4985002"/>
                <a:ext cx="3275023" cy="738664"/>
              </a:xfrm>
              <a:prstGeom prst="rect">
                <a:avLst/>
              </a:prstGeom>
              <a:noFill/>
            </p:spPr>
            <p:txBody>
              <a:bodyPr wrap="square" rtlCol="0">
                <a:spAutoFit/>
              </a:bodyPr>
              <a:lstStyle/>
              <a:p>
                <a:pPr algn="ctr"/>
                <a:r>
                  <a:rPr lang="en-US" sz="1400" dirty="0"/>
                  <a:t>The reactor can be operated at lower temperatures with higher residual NH</a:t>
                </a:r>
                <a:r>
                  <a:rPr lang="en-US" sz="1400" baseline="-25000" dirty="0"/>
                  <a:t>3</a:t>
                </a:r>
                <a:r>
                  <a:rPr lang="en-US" sz="1400" dirty="0"/>
                  <a:t> concentration</a:t>
                </a:r>
                <a:endParaRPr lang="LID4096" sz="1400" dirty="0"/>
              </a:p>
            </p:txBody>
          </p:sp>
          <p:sp>
            <p:nvSpPr>
              <p:cNvPr id="11" name="TextBox 10">
                <a:extLst>
                  <a:ext uri="{FF2B5EF4-FFF2-40B4-BE49-F238E27FC236}">
                    <a16:creationId xmlns:a16="http://schemas.microsoft.com/office/drawing/2014/main" id="{DA5E3FE8-07FD-54D1-6AF9-CDC880C44E28}"/>
                  </a:ext>
                </a:extLst>
              </p:cNvPr>
              <p:cNvSpPr txBox="1"/>
              <p:nvPr/>
            </p:nvSpPr>
            <p:spPr>
              <a:xfrm>
                <a:off x="1408535" y="5974797"/>
                <a:ext cx="4417486" cy="523220"/>
              </a:xfrm>
              <a:prstGeom prst="rect">
                <a:avLst/>
              </a:prstGeom>
              <a:noFill/>
            </p:spPr>
            <p:txBody>
              <a:bodyPr wrap="square" rtlCol="0">
                <a:spAutoFit/>
              </a:bodyPr>
              <a:lstStyle/>
              <a:p>
                <a:pPr marL="285750" indent="-285750" algn="ctr">
                  <a:buFont typeface="Wingdings" panose="05000000000000000000" pitchFamily="2" charset="2"/>
                  <a:buChar char="ü"/>
                </a:pPr>
                <a:r>
                  <a:rPr lang="en-US" sz="1400" dirty="0"/>
                  <a:t>Higher energy efficiency</a:t>
                </a:r>
              </a:p>
              <a:p>
                <a:pPr marL="285750" indent="-285750" algn="ctr">
                  <a:buFont typeface="Wingdings" panose="05000000000000000000" pitchFamily="2" charset="2"/>
                  <a:buChar char="ü"/>
                </a:pPr>
                <a:r>
                  <a:rPr lang="en-US" sz="1400" dirty="0"/>
                  <a:t>Less selective membranes can be implemented</a:t>
                </a:r>
                <a:endParaRPr lang="LID4096" sz="1400" dirty="0"/>
              </a:p>
            </p:txBody>
          </p:sp>
        </p:grpSp>
        <p:sp>
          <p:nvSpPr>
            <p:cNvPr id="39" name="Arrow: Right 38">
              <a:extLst>
                <a:ext uri="{FF2B5EF4-FFF2-40B4-BE49-F238E27FC236}">
                  <a16:creationId xmlns:a16="http://schemas.microsoft.com/office/drawing/2014/main" id="{58194C13-A306-B7E5-A55A-AE812220B652}"/>
                </a:ext>
              </a:extLst>
            </p:cNvPr>
            <p:cNvSpPr/>
            <p:nvPr/>
          </p:nvSpPr>
          <p:spPr>
            <a:xfrm rot="5400000">
              <a:off x="8229416" y="5790834"/>
              <a:ext cx="262631" cy="459316"/>
            </a:xfrm>
            <a:prstGeom prst="rightArrow">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gr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C73F2F4-48E2-272E-8810-5939AAAF25E5}"/>
                  </a:ext>
                </a:extLst>
              </p:cNvPr>
              <p:cNvSpPr txBox="1"/>
              <p:nvPr/>
            </p:nvSpPr>
            <p:spPr>
              <a:xfrm>
                <a:off x="6128274" y="4379875"/>
                <a:ext cx="3759185" cy="553998"/>
              </a:xfrm>
              <a:prstGeom prst="rect">
                <a:avLst/>
              </a:prstGeom>
              <a:noFill/>
            </p:spPr>
            <p:txBody>
              <a:bodyPr wrap="square" rtlCol="0">
                <a:spAutoFit/>
              </a:bodyPr>
              <a:lstStyle/>
              <a:p>
                <a:pPr algn="ctr"/>
                <a:r>
                  <a:rPr lang="en-US" sz="1000" dirty="0"/>
                  <a:t>T= 450</a:t>
                </a:r>
                <a:r>
                  <a:rPr lang="en-US" sz="1000" dirty="0">
                    <a:cs typeface="Calibri" panose="020F0502020204030204" pitchFamily="34" charset="0"/>
                  </a:rPr>
                  <a:t>°C, P=3 bar, NH</a:t>
                </a:r>
                <a:r>
                  <a:rPr lang="en-US" sz="1000" baseline="-25000" dirty="0">
                    <a:cs typeface="Calibri" panose="020F0502020204030204" pitchFamily="34" charset="0"/>
                  </a:rPr>
                  <a:t>3</a:t>
                </a:r>
                <a:r>
                  <a:rPr lang="en-US" sz="1000" dirty="0">
                    <a:cs typeface="Calibri" panose="020F0502020204030204" pitchFamily="34" charset="0"/>
                  </a:rPr>
                  <a:t> feed flow rate =0.5 L</a:t>
                </a:r>
                <a:r>
                  <a:rPr lang="en-US" sz="1000" baseline="-25000" dirty="0">
                    <a:cs typeface="Calibri" panose="020F0502020204030204" pitchFamily="34" charset="0"/>
                  </a:rPr>
                  <a:t>N</a:t>
                </a:r>
                <a:r>
                  <a:rPr lang="en-US" sz="1000" dirty="0">
                    <a:cs typeface="Calibri" panose="020F0502020204030204" pitchFamily="34" charset="0"/>
                  </a:rPr>
                  <a:t>/min</a:t>
                </a:r>
              </a:p>
              <a:p>
                <a:pPr algn="ctr"/>
                <a:r>
                  <a:rPr lang="en-US" sz="1000" dirty="0">
                    <a:cs typeface="Calibri" panose="020F0502020204030204" pitchFamily="34" charset="0"/>
                  </a:rPr>
                  <a:t>Thickness selective layer </a:t>
                </a:r>
                <a14:m>
                  <m:oMath xmlns:m="http://schemas.openxmlformats.org/officeDocument/2006/math">
                    <m:r>
                      <a:rPr lang="en-GB" sz="1000" smtClean="0">
                        <a:effectLst/>
                        <a:latin typeface="Cambria Math" panose="02040503050406030204" pitchFamily="18" charset="0"/>
                      </a:rPr>
                      <m:t>~ </m:t>
                    </m:r>
                  </m:oMath>
                </a14:m>
                <a:r>
                  <a:rPr lang="en-GB" sz="1000" dirty="0">
                    <a:effectLst/>
                    <a:latin typeface="+mn-lt"/>
                    <a:ea typeface="Calibri" panose="020F0502020204030204" pitchFamily="34" charset="0"/>
                    <a:cs typeface="Calibri Light" panose="020F0302020204030204" pitchFamily="34" charset="0"/>
                  </a:rPr>
                  <a:t>1</a:t>
                </a:r>
                <a:r>
                  <a:rPr lang="el-GR" sz="1000" dirty="0">
                    <a:cs typeface="Calibri Light" panose="020F0302020204030204" pitchFamily="34" charset="0"/>
                  </a:rPr>
                  <a:t>μ</a:t>
                </a:r>
                <a:r>
                  <a:rPr lang="en-GB" sz="1000" dirty="0">
                    <a:cs typeface="Calibri Light" panose="020F0302020204030204" pitchFamily="34" charset="0"/>
                  </a:rPr>
                  <a:t>m</a:t>
                </a:r>
              </a:p>
              <a:p>
                <a:pPr algn="ctr"/>
                <a:r>
                  <a:rPr lang="en-GB" sz="1000" dirty="0">
                    <a:effectLst/>
                    <a:latin typeface="+mn-lt"/>
                    <a:ea typeface="Calibri" panose="020F0502020204030204" pitchFamily="34" charset="0"/>
                    <a:cs typeface="Calibri Light" panose="020F0302020204030204" pitchFamily="34" charset="0"/>
                  </a:rPr>
                  <a:t>Sorbent</a:t>
                </a:r>
                <a:r>
                  <a:rPr lang="en-GB" sz="1000" dirty="0">
                    <a:ea typeface="Calibri" panose="020F0502020204030204" pitchFamily="34" charset="0"/>
                    <a:cs typeface="Calibri Light" panose="020F0302020204030204" pitchFamily="34" charset="0"/>
                  </a:rPr>
                  <a:t>: zeolite 13X</a:t>
                </a:r>
                <a:endParaRPr lang="en-GB" sz="1000" dirty="0">
                  <a:effectLst/>
                  <a:latin typeface="+mn-lt"/>
                  <a:ea typeface="Calibri" panose="020F0502020204030204" pitchFamily="34" charset="0"/>
                  <a:cs typeface="Calibri Light" panose="020F0302020204030204" pitchFamily="34" charset="0"/>
                </a:endParaRPr>
              </a:p>
            </p:txBody>
          </p:sp>
        </mc:Choice>
        <mc:Fallback xmlns="">
          <p:sp>
            <p:nvSpPr>
              <p:cNvPr id="42" name="TextBox 41">
                <a:extLst>
                  <a:ext uri="{FF2B5EF4-FFF2-40B4-BE49-F238E27FC236}">
                    <a16:creationId xmlns:a16="http://schemas.microsoft.com/office/drawing/2014/main" id="{3C73F2F4-48E2-272E-8810-5939AAAF25E5}"/>
                  </a:ext>
                </a:extLst>
              </p:cNvPr>
              <p:cNvSpPr txBox="1">
                <a:spLocks noRot="1" noChangeAspect="1" noMove="1" noResize="1" noEditPoints="1" noAdjustHandles="1" noChangeArrowheads="1" noChangeShapeType="1" noTextEdit="1"/>
              </p:cNvSpPr>
              <p:nvPr/>
            </p:nvSpPr>
            <p:spPr>
              <a:xfrm>
                <a:off x="6128274" y="4379875"/>
                <a:ext cx="3759185" cy="553998"/>
              </a:xfrm>
              <a:prstGeom prst="rect">
                <a:avLst/>
              </a:prstGeom>
              <a:blipFill>
                <a:blip r:embed="rId6"/>
                <a:stretch>
                  <a:fillRect b="-5495"/>
                </a:stretch>
              </a:blipFill>
            </p:spPr>
            <p:txBody>
              <a:bodyPr/>
              <a:lstStyle/>
              <a:p>
                <a:r>
                  <a:rPr lang="LID4096">
                    <a:noFill/>
                  </a:rPr>
                  <a:t> </a:t>
                </a:r>
              </a:p>
            </p:txBody>
          </p:sp>
        </mc:Fallback>
      </mc:AlternateContent>
      <p:sp>
        <p:nvSpPr>
          <p:cNvPr id="8" name="Arrow: Right 7">
            <a:extLst>
              <a:ext uri="{FF2B5EF4-FFF2-40B4-BE49-F238E27FC236}">
                <a16:creationId xmlns:a16="http://schemas.microsoft.com/office/drawing/2014/main" id="{681220E0-D7DF-BC8C-10F0-870D1067B3EE}"/>
              </a:ext>
            </a:extLst>
          </p:cNvPr>
          <p:cNvSpPr/>
          <p:nvPr/>
        </p:nvSpPr>
        <p:spPr>
          <a:xfrm rot="5400000">
            <a:off x="10618527" y="1489526"/>
            <a:ext cx="403860" cy="459316"/>
          </a:xfrm>
          <a:prstGeom prst="rightArrow">
            <a:avLst/>
          </a:prstGeom>
          <a:solidFill>
            <a:srgbClr val="1C7D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7" name="TextBox 6">
            <a:extLst>
              <a:ext uri="{FF2B5EF4-FFF2-40B4-BE49-F238E27FC236}">
                <a16:creationId xmlns:a16="http://schemas.microsoft.com/office/drawing/2014/main" id="{04046014-C36F-645F-70A3-A67B7D145B46}"/>
              </a:ext>
            </a:extLst>
          </p:cNvPr>
          <p:cNvSpPr txBox="1"/>
          <p:nvPr/>
        </p:nvSpPr>
        <p:spPr>
          <a:xfrm>
            <a:off x="76694" y="6435501"/>
            <a:ext cx="6616419" cy="369332"/>
          </a:xfrm>
          <a:prstGeom prst="rect">
            <a:avLst/>
          </a:prstGeom>
          <a:noFill/>
        </p:spPr>
        <p:txBody>
          <a:bodyPr wrap="square">
            <a:spAutoFit/>
          </a:bodyPr>
          <a:lstStyle/>
          <a:p>
            <a:r>
              <a:rPr lang="LID4096" sz="900" dirty="0">
                <a:latin typeface="Calibri Light" panose="020F0302020204030204" pitchFamily="34" charset="0"/>
                <a:cs typeface="Calibri Light" panose="020F0302020204030204" pitchFamily="34" charset="0"/>
              </a:rPr>
              <a:t>Cechetto,</a:t>
            </a:r>
            <a:r>
              <a:rPr lang="en-US" sz="900" dirty="0">
                <a:latin typeface="Calibri Light" panose="020F0302020204030204" pitchFamily="34" charset="0"/>
                <a:cs typeface="Calibri Light" panose="020F0302020204030204" pitchFamily="34" charset="0"/>
              </a:rPr>
              <a:t> V.;</a:t>
            </a:r>
            <a:r>
              <a:rPr lang="LID4096" sz="900" dirty="0">
                <a:latin typeface="Calibri Light" panose="020F0302020204030204" pitchFamily="34" charset="0"/>
                <a:cs typeface="Calibri Light" panose="020F0302020204030204" pitchFamily="34" charset="0"/>
              </a:rPr>
              <a:t> </a:t>
            </a:r>
            <a:r>
              <a:rPr lang="en-US" sz="900" dirty="0">
                <a:latin typeface="Calibri Light" panose="020F0302020204030204" pitchFamily="34" charset="0"/>
                <a:cs typeface="Calibri Light" panose="020F0302020204030204" pitchFamily="34" charset="0"/>
              </a:rPr>
              <a:t>Gutierrez Martinez, R.;</a:t>
            </a:r>
            <a:r>
              <a:rPr lang="LID4096" sz="900" dirty="0">
                <a:latin typeface="Calibri Light" panose="020F0302020204030204" pitchFamily="34" charset="0"/>
                <a:cs typeface="Calibri Light" panose="020F0302020204030204" pitchFamily="34" charset="0"/>
              </a:rPr>
              <a:t> </a:t>
            </a:r>
            <a:r>
              <a:rPr lang="en-US" sz="900" dirty="0">
                <a:latin typeface="Calibri Light" panose="020F0302020204030204" pitchFamily="34" charset="0"/>
                <a:cs typeface="Calibri Light" panose="020F0302020204030204" pitchFamily="34" charset="0"/>
              </a:rPr>
              <a:t>Di Felice, L.; </a:t>
            </a:r>
            <a:r>
              <a:rPr lang="LID4096" sz="900" dirty="0">
                <a:latin typeface="Calibri Light" panose="020F0302020204030204" pitchFamily="34" charset="0"/>
                <a:cs typeface="Calibri Light" panose="020F0302020204030204" pitchFamily="34" charset="0"/>
              </a:rPr>
              <a:t>Gallucci,</a:t>
            </a:r>
            <a:r>
              <a:rPr lang="en-US" sz="900" dirty="0">
                <a:latin typeface="Calibri Light" panose="020F0302020204030204" pitchFamily="34" charset="0"/>
                <a:cs typeface="Calibri Light" panose="020F0302020204030204" pitchFamily="34" charset="0"/>
              </a:rPr>
              <a:t> F.; Ultra-pure hydrogen production via ammonia decomposition in packed bed membrane reactors</a:t>
            </a:r>
            <a:r>
              <a:rPr lang="LID4096" sz="900" dirty="0">
                <a:latin typeface="Calibri Light" panose="020F0302020204030204" pitchFamily="34" charset="0"/>
                <a:cs typeface="Calibri Light" panose="020F0302020204030204" pitchFamily="34" charset="0"/>
              </a:rPr>
              <a:t>,</a:t>
            </a:r>
            <a:r>
              <a:rPr lang="en-US" sz="900" dirty="0">
                <a:latin typeface="Calibri Light" panose="020F0302020204030204" pitchFamily="34" charset="0"/>
                <a:cs typeface="Calibri Light" panose="020F0302020204030204" pitchFamily="34" charset="0"/>
              </a:rPr>
              <a:t> </a:t>
            </a:r>
            <a:r>
              <a:rPr lang="en-US" sz="900" i="1" dirty="0">
                <a:latin typeface="Calibri Light" panose="020F0302020204030204" pitchFamily="34" charset="0"/>
                <a:cs typeface="Calibri Light" panose="020F0302020204030204" pitchFamily="34" charset="0"/>
              </a:rPr>
              <a:t>International Journal of Hydrogen Energy</a:t>
            </a:r>
            <a:r>
              <a:rPr lang="LID4096" sz="900" dirty="0">
                <a:latin typeface="Calibri Light" panose="020F0302020204030204" pitchFamily="34" charset="0"/>
                <a:cs typeface="Calibri Light" panose="020F0302020204030204" pitchFamily="34" charset="0"/>
              </a:rPr>
              <a:t>,</a:t>
            </a:r>
            <a:r>
              <a:rPr lang="en-US" sz="900" dirty="0">
                <a:latin typeface="Calibri Light" panose="020F0302020204030204" pitchFamily="34" charset="0"/>
                <a:cs typeface="Calibri Light" panose="020F0302020204030204" pitchFamily="34" charset="0"/>
              </a:rPr>
              <a:t> </a:t>
            </a:r>
            <a:r>
              <a:rPr lang="en-US" sz="900" b="1" dirty="0">
                <a:latin typeface="Calibri Light" panose="020F0302020204030204" pitchFamily="34" charset="0"/>
                <a:cs typeface="Calibri Light" panose="020F0302020204030204" pitchFamily="34" charset="0"/>
              </a:rPr>
              <a:t>2022, </a:t>
            </a:r>
            <a:r>
              <a:rPr lang="LID4096" sz="900" dirty="0">
                <a:latin typeface="Calibri Light" panose="020F0302020204030204" pitchFamily="34" charset="0"/>
                <a:cs typeface="Calibri Light" panose="020F0302020204030204" pitchFamily="34" charset="0"/>
              </a:rPr>
              <a:t>Volume </a:t>
            </a:r>
            <a:r>
              <a:rPr lang="en-US" sz="900" dirty="0">
                <a:latin typeface="Calibri Light" panose="020F0302020204030204" pitchFamily="34" charset="0"/>
                <a:cs typeface="Calibri Light" panose="020F0302020204030204" pitchFamily="34" charset="0"/>
              </a:rPr>
              <a:t>47</a:t>
            </a:r>
            <a:r>
              <a:rPr lang="LID4096" sz="900" dirty="0">
                <a:latin typeface="Calibri Light" panose="020F0302020204030204" pitchFamily="34" charset="0"/>
                <a:cs typeface="Calibri Light" panose="020F0302020204030204" pitchFamily="34" charset="0"/>
              </a:rPr>
              <a:t>,</a:t>
            </a:r>
            <a:r>
              <a:rPr lang="en-US" sz="900" dirty="0">
                <a:latin typeface="Calibri Light" panose="020F0302020204030204" pitchFamily="34" charset="0"/>
                <a:cs typeface="Calibri Light" panose="020F0302020204030204" pitchFamily="34" charset="0"/>
              </a:rPr>
              <a:t> https://doi.org/10.1016/j.ijhydene.2022.04.240.</a:t>
            </a:r>
            <a:endParaRPr lang="LID4096" sz="9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16347884"/>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B23824-F104-A81E-C14A-00280FC5F05A}"/>
              </a:ext>
            </a:extLst>
          </p:cNvPr>
          <p:cNvSpPr>
            <a:spLocks noGrp="1"/>
          </p:cNvSpPr>
          <p:nvPr>
            <p:ph type="title"/>
          </p:nvPr>
        </p:nvSpPr>
        <p:spPr>
          <a:xfrm>
            <a:off x="838200" y="365126"/>
            <a:ext cx="10515600" cy="662650"/>
          </a:xfrm>
        </p:spPr>
        <p:txBody>
          <a:bodyPr>
            <a:normAutofit fontScale="90000"/>
          </a:bodyPr>
          <a:lstStyle/>
          <a:p>
            <a:r>
              <a:rPr lang="en-US" sz="3200" b="1" dirty="0"/>
              <a:t>Carbon molecular sieve membranes for H</a:t>
            </a:r>
            <a:r>
              <a:rPr lang="en-US" sz="3200" b="1" baseline="-25000" dirty="0"/>
              <a:t>2</a:t>
            </a:r>
            <a:r>
              <a:rPr lang="en-US" sz="3200" b="1" dirty="0"/>
              <a:t> recovery from NH</a:t>
            </a:r>
            <a:r>
              <a:rPr lang="en-US" sz="3200" b="1" baseline="-25000" dirty="0"/>
              <a:t>3</a:t>
            </a:r>
            <a:r>
              <a:rPr lang="en-US" sz="3200" b="1" dirty="0"/>
              <a:t> </a:t>
            </a:r>
            <a:endParaRPr lang="LID4096" sz="3200" b="1" dirty="0"/>
          </a:p>
        </p:txBody>
      </p:sp>
      <p:pic>
        <p:nvPicPr>
          <p:cNvPr id="23" name="Graphic 22">
            <a:extLst>
              <a:ext uri="{FF2B5EF4-FFF2-40B4-BE49-F238E27FC236}">
                <a16:creationId xmlns:a16="http://schemas.microsoft.com/office/drawing/2014/main" id="{F7BF5C3A-A04E-870A-05BA-13348AAEB4A6}"/>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6818" r="-2390" b="10854"/>
          <a:stretch/>
        </p:blipFill>
        <p:spPr bwMode="auto">
          <a:xfrm>
            <a:off x="2424242" y="739474"/>
            <a:ext cx="7692031" cy="2047923"/>
          </a:xfrm>
          <a:prstGeom prst="rect">
            <a:avLst/>
          </a:prstGeom>
          <a:ln>
            <a:noFill/>
          </a:ln>
          <a:extLst>
            <a:ext uri="{53640926-AAD7-44D8-BBD7-CCE9431645EC}">
              <a14:shadowObscured xmlns:a14="http://schemas.microsoft.com/office/drawing/2010/main"/>
            </a:ext>
          </a:extLst>
        </p:spPr>
      </p:pic>
      <p:sp>
        <p:nvSpPr>
          <p:cNvPr id="24" name="TextBox 23">
            <a:extLst>
              <a:ext uri="{FF2B5EF4-FFF2-40B4-BE49-F238E27FC236}">
                <a16:creationId xmlns:a16="http://schemas.microsoft.com/office/drawing/2014/main" id="{14E43902-C4BF-DE26-9DF5-DA7ED7155F7F}"/>
              </a:ext>
            </a:extLst>
          </p:cNvPr>
          <p:cNvSpPr txBox="1"/>
          <p:nvPr/>
        </p:nvSpPr>
        <p:spPr>
          <a:xfrm>
            <a:off x="838200" y="1303715"/>
            <a:ext cx="2124919" cy="707886"/>
          </a:xfrm>
          <a:prstGeom prst="rect">
            <a:avLst/>
          </a:prstGeom>
          <a:noFill/>
        </p:spPr>
        <p:txBody>
          <a:bodyPr wrap="square" rtlCol="0">
            <a:spAutoFit/>
          </a:bodyPr>
          <a:lstStyle/>
          <a:p>
            <a:r>
              <a:rPr lang="en-US" sz="2000" b="1" i="1" dirty="0"/>
              <a:t>Membrane preparation</a:t>
            </a:r>
            <a:endParaRPr lang="LID4096" sz="2000" b="1" i="1" dirty="0"/>
          </a:p>
        </p:txBody>
      </p:sp>
      <p:grpSp>
        <p:nvGrpSpPr>
          <p:cNvPr id="26" name="Group 25">
            <a:extLst>
              <a:ext uri="{FF2B5EF4-FFF2-40B4-BE49-F238E27FC236}">
                <a16:creationId xmlns:a16="http://schemas.microsoft.com/office/drawing/2014/main" id="{A29DDE2F-4D6D-01E8-BAE6-3BFC9AB2AE9C}"/>
              </a:ext>
            </a:extLst>
          </p:cNvPr>
          <p:cNvGrpSpPr/>
          <p:nvPr/>
        </p:nvGrpSpPr>
        <p:grpSpPr>
          <a:xfrm>
            <a:off x="531383" y="2891051"/>
            <a:ext cx="11359016" cy="3711729"/>
            <a:chOff x="531383" y="2891051"/>
            <a:chExt cx="11359016" cy="3711729"/>
          </a:xfrm>
        </p:grpSpPr>
        <p:grpSp>
          <p:nvGrpSpPr>
            <p:cNvPr id="11" name="Group 10">
              <a:extLst>
                <a:ext uri="{FF2B5EF4-FFF2-40B4-BE49-F238E27FC236}">
                  <a16:creationId xmlns:a16="http://schemas.microsoft.com/office/drawing/2014/main" id="{C71DB62A-3BC1-00F6-6F62-23EB002617A5}"/>
                </a:ext>
              </a:extLst>
            </p:cNvPr>
            <p:cNvGrpSpPr/>
            <p:nvPr/>
          </p:nvGrpSpPr>
          <p:grpSpPr>
            <a:xfrm>
              <a:off x="531383" y="2891051"/>
              <a:ext cx="4382557" cy="3568429"/>
              <a:chOff x="531383" y="2891051"/>
              <a:chExt cx="4382557" cy="3568429"/>
            </a:xfrm>
          </p:grpSpPr>
          <p:graphicFrame>
            <p:nvGraphicFramePr>
              <p:cNvPr id="2" name="Chart 1">
                <a:extLst>
                  <a:ext uri="{FF2B5EF4-FFF2-40B4-BE49-F238E27FC236}">
                    <a16:creationId xmlns:a16="http://schemas.microsoft.com/office/drawing/2014/main" id="{4FA02B63-A073-62B7-9715-F677DEE516FE}"/>
                  </a:ext>
                </a:extLst>
              </p:cNvPr>
              <p:cNvGraphicFramePr>
                <a:graphicFrameLocks/>
              </p:cNvGraphicFramePr>
              <p:nvPr>
                <p:extLst>
                  <p:ext uri="{D42A27DB-BD31-4B8C-83A1-F6EECF244321}">
                    <p14:modId xmlns:p14="http://schemas.microsoft.com/office/powerpoint/2010/main" val="4187297705"/>
                  </p:ext>
                </p:extLst>
              </p:nvPr>
            </p:nvGraphicFramePr>
            <p:xfrm>
              <a:off x="681167" y="2891051"/>
              <a:ext cx="3432717" cy="2663234"/>
            </p:xfrm>
            <a:graphic>
              <a:graphicData uri="http://schemas.openxmlformats.org/drawingml/2006/chart">
                <c:chart xmlns:c="http://schemas.openxmlformats.org/drawingml/2006/chart" xmlns:r="http://schemas.openxmlformats.org/officeDocument/2006/relationships" r:id="rId5"/>
              </a:graphicData>
            </a:graphic>
          </p:graphicFrame>
          <p:sp>
            <p:nvSpPr>
              <p:cNvPr id="7" name="Arrow: Right 6">
                <a:extLst>
                  <a:ext uri="{FF2B5EF4-FFF2-40B4-BE49-F238E27FC236}">
                    <a16:creationId xmlns:a16="http://schemas.microsoft.com/office/drawing/2014/main" id="{C2361FF1-60F6-AC81-1308-12932997A1B6}"/>
                  </a:ext>
                </a:extLst>
              </p:cNvPr>
              <p:cNvSpPr/>
              <p:nvPr/>
            </p:nvSpPr>
            <p:spPr>
              <a:xfrm rot="5400000">
                <a:off x="2590482" y="5513813"/>
                <a:ext cx="285958" cy="459316"/>
              </a:xfrm>
              <a:prstGeom prst="rightArrow">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grpSp>
            <p:nvGrpSpPr>
              <p:cNvPr id="10" name="Group 9">
                <a:extLst>
                  <a:ext uri="{FF2B5EF4-FFF2-40B4-BE49-F238E27FC236}">
                    <a16:creationId xmlns:a16="http://schemas.microsoft.com/office/drawing/2014/main" id="{F571A698-645C-C3F2-CB07-A84D65113506}"/>
                  </a:ext>
                </a:extLst>
              </p:cNvPr>
              <p:cNvGrpSpPr/>
              <p:nvPr/>
            </p:nvGrpSpPr>
            <p:grpSpPr>
              <a:xfrm>
                <a:off x="531383" y="5936259"/>
                <a:ext cx="4382557" cy="523221"/>
                <a:chOff x="569336" y="5863607"/>
                <a:chExt cx="4382557" cy="523221"/>
              </a:xfrm>
            </p:grpSpPr>
            <p:sp>
              <p:nvSpPr>
                <p:cNvPr id="9" name="Rectangle: Rounded Corners 8">
                  <a:extLst>
                    <a:ext uri="{FF2B5EF4-FFF2-40B4-BE49-F238E27FC236}">
                      <a16:creationId xmlns:a16="http://schemas.microsoft.com/office/drawing/2014/main" id="{AE5AA999-7272-FB85-F9DD-A3CEAD99399C}"/>
                    </a:ext>
                  </a:extLst>
                </p:cNvPr>
                <p:cNvSpPr/>
                <p:nvPr/>
              </p:nvSpPr>
              <p:spPr>
                <a:xfrm>
                  <a:off x="681167" y="5863608"/>
                  <a:ext cx="4145476" cy="52322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8" name="TextBox 7">
                  <a:extLst>
                    <a:ext uri="{FF2B5EF4-FFF2-40B4-BE49-F238E27FC236}">
                      <a16:creationId xmlns:a16="http://schemas.microsoft.com/office/drawing/2014/main" id="{DD32B3FF-18F6-D451-6A7D-F986DB208732}"/>
                    </a:ext>
                  </a:extLst>
                </p:cNvPr>
                <p:cNvSpPr txBox="1"/>
                <p:nvPr/>
              </p:nvSpPr>
              <p:spPr>
                <a:xfrm>
                  <a:off x="569336" y="5863607"/>
                  <a:ext cx="4382557" cy="523220"/>
                </a:xfrm>
                <a:prstGeom prst="rect">
                  <a:avLst/>
                </a:prstGeom>
                <a:noFill/>
              </p:spPr>
              <p:txBody>
                <a:bodyPr wrap="square" rtlCol="0">
                  <a:spAutoFit/>
                </a:bodyPr>
                <a:lstStyle/>
                <a:p>
                  <a:pPr algn="ctr"/>
                  <a:r>
                    <a:rPr lang="en-US" sz="1400" dirty="0"/>
                    <a:t>Molecular sieving and/or adsorption diffusion are the main transport mechanisms</a:t>
                  </a:r>
                  <a:endParaRPr lang="LID4096" sz="1400" dirty="0"/>
                </a:p>
              </p:txBody>
            </p:sp>
          </p:grpSp>
        </p:grpSp>
        <p:grpSp>
          <p:nvGrpSpPr>
            <p:cNvPr id="21" name="Group 20">
              <a:extLst>
                <a:ext uri="{FF2B5EF4-FFF2-40B4-BE49-F238E27FC236}">
                  <a16:creationId xmlns:a16="http://schemas.microsoft.com/office/drawing/2014/main" id="{4E629870-8CDC-2254-7592-81676F59D92F}"/>
                </a:ext>
              </a:extLst>
            </p:cNvPr>
            <p:cNvGrpSpPr/>
            <p:nvPr/>
          </p:nvGrpSpPr>
          <p:grpSpPr>
            <a:xfrm>
              <a:off x="4913940" y="2891051"/>
              <a:ext cx="6976459" cy="3711729"/>
              <a:chOff x="4913940" y="2891051"/>
              <a:chExt cx="6976459" cy="3711729"/>
            </a:xfrm>
          </p:grpSpPr>
          <p:grpSp>
            <p:nvGrpSpPr>
              <p:cNvPr id="18" name="Group 17">
                <a:extLst>
                  <a:ext uri="{FF2B5EF4-FFF2-40B4-BE49-F238E27FC236}">
                    <a16:creationId xmlns:a16="http://schemas.microsoft.com/office/drawing/2014/main" id="{2D165A5C-0BC7-53D7-E3B8-B27346EFC2E0}"/>
                  </a:ext>
                </a:extLst>
              </p:cNvPr>
              <p:cNvGrpSpPr/>
              <p:nvPr/>
            </p:nvGrpSpPr>
            <p:grpSpPr>
              <a:xfrm>
                <a:off x="8698851" y="4113655"/>
                <a:ext cx="3191548" cy="2489125"/>
                <a:chOff x="8908638" y="4190035"/>
                <a:chExt cx="3191548" cy="2489125"/>
              </a:xfrm>
            </p:grpSpPr>
            <p:sp>
              <p:nvSpPr>
                <p:cNvPr id="16" name="Rectangle: Rounded Corners 15">
                  <a:extLst>
                    <a:ext uri="{FF2B5EF4-FFF2-40B4-BE49-F238E27FC236}">
                      <a16:creationId xmlns:a16="http://schemas.microsoft.com/office/drawing/2014/main" id="{51EECAB9-AE71-E75B-DD5C-676DEB47D044}"/>
                    </a:ext>
                  </a:extLst>
                </p:cNvPr>
                <p:cNvSpPr/>
                <p:nvPr/>
              </p:nvSpPr>
              <p:spPr>
                <a:xfrm>
                  <a:off x="8908638" y="4190035"/>
                  <a:ext cx="3191548" cy="2456492"/>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graphicFrame>
              <p:nvGraphicFramePr>
                <p:cNvPr id="17" name="Chart 16">
                  <a:extLst>
                    <a:ext uri="{FF2B5EF4-FFF2-40B4-BE49-F238E27FC236}">
                      <a16:creationId xmlns:a16="http://schemas.microsoft.com/office/drawing/2014/main" id="{D9AF9843-9922-F41A-7C5A-4EAFA9F9FB1A}"/>
                    </a:ext>
                  </a:extLst>
                </p:cNvPr>
                <p:cNvGraphicFramePr>
                  <a:graphicFrameLocks/>
                </p:cNvGraphicFramePr>
                <p:nvPr>
                  <p:extLst>
                    <p:ext uri="{D42A27DB-BD31-4B8C-83A1-F6EECF244321}">
                      <p14:modId xmlns:p14="http://schemas.microsoft.com/office/powerpoint/2010/main" val="1067315706"/>
                    </p:ext>
                  </p:extLst>
                </p:nvPr>
              </p:nvGraphicFramePr>
              <p:xfrm>
                <a:off x="8908638" y="4222668"/>
                <a:ext cx="3191548" cy="2456492"/>
              </p:xfrm>
              <a:graphic>
                <a:graphicData uri="http://schemas.openxmlformats.org/drawingml/2006/chart">
                  <c:chart xmlns:c="http://schemas.openxmlformats.org/drawingml/2006/chart" xmlns:r="http://schemas.openxmlformats.org/officeDocument/2006/relationships" r:id="rId6"/>
                </a:graphicData>
              </a:graphic>
            </p:graphicFrame>
          </p:grpSp>
          <p:sp>
            <p:nvSpPr>
              <p:cNvPr id="15" name="Arrow: Right 14">
                <a:extLst>
                  <a:ext uri="{FF2B5EF4-FFF2-40B4-BE49-F238E27FC236}">
                    <a16:creationId xmlns:a16="http://schemas.microsoft.com/office/drawing/2014/main" id="{5A1F7A5F-16BE-4143-E556-9A99BA28388B}"/>
                  </a:ext>
                </a:extLst>
              </p:cNvPr>
              <p:cNvSpPr/>
              <p:nvPr/>
            </p:nvSpPr>
            <p:spPr>
              <a:xfrm rot="10800000">
                <a:off x="8194841" y="4469902"/>
                <a:ext cx="403860" cy="459316"/>
              </a:xfrm>
              <a:prstGeom prst="rightArrow">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grpSp>
            <p:nvGrpSpPr>
              <p:cNvPr id="14" name="Group 13">
                <a:extLst>
                  <a:ext uri="{FF2B5EF4-FFF2-40B4-BE49-F238E27FC236}">
                    <a16:creationId xmlns:a16="http://schemas.microsoft.com/office/drawing/2014/main" id="{CC12F06E-1653-8EC3-6A1C-6A260276C38C}"/>
                  </a:ext>
                </a:extLst>
              </p:cNvPr>
              <p:cNvGrpSpPr/>
              <p:nvPr/>
            </p:nvGrpSpPr>
            <p:grpSpPr>
              <a:xfrm>
                <a:off x="4913940" y="2891051"/>
                <a:ext cx="3742654" cy="3454839"/>
                <a:chOff x="4913940" y="2891051"/>
                <a:chExt cx="3742654" cy="3454839"/>
              </a:xfrm>
            </p:grpSpPr>
            <p:grpSp>
              <p:nvGrpSpPr>
                <p:cNvPr id="3" name="Group 2">
                  <a:extLst>
                    <a:ext uri="{FF2B5EF4-FFF2-40B4-BE49-F238E27FC236}">
                      <a16:creationId xmlns:a16="http://schemas.microsoft.com/office/drawing/2014/main" id="{7F2F6F0D-813F-AB18-52AA-1B17026C3D48}"/>
                    </a:ext>
                  </a:extLst>
                </p:cNvPr>
                <p:cNvGrpSpPr>
                  <a:grpSpLocks/>
                </p:cNvGrpSpPr>
                <p:nvPr/>
              </p:nvGrpSpPr>
              <p:grpSpPr>
                <a:xfrm>
                  <a:off x="4913940" y="2891051"/>
                  <a:ext cx="3432717" cy="2676428"/>
                  <a:chOff x="0" y="-1"/>
                  <a:chExt cx="2880000" cy="2160000"/>
                </a:xfrm>
              </p:grpSpPr>
              <p:graphicFrame>
                <p:nvGraphicFramePr>
                  <p:cNvPr id="4" name="Chart 3">
                    <a:extLst>
                      <a:ext uri="{FF2B5EF4-FFF2-40B4-BE49-F238E27FC236}">
                        <a16:creationId xmlns:a16="http://schemas.microsoft.com/office/drawing/2014/main" id="{C5B97EBB-0800-EB31-672E-B61EF2C6F3D0}"/>
                      </a:ext>
                    </a:extLst>
                  </p:cNvPr>
                  <p:cNvGraphicFramePr>
                    <a:graphicFrameLocks/>
                  </p:cNvGraphicFramePr>
                  <p:nvPr>
                    <p:extLst>
                      <p:ext uri="{D42A27DB-BD31-4B8C-83A1-F6EECF244321}">
                        <p14:modId xmlns:p14="http://schemas.microsoft.com/office/powerpoint/2010/main" val="118985169"/>
                      </p:ext>
                    </p:extLst>
                  </p:nvPr>
                </p:nvGraphicFramePr>
                <p:xfrm>
                  <a:off x="0" y="-1"/>
                  <a:ext cx="2880000" cy="2160000"/>
                </p:xfrm>
                <a:graphic>
                  <a:graphicData uri="http://schemas.openxmlformats.org/drawingml/2006/chart">
                    <c:chart xmlns:c="http://schemas.openxmlformats.org/drawingml/2006/chart" xmlns:r="http://schemas.openxmlformats.org/officeDocument/2006/relationships" r:id="rId7"/>
                  </a:graphicData>
                </a:graphic>
              </p:graphicFrame>
              <p:cxnSp>
                <p:nvCxnSpPr>
                  <p:cNvPr id="6" name="Straight Arrow Connector 5">
                    <a:extLst>
                      <a:ext uri="{FF2B5EF4-FFF2-40B4-BE49-F238E27FC236}">
                        <a16:creationId xmlns:a16="http://schemas.microsoft.com/office/drawing/2014/main" id="{FFC25015-4D4F-2EF8-9402-3E8FD51A41FA}"/>
                      </a:ext>
                    </a:extLst>
                  </p:cNvPr>
                  <p:cNvCxnSpPr/>
                  <p:nvPr/>
                </p:nvCxnSpPr>
                <p:spPr>
                  <a:xfrm flipV="1">
                    <a:off x="1594202" y="517490"/>
                    <a:ext cx="0" cy="756714"/>
                  </a:xfrm>
                  <a:prstGeom prst="straightConnector1">
                    <a:avLst/>
                  </a:prstGeom>
                  <a:noFill/>
                  <a:ln w="6350" cap="flat" cmpd="sng" algn="ctr">
                    <a:solidFill>
                      <a:srgbClr val="002060"/>
                    </a:solidFill>
                    <a:prstDash val="solid"/>
                    <a:miter lim="800000"/>
                    <a:tailEnd type="triangle"/>
                  </a:ln>
                  <a:effectLst/>
                </p:spPr>
              </p:cxnSp>
              <p:sp>
                <p:nvSpPr>
                  <p:cNvPr id="13" name="TextBox 11">
                    <a:extLst>
                      <a:ext uri="{FF2B5EF4-FFF2-40B4-BE49-F238E27FC236}">
                        <a16:creationId xmlns:a16="http://schemas.microsoft.com/office/drawing/2014/main" id="{71443871-9738-9BBF-B4CB-003308BED226}"/>
                      </a:ext>
                    </a:extLst>
                  </p:cNvPr>
                  <p:cNvSpPr txBox="1"/>
                  <p:nvPr/>
                </p:nvSpPr>
                <p:spPr>
                  <a:xfrm>
                    <a:off x="1594202" y="270133"/>
                    <a:ext cx="978853" cy="349396"/>
                  </a:xfrm>
                  <a:prstGeom prst="rect">
                    <a:avLst/>
                  </a:prstGeom>
                  <a:noFill/>
                  <a:ln w="9525" cmpd="sng">
                    <a:noFill/>
                  </a:ln>
                  <a:effectLst/>
                </p:spPr>
                <p:txBody>
                  <a:bodyPr wrap="square" rtlCol="0" anchor="t"/>
                  <a:lstStyle/>
                  <a:p>
                    <a:pPr algn="just">
                      <a:lnSpc>
                        <a:spcPts val="1300"/>
                      </a:lnSpc>
                    </a:pPr>
                    <a:r>
                      <a:rPr lang="en-US" sz="1000" dirty="0">
                        <a:solidFill>
                          <a:srgbClr val="002060"/>
                        </a:solidFill>
                        <a:effectLst/>
                        <a:latin typeface="Calibri Light" panose="020F0302020204030204" pitchFamily="34" charset="0"/>
                        <a:ea typeface="SimSun" panose="02010600030101010101" pitchFamily="2" charset="-122"/>
                        <a:cs typeface="Calibri Light" panose="020F0302020204030204" pitchFamily="34" charset="0"/>
                      </a:rPr>
                      <a:t>Permeation temperature</a:t>
                    </a:r>
                    <a:endParaRPr sz="1200" dirty="0">
                      <a:solidFill>
                        <a:srgbClr val="000000"/>
                      </a:solidFill>
                      <a:effectLst/>
                      <a:latin typeface="Calibri Light" panose="020F0302020204030204" pitchFamily="34" charset="0"/>
                      <a:ea typeface="SimSun" panose="02010600030101010101" pitchFamily="2" charset="-122"/>
                      <a:cs typeface="Calibri Light" panose="020F0302020204030204" pitchFamily="34" charset="0"/>
                    </a:endParaRPr>
                  </a:p>
                </p:txBody>
              </p:sp>
            </p:grpSp>
            <p:sp>
              <p:nvSpPr>
                <p:cNvPr id="19" name="Arrow: Right 18">
                  <a:extLst>
                    <a:ext uri="{FF2B5EF4-FFF2-40B4-BE49-F238E27FC236}">
                      <a16:creationId xmlns:a16="http://schemas.microsoft.com/office/drawing/2014/main" id="{C2C0A165-9BE4-5970-A70C-A5866049BE45}"/>
                    </a:ext>
                  </a:extLst>
                </p:cNvPr>
                <p:cNvSpPr/>
                <p:nvPr/>
              </p:nvSpPr>
              <p:spPr>
                <a:xfrm rot="5400000">
                  <a:off x="6709359" y="5572764"/>
                  <a:ext cx="403860" cy="459316"/>
                </a:xfrm>
                <a:prstGeom prst="rightArrow">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grpSp>
              <p:nvGrpSpPr>
                <p:cNvPr id="20" name="Group 19">
                  <a:extLst>
                    <a:ext uri="{FF2B5EF4-FFF2-40B4-BE49-F238E27FC236}">
                      <a16:creationId xmlns:a16="http://schemas.microsoft.com/office/drawing/2014/main" id="{9D2CCBC4-7EC2-B3C8-476D-AD8E760341A9}"/>
                    </a:ext>
                  </a:extLst>
                </p:cNvPr>
                <p:cNvGrpSpPr/>
                <p:nvPr/>
              </p:nvGrpSpPr>
              <p:grpSpPr>
                <a:xfrm>
                  <a:off x="5223877" y="6037365"/>
                  <a:ext cx="3432717" cy="308525"/>
                  <a:chOff x="606293" y="5863608"/>
                  <a:chExt cx="4382557" cy="353596"/>
                </a:xfrm>
              </p:grpSpPr>
              <p:sp>
                <p:nvSpPr>
                  <p:cNvPr id="22" name="Rectangle: Rounded Corners 21">
                    <a:extLst>
                      <a:ext uri="{FF2B5EF4-FFF2-40B4-BE49-F238E27FC236}">
                        <a16:creationId xmlns:a16="http://schemas.microsoft.com/office/drawing/2014/main" id="{57980920-35BA-6699-E1E5-2760A18B1A21}"/>
                      </a:ext>
                    </a:extLst>
                  </p:cNvPr>
                  <p:cNvSpPr/>
                  <p:nvPr/>
                </p:nvSpPr>
                <p:spPr>
                  <a:xfrm>
                    <a:off x="1168454" y="5863608"/>
                    <a:ext cx="3145539" cy="352739"/>
                  </a:xfrm>
                  <a:prstGeom prst="roundRect">
                    <a:avLst/>
                  </a:prstGeom>
                  <a:solidFill>
                    <a:srgbClr val="D0EB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5" name="TextBox 24">
                    <a:extLst>
                      <a:ext uri="{FF2B5EF4-FFF2-40B4-BE49-F238E27FC236}">
                        <a16:creationId xmlns:a16="http://schemas.microsoft.com/office/drawing/2014/main" id="{1F76CB77-6865-EAF8-722C-45F8AED45D20}"/>
                      </a:ext>
                    </a:extLst>
                  </p:cNvPr>
                  <p:cNvSpPr txBox="1"/>
                  <p:nvPr/>
                </p:nvSpPr>
                <p:spPr>
                  <a:xfrm>
                    <a:off x="606293" y="5864465"/>
                    <a:ext cx="4382557" cy="352739"/>
                  </a:xfrm>
                  <a:prstGeom prst="rect">
                    <a:avLst/>
                  </a:prstGeom>
                  <a:noFill/>
                </p:spPr>
                <p:txBody>
                  <a:bodyPr wrap="square" rtlCol="0">
                    <a:spAutoFit/>
                  </a:bodyPr>
                  <a:lstStyle/>
                  <a:p>
                    <a:pPr algn="ctr"/>
                    <a:r>
                      <a:rPr lang="en-US" sz="1400" dirty="0"/>
                      <a:t>H</a:t>
                    </a:r>
                    <a:r>
                      <a:rPr lang="en-US" sz="1400" baseline="-25000" dirty="0"/>
                      <a:t>2</a:t>
                    </a:r>
                    <a:r>
                      <a:rPr lang="en-US" sz="1400" dirty="0"/>
                      <a:t>-selective membrane</a:t>
                    </a:r>
                    <a:endParaRPr lang="LID4096" sz="1400" dirty="0"/>
                  </a:p>
                </p:txBody>
              </p:sp>
            </p:grpSp>
          </p:grpSp>
        </p:grpSp>
      </p:grpSp>
      <p:sp>
        <p:nvSpPr>
          <p:cNvPr id="12" name="TextBox 11">
            <a:extLst>
              <a:ext uri="{FF2B5EF4-FFF2-40B4-BE49-F238E27FC236}">
                <a16:creationId xmlns:a16="http://schemas.microsoft.com/office/drawing/2014/main" id="{BB8611DE-9F65-EC21-E074-9EE32FB77D9F}"/>
              </a:ext>
            </a:extLst>
          </p:cNvPr>
          <p:cNvSpPr txBox="1"/>
          <p:nvPr/>
        </p:nvSpPr>
        <p:spPr>
          <a:xfrm>
            <a:off x="340296" y="6449644"/>
            <a:ext cx="6096000" cy="369332"/>
          </a:xfrm>
          <a:prstGeom prst="rect">
            <a:avLst/>
          </a:prstGeom>
          <a:noFill/>
        </p:spPr>
        <p:txBody>
          <a:bodyPr wrap="square">
            <a:spAutoFit/>
          </a:bodyPr>
          <a:lstStyle/>
          <a:p>
            <a:pPr algn="ctr"/>
            <a:r>
              <a:rPr lang="it-IT" sz="900" b="0" i="0" dirty="0">
                <a:solidFill>
                  <a:srgbClr val="222222"/>
                </a:solidFill>
                <a:effectLst/>
                <a:latin typeface="Calibri Light" panose="020F0302020204030204" pitchFamily="34" charset="0"/>
                <a:cs typeface="Calibri Light" panose="020F0302020204030204" pitchFamily="34" charset="0"/>
              </a:rPr>
              <a:t>Cechetto, V.; Anello, G.; Rahimalimamaghani, A.; Gallucci, F. Carbon Molecular Sieve Membrane Reactors for Ammonia Cracking. </a:t>
            </a:r>
            <a:r>
              <a:rPr lang="it-IT" sz="900" b="0" i="1" dirty="0">
                <a:solidFill>
                  <a:srgbClr val="222222"/>
                </a:solidFill>
                <a:effectLst/>
                <a:latin typeface="Calibri Light" panose="020F0302020204030204" pitchFamily="34" charset="0"/>
                <a:cs typeface="Calibri Light" panose="020F0302020204030204" pitchFamily="34" charset="0"/>
              </a:rPr>
              <a:t>Processes</a:t>
            </a:r>
            <a:r>
              <a:rPr lang="it-IT" sz="900" b="0" i="0" dirty="0">
                <a:solidFill>
                  <a:srgbClr val="222222"/>
                </a:solidFill>
                <a:effectLst/>
                <a:latin typeface="Calibri Light" panose="020F0302020204030204" pitchFamily="34" charset="0"/>
                <a:cs typeface="Calibri Light" panose="020F0302020204030204" pitchFamily="34" charset="0"/>
              </a:rPr>
              <a:t> </a:t>
            </a:r>
            <a:r>
              <a:rPr lang="it-IT" sz="900" b="1" i="0" dirty="0">
                <a:solidFill>
                  <a:srgbClr val="222222"/>
                </a:solidFill>
                <a:effectLst/>
                <a:latin typeface="Calibri Light" panose="020F0302020204030204" pitchFamily="34" charset="0"/>
                <a:cs typeface="Calibri Light" panose="020F0302020204030204" pitchFamily="34" charset="0"/>
              </a:rPr>
              <a:t>2024</a:t>
            </a:r>
            <a:r>
              <a:rPr lang="it-IT" sz="900" b="0" i="0" dirty="0">
                <a:solidFill>
                  <a:srgbClr val="222222"/>
                </a:solidFill>
                <a:effectLst/>
                <a:latin typeface="Calibri Light" panose="020F0302020204030204" pitchFamily="34" charset="0"/>
                <a:cs typeface="Calibri Light" panose="020F0302020204030204" pitchFamily="34" charset="0"/>
              </a:rPr>
              <a:t>, </a:t>
            </a:r>
            <a:r>
              <a:rPr lang="it-IT" sz="900" b="0" i="1" dirty="0">
                <a:solidFill>
                  <a:srgbClr val="222222"/>
                </a:solidFill>
                <a:effectLst/>
                <a:latin typeface="Calibri Light" panose="020F0302020204030204" pitchFamily="34" charset="0"/>
                <a:cs typeface="Calibri Light" panose="020F0302020204030204" pitchFamily="34" charset="0"/>
              </a:rPr>
              <a:t>12</a:t>
            </a:r>
            <a:r>
              <a:rPr lang="it-IT" sz="900" b="0" i="0" dirty="0">
                <a:solidFill>
                  <a:srgbClr val="222222"/>
                </a:solidFill>
                <a:effectLst/>
                <a:latin typeface="Calibri Light" panose="020F0302020204030204" pitchFamily="34" charset="0"/>
                <a:cs typeface="Calibri Light" panose="020F0302020204030204" pitchFamily="34" charset="0"/>
              </a:rPr>
              <a:t>, 1168. https://doi.org/10.3390/pr12061168</a:t>
            </a:r>
            <a:endParaRPr lang="LID4096" sz="9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83742060"/>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250" fill="hold"/>
                                        <p:tgtEl>
                                          <p:spTgt spid="26"/>
                                        </p:tgtEl>
                                        <p:attrNameLst>
                                          <p:attrName>ppt_x</p:attrName>
                                        </p:attrNameLst>
                                      </p:cBhvr>
                                      <p:tavLst>
                                        <p:tav tm="0">
                                          <p:val>
                                            <p:strVal val="#ppt_x"/>
                                          </p:val>
                                        </p:tav>
                                        <p:tav tm="100000">
                                          <p:val>
                                            <p:strVal val="#ppt_x"/>
                                          </p:val>
                                        </p:tav>
                                      </p:tavLst>
                                    </p:anim>
                                    <p:anim calcmode="lin" valueType="num">
                                      <p:cBhvr additive="base">
                                        <p:cTn id="8" dur="125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2B3B708-7669-3388-E7E6-4AC80D0C4AC5}"/>
              </a:ext>
            </a:extLst>
          </p:cNvPr>
          <p:cNvGraphicFramePr>
            <a:graphicFrameLocks/>
          </p:cNvGraphicFramePr>
          <p:nvPr>
            <p:extLst>
              <p:ext uri="{D42A27DB-BD31-4B8C-83A1-F6EECF244321}">
                <p14:modId xmlns:p14="http://schemas.microsoft.com/office/powerpoint/2010/main" val="1148750300"/>
              </p:ext>
            </p:extLst>
          </p:nvPr>
        </p:nvGraphicFramePr>
        <p:xfrm>
          <a:off x="5793602" y="1429317"/>
          <a:ext cx="4188483" cy="2822903"/>
        </p:xfrm>
        <a:graphic>
          <a:graphicData uri="http://schemas.openxmlformats.org/drawingml/2006/chart">
            <c:chart xmlns:c="http://schemas.openxmlformats.org/drawingml/2006/chart" xmlns:r="http://schemas.openxmlformats.org/officeDocument/2006/relationships" r:id="rId3"/>
          </a:graphicData>
        </a:graphic>
      </p:graphicFrame>
      <p:sp>
        <p:nvSpPr>
          <p:cNvPr id="4" name="Arrow: Right 3">
            <a:extLst>
              <a:ext uri="{FF2B5EF4-FFF2-40B4-BE49-F238E27FC236}">
                <a16:creationId xmlns:a16="http://schemas.microsoft.com/office/drawing/2014/main" id="{5B50ED0C-FED5-2F77-0BD8-021203A25632}"/>
              </a:ext>
            </a:extLst>
          </p:cNvPr>
          <p:cNvSpPr/>
          <p:nvPr/>
        </p:nvSpPr>
        <p:spPr>
          <a:xfrm rot="5400000">
            <a:off x="7703910" y="4232889"/>
            <a:ext cx="367865" cy="459316"/>
          </a:xfrm>
          <a:prstGeom prst="rightArrow">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graphicFrame>
        <p:nvGraphicFramePr>
          <p:cNvPr id="6" name="Table 5">
            <a:extLst>
              <a:ext uri="{FF2B5EF4-FFF2-40B4-BE49-F238E27FC236}">
                <a16:creationId xmlns:a16="http://schemas.microsoft.com/office/drawing/2014/main" id="{625F92EE-BB33-F90A-16EE-E55AD38C6E49}"/>
              </a:ext>
            </a:extLst>
          </p:cNvPr>
          <p:cNvGraphicFramePr>
            <a:graphicFrameLocks noGrp="1"/>
          </p:cNvGraphicFramePr>
          <p:nvPr>
            <p:extLst>
              <p:ext uri="{D42A27DB-BD31-4B8C-83A1-F6EECF244321}">
                <p14:modId xmlns:p14="http://schemas.microsoft.com/office/powerpoint/2010/main" val="220730336"/>
              </p:ext>
            </p:extLst>
          </p:nvPr>
        </p:nvGraphicFramePr>
        <p:xfrm>
          <a:off x="607846" y="4809826"/>
          <a:ext cx="3771538" cy="1295400"/>
        </p:xfrm>
        <a:graphic>
          <a:graphicData uri="http://schemas.openxmlformats.org/drawingml/2006/table">
            <a:tbl>
              <a:tblPr firstRow="1" bandRow="1"/>
              <a:tblGrid>
                <a:gridCol w="2063190">
                  <a:extLst>
                    <a:ext uri="{9D8B030D-6E8A-4147-A177-3AD203B41FA5}">
                      <a16:colId xmlns:a16="http://schemas.microsoft.com/office/drawing/2014/main" val="3060662380"/>
                    </a:ext>
                  </a:extLst>
                </a:gridCol>
                <a:gridCol w="1708348">
                  <a:extLst>
                    <a:ext uri="{9D8B030D-6E8A-4147-A177-3AD203B41FA5}">
                      <a16:colId xmlns:a16="http://schemas.microsoft.com/office/drawing/2014/main" val="1782283728"/>
                    </a:ext>
                  </a:extLst>
                </a:gridCol>
              </a:tblGrid>
              <a:tr h="183297">
                <a:tc gridSpan="2">
                  <a:txBody>
                    <a:bodyPr/>
                    <a:lstStyle>
                      <a:lvl1pPr marL="0" algn="l" defTabSz="685783" rtl="0" eaLnBrk="1" latinLnBrk="0" hangingPunct="1">
                        <a:defRPr sz="1351" kern="1200">
                          <a:solidFill>
                            <a:schemeClr val="tx1"/>
                          </a:solidFill>
                          <a:latin typeface="Calibri" panose="020F0502020204030204"/>
                        </a:defRPr>
                      </a:lvl1pPr>
                      <a:lvl2pPr marL="342891" algn="l" defTabSz="685783" rtl="0" eaLnBrk="1" latinLnBrk="0" hangingPunct="1">
                        <a:defRPr sz="1351" kern="1200">
                          <a:solidFill>
                            <a:schemeClr val="tx1"/>
                          </a:solidFill>
                          <a:latin typeface="Calibri" panose="020F0502020204030204"/>
                        </a:defRPr>
                      </a:lvl2pPr>
                      <a:lvl3pPr marL="685783" algn="l" defTabSz="685783" rtl="0" eaLnBrk="1" latinLnBrk="0" hangingPunct="1">
                        <a:defRPr sz="1351" kern="1200">
                          <a:solidFill>
                            <a:schemeClr val="tx1"/>
                          </a:solidFill>
                          <a:latin typeface="Calibri" panose="020F0502020204030204"/>
                        </a:defRPr>
                      </a:lvl3pPr>
                      <a:lvl4pPr marL="1028674" algn="l" defTabSz="685783" rtl="0" eaLnBrk="1" latinLnBrk="0" hangingPunct="1">
                        <a:defRPr sz="1351" kern="1200">
                          <a:solidFill>
                            <a:schemeClr val="tx1"/>
                          </a:solidFill>
                          <a:latin typeface="Calibri" panose="020F0502020204030204"/>
                        </a:defRPr>
                      </a:lvl4pPr>
                      <a:lvl5pPr marL="1371566" algn="l" defTabSz="685783" rtl="0" eaLnBrk="1" latinLnBrk="0" hangingPunct="1">
                        <a:defRPr sz="1351" kern="1200">
                          <a:solidFill>
                            <a:schemeClr val="tx1"/>
                          </a:solidFill>
                          <a:latin typeface="Calibri" panose="020F0502020204030204"/>
                        </a:defRPr>
                      </a:lvl5pPr>
                      <a:lvl6pPr marL="1714457" algn="l" defTabSz="685783" rtl="0" eaLnBrk="1" latinLnBrk="0" hangingPunct="1">
                        <a:defRPr sz="1351" kern="1200">
                          <a:solidFill>
                            <a:schemeClr val="tx1"/>
                          </a:solidFill>
                          <a:latin typeface="Calibri" panose="020F0502020204030204"/>
                        </a:defRPr>
                      </a:lvl6pPr>
                      <a:lvl7pPr marL="2057349" algn="l" defTabSz="685783" rtl="0" eaLnBrk="1" latinLnBrk="0" hangingPunct="1">
                        <a:defRPr sz="1351" kern="1200">
                          <a:solidFill>
                            <a:schemeClr val="tx1"/>
                          </a:solidFill>
                          <a:latin typeface="Calibri" panose="020F0502020204030204"/>
                        </a:defRPr>
                      </a:lvl7pPr>
                      <a:lvl8pPr marL="2400240" algn="l" defTabSz="685783" rtl="0" eaLnBrk="1" latinLnBrk="0" hangingPunct="1">
                        <a:defRPr sz="1351" kern="1200">
                          <a:solidFill>
                            <a:schemeClr val="tx1"/>
                          </a:solidFill>
                          <a:latin typeface="Calibri" panose="020F0502020204030204"/>
                        </a:defRPr>
                      </a:lvl8pPr>
                      <a:lvl9pPr marL="2743131" algn="l" defTabSz="685783" rtl="0" eaLnBrk="1" latinLnBrk="0" hangingPunct="1">
                        <a:defRPr sz="1351" kern="1200">
                          <a:solidFill>
                            <a:schemeClr val="tx1"/>
                          </a:solidFill>
                          <a:latin typeface="Calibri" panose="020F0502020204030204"/>
                        </a:defRPr>
                      </a:lvl9pPr>
                    </a:lstStyle>
                    <a:p>
                      <a:pPr algn="ctr"/>
                      <a:r>
                        <a:rPr lang="en-US" sz="1100" b="1" dirty="0">
                          <a:latin typeface="+mn-lt"/>
                          <a:cs typeface="Calibri Light" panose="020F0302020204030204" pitchFamily="34" charset="0"/>
                        </a:rPr>
                        <a:t>Experimental conditions</a:t>
                      </a:r>
                      <a:endParaRPr lang="x-none" sz="1100" b="1" dirty="0">
                        <a:latin typeface="+mn-lt"/>
                        <a:cs typeface="Calibri Light" panose="020F0302020204030204" pitchFamily="34"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x-none" sz="800" dirty="0"/>
                    </a:p>
                  </a:txBody>
                  <a:tcPr/>
                </a:tc>
                <a:extLst>
                  <a:ext uri="{0D108BD9-81ED-4DB2-BD59-A6C34878D82A}">
                    <a16:rowId xmlns:a16="http://schemas.microsoft.com/office/drawing/2014/main" val="716625078"/>
                  </a:ext>
                </a:extLst>
              </a:tr>
              <a:tr h="218221">
                <a:tc>
                  <a:txBody>
                    <a:bodyPr/>
                    <a:lstStyle>
                      <a:lvl1pPr marL="0" algn="l" defTabSz="685783" rtl="0" eaLnBrk="1" latinLnBrk="0" hangingPunct="1">
                        <a:defRPr sz="1351" kern="1200">
                          <a:solidFill>
                            <a:schemeClr val="tx1"/>
                          </a:solidFill>
                          <a:latin typeface="Calibri" panose="020F0502020204030204"/>
                        </a:defRPr>
                      </a:lvl1pPr>
                      <a:lvl2pPr marL="342891" algn="l" defTabSz="685783" rtl="0" eaLnBrk="1" latinLnBrk="0" hangingPunct="1">
                        <a:defRPr sz="1351" kern="1200">
                          <a:solidFill>
                            <a:schemeClr val="tx1"/>
                          </a:solidFill>
                          <a:latin typeface="Calibri" panose="020F0502020204030204"/>
                        </a:defRPr>
                      </a:lvl2pPr>
                      <a:lvl3pPr marL="685783" algn="l" defTabSz="685783" rtl="0" eaLnBrk="1" latinLnBrk="0" hangingPunct="1">
                        <a:defRPr sz="1351" kern="1200">
                          <a:solidFill>
                            <a:schemeClr val="tx1"/>
                          </a:solidFill>
                          <a:latin typeface="Calibri" panose="020F0502020204030204"/>
                        </a:defRPr>
                      </a:lvl3pPr>
                      <a:lvl4pPr marL="1028674" algn="l" defTabSz="685783" rtl="0" eaLnBrk="1" latinLnBrk="0" hangingPunct="1">
                        <a:defRPr sz="1351" kern="1200">
                          <a:solidFill>
                            <a:schemeClr val="tx1"/>
                          </a:solidFill>
                          <a:latin typeface="Calibri" panose="020F0502020204030204"/>
                        </a:defRPr>
                      </a:lvl4pPr>
                      <a:lvl5pPr marL="1371566" algn="l" defTabSz="685783" rtl="0" eaLnBrk="1" latinLnBrk="0" hangingPunct="1">
                        <a:defRPr sz="1351" kern="1200">
                          <a:solidFill>
                            <a:schemeClr val="tx1"/>
                          </a:solidFill>
                          <a:latin typeface="Calibri" panose="020F0502020204030204"/>
                        </a:defRPr>
                      </a:lvl5pPr>
                      <a:lvl6pPr marL="1714457" algn="l" defTabSz="685783" rtl="0" eaLnBrk="1" latinLnBrk="0" hangingPunct="1">
                        <a:defRPr sz="1351" kern="1200">
                          <a:solidFill>
                            <a:schemeClr val="tx1"/>
                          </a:solidFill>
                          <a:latin typeface="Calibri" panose="020F0502020204030204"/>
                        </a:defRPr>
                      </a:lvl6pPr>
                      <a:lvl7pPr marL="2057349" algn="l" defTabSz="685783" rtl="0" eaLnBrk="1" latinLnBrk="0" hangingPunct="1">
                        <a:defRPr sz="1351" kern="1200">
                          <a:solidFill>
                            <a:schemeClr val="tx1"/>
                          </a:solidFill>
                          <a:latin typeface="Calibri" panose="020F0502020204030204"/>
                        </a:defRPr>
                      </a:lvl7pPr>
                      <a:lvl8pPr marL="2400240" algn="l" defTabSz="685783" rtl="0" eaLnBrk="1" latinLnBrk="0" hangingPunct="1">
                        <a:defRPr sz="1351" kern="1200">
                          <a:solidFill>
                            <a:schemeClr val="tx1"/>
                          </a:solidFill>
                          <a:latin typeface="Calibri" panose="020F0502020204030204"/>
                        </a:defRPr>
                      </a:lvl8pPr>
                      <a:lvl9pPr marL="2743131" algn="l" defTabSz="685783" rtl="0" eaLnBrk="1" latinLnBrk="0" hangingPunct="1">
                        <a:defRPr sz="1351" kern="1200">
                          <a:solidFill>
                            <a:schemeClr val="tx1"/>
                          </a:solidFill>
                          <a:latin typeface="Calibri" panose="020F0502020204030204"/>
                        </a:defRPr>
                      </a:lvl9pPr>
                    </a:lstStyle>
                    <a:p>
                      <a:pPr algn="l"/>
                      <a:r>
                        <a:rPr lang="el-GR" sz="1100" dirty="0">
                          <a:latin typeface="+mn-lt"/>
                          <a:cs typeface="Calibri Light" panose="020F0302020204030204" pitchFamily="34" charset="0"/>
                        </a:rPr>
                        <a:t>Δ</a:t>
                      </a:r>
                      <a:r>
                        <a:rPr lang="en-US" sz="1100" dirty="0">
                          <a:latin typeface="+mn-lt"/>
                          <a:cs typeface="Calibri Light" panose="020F0302020204030204" pitchFamily="34" charset="0"/>
                        </a:rPr>
                        <a:t>P [bar]</a:t>
                      </a:r>
                      <a:endParaRPr lang="x-none" sz="1100" dirty="0">
                        <a:latin typeface="+mn-lt"/>
                        <a:cs typeface="Calibri Light" panose="020F0302020204030204" pitchFamily="34" charset="0"/>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685783" rtl="0" eaLnBrk="1" latinLnBrk="0" hangingPunct="1">
                        <a:defRPr sz="1351" kern="1200">
                          <a:solidFill>
                            <a:schemeClr val="tx1"/>
                          </a:solidFill>
                          <a:latin typeface="Calibri" panose="020F0502020204030204"/>
                        </a:defRPr>
                      </a:lvl1pPr>
                      <a:lvl2pPr marL="342891" algn="l" defTabSz="685783" rtl="0" eaLnBrk="1" latinLnBrk="0" hangingPunct="1">
                        <a:defRPr sz="1351" kern="1200">
                          <a:solidFill>
                            <a:schemeClr val="tx1"/>
                          </a:solidFill>
                          <a:latin typeface="Calibri" panose="020F0502020204030204"/>
                        </a:defRPr>
                      </a:lvl2pPr>
                      <a:lvl3pPr marL="685783" algn="l" defTabSz="685783" rtl="0" eaLnBrk="1" latinLnBrk="0" hangingPunct="1">
                        <a:defRPr sz="1351" kern="1200">
                          <a:solidFill>
                            <a:schemeClr val="tx1"/>
                          </a:solidFill>
                          <a:latin typeface="Calibri" panose="020F0502020204030204"/>
                        </a:defRPr>
                      </a:lvl3pPr>
                      <a:lvl4pPr marL="1028674" algn="l" defTabSz="685783" rtl="0" eaLnBrk="1" latinLnBrk="0" hangingPunct="1">
                        <a:defRPr sz="1351" kern="1200">
                          <a:solidFill>
                            <a:schemeClr val="tx1"/>
                          </a:solidFill>
                          <a:latin typeface="Calibri" panose="020F0502020204030204"/>
                        </a:defRPr>
                      </a:lvl4pPr>
                      <a:lvl5pPr marL="1371566" algn="l" defTabSz="685783" rtl="0" eaLnBrk="1" latinLnBrk="0" hangingPunct="1">
                        <a:defRPr sz="1351" kern="1200">
                          <a:solidFill>
                            <a:schemeClr val="tx1"/>
                          </a:solidFill>
                          <a:latin typeface="Calibri" panose="020F0502020204030204"/>
                        </a:defRPr>
                      </a:lvl5pPr>
                      <a:lvl6pPr marL="1714457" algn="l" defTabSz="685783" rtl="0" eaLnBrk="1" latinLnBrk="0" hangingPunct="1">
                        <a:defRPr sz="1351" kern="1200">
                          <a:solidFill>
                            <a:schemeClr val="tx1"/>
                          </a:solidFill>
                          <a:latin typeface="Calibri" panose="020F0502020204030204"/>
                        </a:defRPr>
                      </a:lvl6pPr>
                      <a:lvl7pPr marL="2057349" algn="l" defTabSz="685783" rtl="0" eaLnBrk="1" latinLnBrk="0" hangingPunct="1">
                        <a:defRPr sz="1351" kern="1200">
                          <a:solidFill>
                            <a:schemeClr val="tx1"/>
                          </a:solidFill>
                          <a:latin typeface="Calibri" panose="020F0502020204030204"/>
                        </a:defRPr>
                      </a:lvl7pPr>
                      <a:lvl8pPr marL="2400240" algn="l" defTabSz="685783" rtl="0" eaLnBrk="1" latinLnBrk="0" hangingPunct="1">
                        <a:defRPr sz="1351" kern="1200">
                          <a:solidFill>
                            <a:schemeClr val="tx1"/>
                          </a:solidFill>
                          <a:latin typeface="Calibri" panose="020F0502020204030204"/>
                        </a:defRPr>
                      </a:lvl8pPr>
                      <a:lvl9pPr marL="2743131" algn="l" defTabSz="685783" rtl="0" eaLnBrk="1" latinLnBrk="0" hangingPunct="1">
                        <a:defRPr sz="1351" kern="1200">
                          <a:solidFill>
                            <a:schemeClr val="tx1"/>
                          </a:solidFill>
                          <a:latin typeface="Calibri" panose="020F0502020204030204"/>
                        </a:defRPr>
                      </a:lvl9pPr>
                    </a:lstStyle>
                    <a:p>
                      <a:pPr algn="ctr"/>
                      <a:r>
                        <a:rPr lang="en-US" sz="1100" dirty="0">
                          <a:latin typeface="+mn-lt"/>
                          <a:cs typeface="Calibri Light" panose="020F0302020204030204" pitchFamily="34" charset="0"/>
                        </a:rPr>
                        <a:t>5</a:t>
                      </a:r>
                      <a:endParaRPr lang="x-none" sz="1100" dirty="0">
                        <a:latin typeface="+mn-lt"/>
                        <a:cs typeface="Calibri Light" panose="020F0302020204030204" pitchFamily="34" charset="0"/>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182904200"/>
                  </a:ext>
                </a:extLst>
              </a:tr>
              <a:tr h="218221">
                <a:tc>
                  <a:txBody>
                    <a:bodyPr/>
                    <a:lstStyle>
                      <a:lvl1pPr marL="0" algn="l" defTabSz="685783" rtl="0" eaLnBrk="1" latinLnBrk="0" hangingPunct="1">
                        <a:defRPr sz="1351" kern="1200">
                          <a:solidFill>
                            <a:schemeClr val="tx1"/>
                          </a:solidFill>
                          <a:latin typeface="Calibri" panose="020F0502020204030204"/>
                        </a:defRPr>
                      </a:lvl1pPr>
                      <a:lvl2pPr marL="342891" algn="l" defTabSz="685783" rtl="0" eaLnBrk="1" latinLnBrk="0" hangingPunct="1">
                        <a:defRPr sz="1351" kern="1200">
                          <a:solidFill>
                            <a:schemeClr val="tx1"/>
                          </a:solidFill>
                          <a:latin typeface="Calibri" panose="020F0502020204030204"/>
                        </a:defRPr>
                      </a:lvl2pPr>
                      <a:lvl3pPr marL="685783" algn="l" defTabSz="685783" rtl="0" eaLnBrk="1" latinLnBrk="0" hangingPunct="1">
                        <a:defRPr sz="1351" kern="1200">
                          <a:solidFill>
                            <a:schemeClr val="tx1"/>
                          </a:solidFill>
                          <a:latin typeface="Calibri" panose="020F0502020204030204"/>
                        </a:defRPr>
                      </a:lvl3pPr>
                      <a:lvl4pPr marL="1028674" algn="l" defTabSz="685783" rtl="0" eaLnBrk="1" latinLnBrk="0" hangingPunct="1">
                        <a:defRPr sz="1351" kern="1200">
                          <a:solidFill>
                            <a:schemeClr val="tx1"/>
                          </a:solidFill>
                          <a:latin typeface="Calibri" panose="020F0502020204030204"/>
                        </a:defRPr>
                      </a:lvl4pPr>
                      <a:lvl5pPr marL="1371566" algn="l" defTabSz="685783" rtl="0" eaLnBrk="1" latinLnBrk="0" hangingPunct="1">
                        <a:defRPr sz="1351" kern="1200">
                          <a:solidFill>
                            <a:schemeClr val="tx1"/>
                          </a:solidFill>
                          <a:latin typeface="Calibri" panose="020F0502020204030204"/>
                        </a:defRPr>
                      </a:lvl5pPr>
                      <a:lvl6pPr marL="1714457" algn="l" defTabSz="685783" rtl="0" eaLnBrk="1" latinLnBrk="0" hangingPunct="1">
                        <a:defRPr sz="1351" kern="1200">
                          <a:solidFill>
                            <a:schemeClr val="tx1"/>
                          </a:solidFill>
                          <a:latin typeface="Calibri" panose="020F0502020204030204"/>
                        </a:defRPr>
                      </a:lvl6pPr>
                      <a:lvl7pPr marL="2057349" algn="l" defTabSz="685783" rtl="0" eaLnBrk="1" latinLnBrk="0" hangingPunct="1">
                        <a:defRPr sz="1351" kern="1200">
                          <a:solidFill>
                            <a:schemeClr val="tx1"/>
                          </a:solidFill>
                          <a:latin typeface="Calibri" panose="020F0502020204030204"/>
                        </a:defRPr>
                      </a:lvl7pPr>
                      <a:lvl8pPr marL="2400240" algn="l" defTabSz="685783" rtl="0" eaLnBrk="1" latinLnBrk="0" hangingPunct="1">
                        <a:defRPr sz="1351" kern="1200">
                          <a:solidFill>
                            <a:schemeClr val="tx1"/>
                          </a:solidFill>
                          <a:latin typeface="Calibri" panose="020F0502020204030204"/>
                        </a:defRPr>
                      </a:lvl8pPr>
                      <a:lvl9pPr marL="2743131" algn="l" defTabSz="685783" rtl="0" eaLnBrk="1" latinLnBrk="0" hangingPunct="1">
                        <a:defRPr sz="1351" kern="1200">
                          <a:solidFill>
                            <a:schemeClr val="tx1"/>
                          </a:solidFill>
                          <a:latin typeface="Calibri" panose="020F0502020204030204"/>
                        </a:defRPr>
                      </a:lvl9pPr>
                    </a:lstStyle>
                    <a:p>
                      <a:pPr algn="l"/>
                      <a:r>
                        <a:rPr lang="en-US" sz="1100" dirty="0">
                          <a:latin typeface="+mn-lt"/>
                          <a:cs typeface="Calibri Light" panose="020F0302020204030204" pitchFamily="34" charset="0"/>
                        </a:rPr>
                        <a:t>Permeate pressure [bar]</a:t>
                      </a:r>
                      <a:endParaRPr lang="x-none" sz="1100" dirty="0">
                        <a:latin typeface="+mn-lt"/>
                        <a:cs typeface="Calibri Light" panose="020F0302020204030204" pitchFamily="34"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685783" rtl="0" eaLnBrk="1" latinLnBrk="0" hangingPunct="1">
                        <a:defRPr sz="1351" kern="1200">
                          <a:solidFill>
                            <a:schemeClr val="tx1"/>
                          </a:solidFill>
                          <a:latin typeface="Calibri" panose="020F0502020204030204"/>
                        </a:defRPr>
                      </a:lvl1pPr>
                      <a:lvl2pPr marL="342891" algn="l" defTabSz="685783" rtl="0" eaLnBrk="1" latinLnBrk="0" hangingPunct="1">
                        <a:defRPr sz="1351" kern="1200">
                          <a:solidFill>
                            <a:schemeClr val="tx1"/>
                          </a:solidFill>
                          <a:latin typeface="Calibri" panose="020F0502020204030204"/>
                        </a:defRPr>
                      </a:lvl2pPr>
                      <a:lvl3pPr marL="685783" algn="l" defTabSz="685783" rtl="0" eaLnBrk="1" latinLnBrk="0" hangingPunct="1">
                        <a:defRPr sz="1351" kern="1200">
                          <a:solidFill>
                            <a:schemeClr val="tx1"/>
                          </a:solidFill>
                          <a:latin typeface="Calibri" panose="020F0502020204030204"/>
                        </a:defRPr>
                      </a:lvl3pPr>
                      <a:lvl4pPr marL="1028674" algn="l" defTabSz="685783" rtl="0" eaLnBrk="1" latinLnBrk="0" hangingPunct="1">
                        <a:defRPr sz="1351" kern="1200">
                          <a:solidFill>
                            <a:schemeClr val="tx1"/>
                          </a:solidFill>
                          <a:latin typeface="Calibri" panose="020F0502020204030204"/>
                        </a:defRPr>
                      </a:lvl4pPr>
                      <a:lvl5pPr marL="1371566" algn="l" defTabSz="685783" rtl="0" eaLnBrk="1" latinLnBrk="0" hangingPunct="1">
                        <a:defRPr sz="1351" kern="1200">
                          <a:solidFill>
                            <a:schemeClr val="tx1"/>
                          </a:solidFill>
                          <a:latin typeface="Calibri" panose="020F0502020204030204"/>
                        </a:defRPr>
                      </a:lvl5pPr>
                      <a:lvl6pPr marL="1714457" algn="l" defTabSz="685783" rtl="0" eaLnBrk="1" latinLnBrk="0" hangingPunct="1">
                        <a:defRPr sz="1351" kern="1200">
                          <a:solidFill>
                            <a:schemeClr val="tx1"/>
                          </a:solidFill>
                          <a:latin typeface="Calibri" panose="020F0502020204030204"/>
                        </a:defRPr>
                      </a:lvl6pPr>
                      <a:lvl7pPr marL="2057349" algn="l" defTabSz="685783" rtl="0" eaLnBrk="1" latinLnBrk="0" hangingPunct="1">
                        <a:defRPr sz="1351" kern="1200">
                          <a:solidFill>
                            <a:schemeClr val="tx1"/>
                          </a:solidFill>
                          <a:latin typeface="Calibri" panose="020F0502020204030204"/>
                        </a:defRPr>
                      </a:lvl7pPr>
                      <a:lvl8pPr marL="2400240" algn="l" defTabSz="685783" rtl="0" eaLnBrk="1" latinLnBrk="0" hangingPunct="1">
                        <a:defRPr sz="1351" kern="1200">
                          <a:solidFill>
                            <a:schemeClr val="tx1"/>
                          </a:solidFill>
                          <a:latin typeface="Calibri" panose="020F0502020204030204"/>
                        </a:defRPr>
                      </a:lvl8pPr>
                      <a:lvl9pPr marL="2743131" algn="l" defTabSz="685783" rtl="0" eaLnBrk="1" latinLnBrk="0" hangingPunct="1">
                        <a:defRPr sz="1351" kern="1200">
                          <a:solidFill>
                            <a:schemeClr val="tx1"/>
                          </a:solidFill>
                          <a:latin typeface="Calibri" panose="020F0502020204030204"/>
                        </a:defRPr>
                      </a:lvl9pPr>
                    </a:lstStyle>
                    <a:p>
                      <a:pPr algn="ctr"/>
                      <a:r>
                        <a:rPr lang="en-US" sz="1100" dirty="0">
                          <a:latin typeface="+mn-lt"/>
                          <a:cs typeface="Calibri Light" panose="020F0302020204030204" pitchFamily="34" charset="0"/>
                        </a:rPr>
                        <a:t>1</a:t>
                      </a:r>
                      <a:endParaRPr lang="x-none" sz="1100" dirty="0">
                        <a:latin typeface="+mn-lt"/>
                        <a:cs typeface="Calibri Light" panose="020F03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5483822"/>
                  </a:ext>
                </a:extLst>
              </a:tr>
              <a:tr h="218221">
                <a:tc>
                  <a:txBody>
                    <a:bodyPr/>
                    <a:lstStyle>
                      <a:lvl1pPr marL="0" algn="l" defTabSz="685783" rtl="0" eaLnBrk="1" latinLnBrk="0" hangingPunct="1">
                        <a:defRPr sz="1351" kern="1200">
                          <a:solidFill>
                            <a:schemeClr val="tx1"/>
                          </a:solidFill>
                          <a:latin typeface="Calibri" panose="020F0502020204030204"/>
                        </a:defRPr>
                      </a:lvl1pPr>
                      <a:lvl2pPr marL="342891" algn="l" defTabSz="685783" rtl="0" eaLnBrk="1" latinLnBrk="0" hangingPunct="1">
                        <a:defRPr sz="1351" kern="1200">
                          <a:solidFill>
                            <a:schemeClr val="tx1"/>
                          </a:solidFill>
                          <a:latin typeface="Calibri" panose="020F0502020204030204"/>
                        </a:defRPr>
                      </a:lvl2pPr>
                      <a:lvl3pPr marL="685783" algn="l" defTabSz="685783" rtl="0" eaLnBrk="1" latinLnBrk="0" hangingPunct="1">
                        <a:defRPr sz="1351" kern="1200">
                          <a:solidFill>
                            <a:schemeClr val="tx1"/>
                          </a:solidFill>
                          <a:latin typeface="Calibri" panose="020F0502020204030204"/>
                        </a:defRPr>
                      </a:lvl3pPr>
                      <a:lvl4pPr marL="1028674" algn="l" defTabSz="685783" rtl="0" eaLnBrk="1" latinLnBrk="0" hangingPunct="1">
                        <a:defRPr sz="1351" kern="1200">
                          <a:solidFill>
                            <a:schemeClr val="tx1"/>
                          </a:solidFill>
                          <a:latin typeface="Calibri" panose="020F0502020204030204"/>
                        </a:defRPr>
                      </a:lvl4pPr>
                      <a:lvl5pPr marL="1371566" algn="l" defTabSz="685783" rtl="0" eaLnBrk="1" latinLnBrk="0" hangingPunct="1">
                        <a:defRPr sz="1351" kern="1200">
                          <a:solidFill>
                            <a:schemeClr val="tx1"/>
                          </a:solidFill>
                          <a:latin typeface="Calibri" panose="020F0502020204030204"/>
                        </a:defRPr>
                      </a:lvl5pPr>
                      <a:lvl6pPr marL="1714457" algn="l" defTabSz="685783" rtl="0" eaLnBrk="1" latinLnBrk="0" hangingPunct="1">
                        <a:defRPr sz="1351" kern="1200">
                          <a:solidFill>
                            <a:schemeClr val="tx1"/>
                          </a:solidFill>
                          <a:latin typeface="Calibri" panose="020F0502020204030204"/>
                        </a:defRPr>
                      </a:lvl6pPr>
                      <a:lvl7pPr marL="2057349" algn="l" defTabSz="685783" rtl="0" eaLnBrk="1" latinLnBrk="0" hangingPunct="1">
                        <a:defRPr sz="1351" kern="1200">
                          <a:solidFill>
                            <a:schemeClr val="tx1"/>
                          </a:solidFill>
                          <a:latin typeface="Calibri" panose="020F0502020204030204"/>
                        </a:defRPr>
                      </a:lvl7pPr>
                      <a:lvl8pPr marL="2400240" algn="l" defTabSz="685783" rtl="0" eaLnBrk="1" latinLnBrk="0" hangingPunct="1">
                        <a:defRPr sz="1351" kern="1200">
                          <a:solidFill>
                            <a:schemeClr val="tx1"/>
                          </a:solidFill>
                          <a:latin typeface="Calibri" panose="020F0502020204030204"/>
                        </a:defRPr>
                      </a:lvl8pPr>
                      <a:lvl9pPr marL="2743131" algn="l" defTabSz="685783" rtl="0" eaLnBrk="1" latinLnBrk="0" hangingPunct="1">
                        <a:defRPr sz="1351" kern="1200">
                          <a:solidFill>
                            <a:schemeClr val="tx1"/>
                          </a:solidFill>
                          <a:latin typeface="Calibri" panose="020F0502020204030204"/>
                        </a:defRPr>
                      </a:lvl9pPr>
                    </a:lstStyle>
                    <a:p>
                      <a:pPr algn="l"/>
                      <a:r>
                        <a:rPr lang="en-US" sz="1100" dirty="0">
                          <a:latin typeface="+mn-lt"/>
                          <a:cs typeface="Calibri Light" panose="020F0302020204030204" pitchFamily="34" charset="0"/>
                        </a:rPr>
                        <a:t>Feed flow rate [L</a:t>
                      </a:r>
                      <a:r>
                        <a:rPr lang="en-US" sz="1100" baseline="-25000" dirty="0">
                          <a:latin typeface="+mn-lt"/>
                          <a:cs typeface="Calibri Light" panose="020F0302020204030204" pitchFamily="34" charset="0"/>
                        </a:rPr>
                        <a:t>N</a:t>
                      </a:r>
                      <a:r>
                        <a:rPr lang="en-US" sz="1100" dirty="0">
                          <a:latin typeface="+mn-lt"/>
                          <a:cs typeface="Calibri Light" panose="020F0302020204030204" pitchFamily="34" charset="0"/>
                        </a:rPr>
                        <a:t>/min]</a:t>
                      </a:r>
                      <a:endParaRPr lang="x-none" sz="1100" dirty="0">
                        <a:latin typeface="+mn-lt"/>
                        <a:cs typeface="Calibri Light" panose="020F0302020204030204" pitchFamily="34" charset="0"/>
                      </a:endParaRPr>
                    </a:p>
                  </a:txBody>
                  <a:tcPr>
                    <a:lnL w="12700" cap="flat" cmpd="sng" algn="ctr">
                      <a:noFill/>
                      <a:prstDash val="solid"/>
                      <a:round/>
                      <a:headEnd type="none" w="med" len="med"/>
                      <a:tailEnd type="none" w="med" len="med"/>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685783" rtl="0" eaLnBrk="1" latinLnBrk="0" hangingPunct="1">
                        <a:defRPr sz="1351" kern="1200">
                          <a:solidFill>
                            <a:schemeClr val="tx1"/>
                          </a:solidFill>
                          <a:latin typeface="Calibri" panose="020F0502020204030204"/>
                        </a:defRPr>
                      </a:lvl1pPr>
                      <a:lvl2pPr marL="342891" algn="l" defTabSz="685783" rtl="0" eaLnBrk="1" latinLnBrk="0" hangingPunct="1">
                        <a:defRPr sz="1351" kern="1200">
                          <a:solidFill>
                            <a:schemeClr val="tx1"/>
                          </a:solidFill>
                          <a:latin typeface="Calibri" panose="020F0502020204030204"/>
                        </a:defRPr>
                      </a:lvl2pPr>
                      <a:lvl3pPr marL="685783" algn="l" defTabSz="685783" rtl="0" eaLnBrk="1" latinLnBrk="0" hangingPunct="1">
                        <a:defRPr sz="1351" kern="1200">
                          <a:solidFill>
                            <a:schemeClr val="tx1"/>
                          </a:solidFill>
                          <a:latin typeface="Calibri" panose="020F0502020204030204"/>
                        </a:defRPr>
                      </a:lvl3pPr>
                      <a:lvl4pPr marL="1028674" algn="l" defTabSz="685783" rtl="0" eaLnBrk="1" latinLnBrk="0" hangingPunct="1">
                        <a:defRPr sz="1351" kern="1200">
                          <a:solidFill>
                            <a:schemeClr val="tx1"/>
                          </a:solidFill>
                          <a:latin typeface="Calibri" panose="020F0502020204030204"/>
                        </a:defRPr>
                      </a:lvl4pPr>
                      <a:lvl5pPr marL="1371566" algn="l" defTabSz="685783" rtl="0" eaLnBrk="1" latinLnBrk="0" hangingPunct="1">
                        <a:defRPr sz="1351" kern="1200">
                          <a:solidFill>
                            <a:schemeClr val="tx1"/>
                          </a:solidFill>
                          <a:latin typeface="Calibri" panose="020F0502020204030204"/>
                        </a:defRPr>
                      </a:lvl5pPr>
                      <a:lvl6pPr marL="1714457" algn="l" defTabSz="685783" rtl="0" eaLnBrk="1" latinLnBrk="0" hangingPunct="1">
                        <a:defRPr sz="1351" kern="1200">
                          <a:solidFill>
                            <a:schemeClr val="tx1"/>
                          </a:solidFill>
                          <a:latin typeface="Calibri" panose="020F0502020204030204"/>
                        </a:defRPr>
                      </a:lvl6pPr>
                      <a:lvl7pPr marL="2057349" algn="l" defTabSz="685783" rtl="0" eaLnBrk="1" latinLnBrk="0" hangingPunct="1">
                        <a:defRPr sz="1351" kern="1200">
                          <a:solidFill>
                            <a:schemeClr val="tx1"/>
                          </a:solidFill>
                          <a:latin typeface="Calibri" panose="020F0502020204030204"/>
                        </a:defRPr>
                      </a:lvl7pPr>
                      <a:lvl8pPr marL="2400240" algn="l" defTabSz="685783" rtl="0" eaLnBrk="1" latinLnBrk="0" hangingPunct="1">
                        <a:defRPr sz="1351" kern="1200">
                          <a:solidFill>
                            <a:schemeClr val="tx1"/>
                          </a:solidFill>
                          <a:latin typeface="Calibri" panose="020F0502020204030204"/>
                        </a:defRPr>
                      </a:lvl8pPr>
                      <a:lvl9pPr marL="2743131" algn="l" defTabSz="685783" rtl="0" eaLnBrk="1" latinLnBrk="0" hangingPunct="1">
                        <a:defRPr sz="1351" kern="1200">
                          <a:solidFill>
                            <a:schemeClr val="tx1"/>
                          </a:solidFill>
                          <a:latin typeface="Calibri" panose="020F0502020204030204"/>
                        </a:defRPr>
                      </a:lvl9pPr>
                    </a:lstStyle>
                    <a:p>
                      <a:pPr algn="ctr"/>
                      <a:r>
                        <a:rPr lang="en-US" sz="1100" dirty="0">
                          <a:latin typeface="+mn-lt"/>
                          <a:cs typeface="Calibri Light" panose="020F0302020204030204" pitchFamily="34" charset="0"/>
                        </a:rPr>
                        <a:t>0.5</a:t>
                      </a:r>
                      <a:endParaRPr lang="x-none" sz="1100" dirty="0">
                        <a:latin typeface="+mn-lt"/>
                        <a:cs typeface="Calibri Light" panose="020F0302020204030204" pitchFamily="34" charset="0"/>
                      </a:endParaRPr>
                    </a:p>
                  </a:txBody>
                  <a:tcPr>
                    <a:lnL>
                      <a:noFill/>
                    </a:lnL>
                    <a:lnR w="12700" cap="flat" cmpd="sng" algn="ctr">
                      <a:noFill/>
                      <a:prstDash val="solid"/>
                      <a:round/>
                      <a:headEnd type="none" w="med" len="med"/>
                      <a:tailEnd type="none" w="med" len="med"/>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320993729"/>
                  </a:ext>
                </a:extLst>
              </a:tr>
              <a:tr h="218221">
                <a:tc>
                  <a:txBody>
                    <a:bodyPr/>
                    <a:lstStyle/>
                    <a:p>
                      <a:pPr algn="l"/>
                      <a:r>
                        <a:rPr lang="en-US" sz="1100" dirty="0">
                          <a:latin typeface="+mn-lt"/>
                          <a:cs typeface="Calibri Light" panose="020F0302020204030204" pitchFamily="34" charset="0"/>
                        </a:rPr>
                        <a:t>Membrane</a:t>
                      </a:r>
                      <a:endParaRPr lang="x-none" sz="1100" dirty="0">
                        <a:latin typeface="+mn-lt"/>
                        <a:cs typeface="Calibri Light" panose="020F0302020204030204" pitchFamily="34" charset="0"/>
                      </a:endParaRPr>
                    </a:p>
                  </a:txBody>
                  <a:tcPr>
                    <a:lnL w="12700" cap="flat" cmpd="sng" algn="ctr">
                      <a:noFill/>
                      <a:prstDash val="solid"/>
                      <a:round/>
                      <a:headEnd type="none" w="med" len="med"/>
                      <a:tailEnd type="none" w="med" len="med"/>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dirty="0">
                          <a:latin typeface="+mn-lt"/>
                          <a:cs typeface="Calibri Light" panose="020F0302020204030204" pitchFamily="34" charset="0"/>
                        </a:rPr>
                        <a:t>CMSM</a:t>
                      </a:r>
                      <a:endParaRPr lang="x-none" sz="1100" dirty="0">
                        <a:latin typeface="+mn-lt"/>
                        <a:cs typeface="Calibri Light" panose="020F0302020204030204" pitchFamily="34" charset="0"/>
                      </a:endParaRPr>
                    </a:p>
                  </a:txBody>
                  <a:tcPr>
                    <a:lnL>
                      <a:noFill/>
                    </a:lnL>
                    <a:lnR w="12700" cap="flat" cmpd="sng" algn="ctr">
                      <a:noFill/>
                      <a:prstDash val="solid"/>
                      <a:round/>
                      <a:headEnd type="none" w="med" len="med"/>
                      <a:tailEnd type="none" w="med" len="med"/>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18986857"/>
                  </a:ext>
                </a:extLst>
              </a:tr>
            </a:tbl>
          </a:graphicData>
        </a:graphic>
      </p:graphicFrame>
      <p:sp>
        <p:nvSpPr>
          <p:cNvPr id="9" name="Title 1">
            <a:extLst>
              <a:ext uri="{FF2B5EF4-FFF2-40B4-BE49-F238E27FC236}">
                <a16:creationId xmlns:a16="http://schemas.microsoft.com/office/drawing/2014/main" id="{120EE651-40FB-71C3-E5E5-6E0B8546A8B8}"/>
              </a:ext>
            </a:extLst>
          </p:cNvPr>
          <p:cNvSpPr txBox="1">
            <a:spLocks/>
          </p:cNvSpPr>
          <p:nvPr/>
        </p:nvSpPr>
        <p:spPr>
          <a:xfrm>
            <a:off x="838200" y="365126"/>
            <a:ext cx="10515600" cy="6626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Carbon molecular sieve membranes for H</a:t>
            </a:r>
            <a:r>
              <a:rPr lang="en-US" sz="3200" b="1" baseline="-25000" dirty="0"/>
              <a:t>2</a:t>
            </a:r>
            <a:r>
              <a:rPr lang="en-US" sz="3200" b="1" dirty="0"/>
              <a:t> recovery from NH</a:t>
            </a:r>
            <a:r>
              <a:rPr lang="en-US" sz="3200" b="1" baseline="-25000" dirty="0"/>
              <a:t>3</a:t>
            </a:r>
            <a:r>
              <a:rPr lang="en-US" sz="3200" b="1" dirty="0"/>
              <a:t> </a:t>
            </a:r>
            <a:endParaRPr lang="LID4096" sz="3200" b="1" dirty="0"/>
          </a:p>
        </p:txBody>
      </p:sp>
      <p:sp>
        <p:nvSpPr>
          <p:cNvPr id="10" name="TextBox 1">
            <a:extLst>
              <a:ext uri="{FF2B5EF4-FFF2-40B4-BE49-F238E27FC236}">
                <a16:creationId xmlns:a16="http://schemas.microsoft.com/office/drawing/2014/main" id="{4D5C92BF-D871-3639-9E70-5E4FD032A2F1}"/>
              </a:ext>
            </a:extLst>
          </p:cNvPr>
          <p:cNvSpPr txBox="1"/>
          <p:nvPr/>
        </p:nvSpPr>
        <p:spPr>
          <a:xfrm>
            <a:off x="5925368" y="911306"/>
            <a:ext cx="2088943" cy="64757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rgbClr val="002060"/>
                </a:solidFill>
                <a:latin typeface="Calibri Light" panose="020F0302020204030204" pitchFamily="34" charset="0"/>
                <a:cs typeface="Calibri Light" panose="020F0302020204030204" pitchFamily="34" charset="0"/>
              </a:rPr>
              <a:t>Thermodynamic</a:t>
            </a:r>
            <a:r>
              <a:rPr lang="en-US" sz="1050" baseline="0" dirty="0">
                <a:solidFill>
                  <a:srgbClr val="002060"/>
                </a:solidFill>
                <a:latin typeface="Calibri Light" panose="020F0302020204030204" pitchFamily="34" charset="0"/>
                <a:cs typeface="Calibri Light" panose="020F0302020204030204" pitchFamily="34" charset="0"/>
              </a:rPr>
              <a:t> e</a:t>
            </a:r>
            <a:r>
              <a:rPr lang="en-US" sz="1050" dirty="0">
                <a:solidFill>
                  <a:srgbClr val="002060"/>
                </a:solidFill>
                <a:latin typeface="Calibri Light" panose="020F0302020204030204" pitchFamily="34" charset="0"/>
                <a:cs typeface="Calibri Light" panose="020F0302020204030204" pitchFamily="34" charset="0"/>
              </a:rPr>
              <a:t>quilibrium conversion</a:t>
            </a:r>
            <a:endParaRPr lang="LID4096" sz="1050" dirty="0">
              <a:solidFill>
                <a:srgbClr val="002060"/>
              </a:solidFill>
              <a:latin typeface="Calibri Light" panose="020F0302020204030204" pitchFamily="34" charset="0"/>
              <a:cs typeface="Calibri Light" panose="020F0302020204030204" pitchFamily="34" charset="0"/>
            </a:endParaRPr>
          </a:p>
        </p:txBody>
      </p:sp>
      <p:cxnSp>
        <p:nvCxnSpPr>
          <p:cNvPr id="12" name="Straight Arrow Connector 11">
            <a:extLst>
              <a:ext uri="{FF2B5EF4-FFF2-40B4-BE49-F238E27FC236}">
                <a16:creationId xmlns:a16="http://schemas.microsoft.com/office/drawing/2014/main" id="{01A9F467-0F5E-DD0C-7258-DA1BAD69DA97}"/>
              </a:ext>
            </a:extLst>
          </p:cNvPr>
          <p:cNvCxnSpPr>
            <a:cxnSpLocks/>
          </p:cNvCxnSpPr>
          <p:nvPr/>
        </p:nvCxnSpPr>
        <p:spPr>
          <a:xfrm>
            <a:off x="6969840" y="1297109"/>
            <a:ext cx="0" cy="455211"/>
          </a:xfrm>
          <a:prstGeom prst="straightConnector1">
            <a:avLst/>
          </a:prstGeom>
          <a:ln w="12700">
            <a:solidFill>
              <a:srgbClr val="002060"/>
            </a:solidFill>
            <a:tailEnd type="triangle"/>
          </a:ln>
        </p:spPr>
        <p:style>
          <a:lnRef idx="2">
            <a:schemeClr val="accent1"/>
          </a:lnRef>
          <a:fillRef idx="0">
            <a:schemeClr val="accent1"/>
          </a:fillRef>
          <a:effectRef idx="1">
            <a:schemeClr val="accent1"/>
          </a:effectRef>
          <a:fontRef idx="minor">
            <a:schemeClr val="tx1"/>
          </a:fontRef>
        </p:style>
      </p:cxnSp>
      <p:grpSp>
        <p:nvGrpSpPr>
          <p:cNvPr id="52" name="Group 51">
            <a:extLst>
              <a:ext uri="{FF2B5EF4-FFF2-40B4-BE49-F238E27FC236}">
                <a16:creationId xmlns:a16="http://schemas.microsoft.com/office/drawing/2014/main" id="{6CD527A0-DF92-04CB-0450-49976BA16DD0}"/>
              </a:ext>
            </a:extLst>
          </p:cNvPr>
          <p:cNvGrpSpPr/>
          <p:nvPr/>
        </p:nvGrpSpPr>
        <p:grpSpPr>
          <a:xfrm>
            <a:off x="6790719" y="5714442"/>
            <a:ext cx="4892310" cy="1104534"/>
            <a:chOff x="9427714" y="5278157"/>
            <a:chExt cx="4892310" cy="1104534"/>
          </a:xfrm>
        </p:grpSpPr>
        <p:sp>
          <p:nvSpPr>
            <p:cNvPr id="18" name="Rectangle: Rounded Corners 17">
              <a:extLst>
                <a:ext uri="{FF2B5EF4-FFF2-40B4-BE49-F238E27FC236}">
                  <a16:creationId xmlns:a16="http://schemas.microsoft.com/office/drawing/2014/main" id="{5CAB14B3-89E4-066E-EE94-32FBDAB0F887}"/>
                </a:ext>
              </a:extLst>
            </p:cNvPr>
            <p:cNvSpPr/>
            <p:nvPr/>
          </p:nvSpPr>
          <p:spPr>
            <a:xfrm>
              <a:off x="9427714" y="5278157"/>
              <a:ext cx="4892310" cy="932864"/>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6" name="TextBox 15">
              <a:extLst>
                <a:ext uri="{FF2B5EF4-FFF2-40B4-BE49-F238E27FC236}">
                  <a16:creationId xmlns:a16="http://schemas.microsoft.com/office/drawing/2014/main" id="{F4CEB5D5-0877-5133-F8EB-4C75AC7F5080}"/>
                </a:ext>
              </a:extLst>
            </p:cNvPr>
            <p:cNvSpPr txBox="1"/>
            <p:nvPr/>
          </p:nvSpPr>
          <p:spPr>
            <a:xfrm>
              <a:off x="9773181" y="5305473"/>
              <a:ext cx="4382557" cy="1077218"/>
            </a:xfrm>
            <a:prstGeom prst="rect">
              <a:avLst/>
            </a:prstGeom>
            <a:noFill/>
          </p:spPr>
          <p:txBody>
            <a:bodyPr wrap="square" rtlCol="0">
              <a:spAutoFit/>
            </a:bodyPr>
            <a:lstStyle/>
            <a:p>
              <a:pPr algn="ctr"/>
              <a:r>
                <a:rPr lang="en-US" sz="1600" dirty="0"/>
                <a:t>NH</a:t>
              </a:r>
              <a:r>
                <a:rPr lang="en-US" sz="1600" baseline="-25000" dirty="0"/>
                <a:t>3</a:t>
              </a:r>
              <a:r>
                <a:rPr lang="en-US" sz="1600" dirty="0"/>
                <a:t> concentration in the permeate &lt;0.75 ppm was achieved through the implementation of </a:t>
              </a:r>
              <a:r>
                <a:rPr lang="en-US" sz="1600" dirty="0">
                  <a:cs typeface="Calibri Light" panose="020F0302020204030204" pitchFamily="34" charset="0"/>
                </a:rPr>
                <a:t>a sorption unit downstream of the reactor.</a:t>
              </a:r>
            </a:p>
            <a:p>
              <a:pPr algn="ctr"/>
              <a:endParaRPr lang="LID4096" sz="1600" dirty="0"/>
            </a:p>
          </p:txBody>
        </p:sp>
      </p:grpSp>
      <p:grpSp>
        <p:nvGrpSpPr>
          <p:cNvPr id="21" name="Group 20">
            <a:extLst>
              <a:ext uri="{FF2B5EF4-FFF2-40B4-BE49-F238E27FC236}">
                <a16:creationId xmlns:a16="http://schemas.microsoft.com/office/drawing/2014/main" id="{5CDE887D-1E39-6553-3047-DA2B77CD5136}"/>
              </a:ext>
            </a:extLst>
          </p:cNvPr>
          <p:cNvGrpSpPr/>
          <p:nvPr/>
        </p:nvGrpSpPr>
        <p:grpSpPr>
          <a:xfrm>
            <a:off x="5638335" y="4678412"/>
            <a:ext cx="4382557" cy="873890"/>
            <a:chOff x="1557503" y="5080421"/>
            <a:chExt cx="4382557" cy="873890"/>
          </a:xfrm>
        </p:grpSpPr>
        <p:sp>
          <p:nvSpPr>
            <p:cNvPr id="20" name="Rectangle: Rounded Corners 19">
              <a:extLst>
                <a:ext uri="{FF2B5EF4-FFF2-40B4-BE49-F238E27FC236}">
                  <a16:creationId xmlns:a16="http://schemas.microsoft.com/office/drawing/2014/main" id="{C59B8B3A-A713-191F-B9F6-6538E868D249}"/>
                </a:ext>
              </a:extLst>
            </p:cNvPr>
            <p:cNvSpPr/>
            <p:nvPr/>
          </p:nvSpPr>
          <p:spPr>
            <a:xfrm>
              <a:off x="1831342" y="5080421"/>
              <a:ext cx="3844629" cy="66265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9" name="TextBox 18">
              <a:extLst>
                <a:ext uri="{FF2B5EF4-FFF2-40B4-BE49-F238E27FC236}">
                  <a16:creationId xmlns:a16="http://schemas.microsoft.com/office/drawing/2014/main" id="{9ABE4156-5AD2-87C7-DDA7-D83DD5A82EC9}"/>
                </a:ext>
              </a:extLst>
            </p:cNvPr>
            <p:cNvSpPr txBox="1"/>
            <p:nvPr/>
          </p:nvSpPr>
          <p:spPr>
            <a:xfrm>
              <a:off x="1557503" y="5123314"/>
              <a:ext cx="4382557" cy="830997"/>
            </a:xfrm>
            <a:prstGeom prst="rect">
              <a:avLst/>
            </a:prstGeom>
            <a:noFill/>
          </p:spPr>
          <p:txBody>
            <a:bodyPr wrap="square" rtlCol="0">
              <a:spAutoFit/>
            </a:bodyPr>
            <a:lstStyle/>
            <a:p>
              <a:pPr algn="ctr"/>
              <a:r>
                <a:rPr lang="en-US" sz="1600" dirty="0">
                  <a:cs typeface="Calibri Light" panose="020F0302020204030204" pitchFamily="34" charset="0"/>
                </a:rPr>
                <a:t>PEMFC grade H</a:t>
              </a:r>
              <a:r>
                <a:rPr lang="en-US" sz="1600" baseline="-25000" dirty="0">
                  <a:cs typeface="Calibri Light" panose="020F0302020204030204" pitchFamily="34" charset="0"/>
                </a:rPr>
                <a:t>2</a:t>
              </a:r>
              <a:r>
                <a:rPr lang="en-US" sz="1600" dirty="0">
                  <a:cs typeface="Calibri Light" panose="020F0302020204030204" pitchFamily="34" charset="0"/>
                </a:rPr>
                <a:t> was not achieved at the reactor’s outlet</a:t>
              </a:r>
            </a:p>
            <a:p>
              <a:pPr algn="ctr"/>
              <a:endParaRPr lang="LID4096" sz="1600" dirty="0"/>
            </a:p>
          </p:txBody>
        </p:sp>
      </p:grpSp>
      <p:grpSp>
        <p:nvGrpSpPr>
          <p:cNvPr id="23" name="Group 22">
            <a:extLst>
              <a:ext uri="{FF2B5EF4-FFF2-40B4-BE49-F238E27FC236}">
                <a16:creationId xmlns:a16="http://schemas.microsoft.com/office/drawing/2014/main" id="{865C7AD0-771E-6EC4-AB8A-2158FA257CB0}"/>
              </a:ext>
            </a:extLst>
          </p:cNvPr>
          <p:cNvGrpSpPr/>
          <p:nvPr/>
        </p:nvGrpSpPr>
        <p:grpSpPr>
          <a:xfrm>
            <a:off x="1200856" y="1270808"/>
            <a:ext cx="3424535" cy="3139920"/>
            <a:chOff x="6418962" y="3522792"/>
            <a:chExt cx="3124731" cy="2773858"/>
          </a:xfrm>
        </p:grpSpPr>
        <p:sp>
          <p:nvSpPr>
            <p:cNvPr id="25" name="Trapezoid 24">
              <a:extLst>
                <a:ext uri="{FF2B5EF4-FFF2-40B4-BE49-F238E27FC236}">
                  <a16:creationId xmlns:a16="http://schemas.microsoft.com/office/drawing/2014/main" id="{75308441-BC7A-E3C8-FBF3-79ED9BEA8A1E}"/>
                </a:ext>
              </a:extLst>
            </p:cNvPr>
            <p:cNvSpPr/>
            <p:nvPr/>
          </p:nvSpPr>
          <p:spPr>
            <a:xfrm>
              <a:off x="7546457" y="4406216"/>
              <a:ext cx="605787" cy="78590"/>
            </a:xfrm>
            <a:prstGeom prst="trapezoid">
              <a:avLst>
                <a:gd name="adj" fmla="val 0"/>
              </a:avLst>
            </a:prstGeom>
            <a:gradFill rotWithShape="1">
              <a:gsLst>
                <a:gs pos="0">
                  <a:srgbClr val="FFFFFF">
                    <a:lumMod val="65000"/>
                  </a:srgbClr>
                </a:gs>
                <a:gs pos="53000">
                  <a:srgbClr val="FFFFFF">
                    <a:lumMod val="50000"/>
                  </a:srgbClr>
                </a:gs>
                <a:gs pos="100000">
                  <a:srgbClr val="FFFFFF"/>
                </a:gs>
              </a:gsLst>
              <a:lin ang="16200000" scaled="0"/>
            </a:gra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a:ea typeface="+mn-ea"/>
                <a:cs typeface="+mn-cs"/>
              </a:endParaRPr>
            </a:p>
          </p:txBody>
        </p:sp>
        <p:grpSp>
          <p:nvGrpSpPr>
            <p:cNvPr id="26" name="Group 25">
              <a:extLst>
                <a:ext uri="{FF2B5EF4-FFF2-40B4-BE49-F238E27FC236}">
                  <a16:creationId xmlns:a16="http://schemas.microsoft.com/office/drawing/2014/main" id="{CD7143A2-01B4-5425-319E-7AA6F773135E}"/>
                </a:ext>
              </a:extLst>
            </p:cNvPr>
            <p:cNvGrpSpPr/>
            <p:nvPr/>
          </p:nvGrpSpPr>
          <p:grpSpPr>
            <a:xfrm>
              <a:off x="7107964" y="3977800"/>
              <a:ext cx="878206" cy="1821671"/>
              <a:chOff x="2891026" y="2345609"/>
              <a:chExt cx="572813" cy="1144096"/>
            </a:xfrm>
          </p:grpSpPr>
          <p:sp>
            <p:nvSpPr>
              <p:cNvPr id="42" name="Rectangle: Rounded Corners 41">
                <a:extLst>
                  <a:ext uri="{FF2B5EF4-FFF2-40B4-BE49-F238E27FC236}">
                    <a16:creationId xmlns:a16="http://schemas.microsoft.com/office/drawing/2014/main" id="{7461FB38-F38D-CAA0-4D02-A3CF6A9E40D3}"/>
                  </a:ext>
                </a:extLst>
              </p:cNvPr>
              <p:cNvSpPr/>
              <p:nvPr/>
            </p:nvSpPr>
            <p:spPr>
              <a:xfrm flipH="1">
                <a:off x="2957447" y="2411481"/>
                <a:ext cx="439972" cy="169738"/>
              </a:xfrm>
              <a:prstGeom prst="roundRect">
                <a:avLst>
                  <a:gd name="adj" fmla="val 50000"/>
                </a:avLst>
              </a:prstGeom>
              <a:gradFill>
                <a:gsLst>
                  <a:gs pos="10000">
                    <a:schemeClr val="bg1">
                      <a:lumMod val="75000"/>
                    </a:schemeClr>
                  </a:gs>
                  <a:gs pos="50000">
                    <a:schemeClr val="bg1">
                      <a:lumMod val="50000"/>
                    </a:schemeClr>
                  </a:gs>
                  <a:gs pos="100000">
                    <a:schemeClr val="bg1">
                      <a:lumMod val="85000"/>
                    </a:schemeClr>
                  </a:gs>
                </a:gsLst>
                <a:lin ang="0" scaled="1"/>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a:p>
            </p:txBody>
          </p:sp>
          <p:grpSp>
            <p:nvGrpSpPr>
              <p:cNvPr id="43" name="Group 42">
                <a:extLst>
                  <a:ext uri="{FF2B5EF4-FFF2-40B4-BE49-F238E27FC236}">
                    <a16:creationId xmlns:a16="http://schemas.microsoft.com/office/drawing/2014/main" id="{F8DE4C15-36B8-B52E-AC45-24F0494720D2}"/>
                  </a:ext>
                </a:extLst>
              </p:cNvPr>
              <p:cNvGrpSpPr/>
              <p:nvPr/>
            </p:nvGrpSpPr>
            <p:grpSpPr>
              <a:xfrm>
                <a:off x="2891026" y="2345609"/>
                <a:ext cx="572813" cy="1144096"/>
                <a:chOff x="1593589" y="1999110"/>
                <a:chExt cx="1452866" cy="3222958"/>
              </a:xfrm>
            </p:grpSpPr>
            <p:sp>
              <p:nvSpPr>
                <p:cNvPr id="44" name="Trapezoid 43">
                  <a:extLst>
                    <a:ext uri="{FF2B5EF4-FFF2-40B4-BE49-F238E27FC236}">
                      <a16:creationId xmlns:a16="http://schemas.microsoft.com/office/drawing/2014/main" id="{22DC95AC-97B3-443A-E47C-107A4AE0312E}"/>
                    </a:ext>
                  </a:extLst>
                </p:cNvPr>
                <p:cNvSpPr/>
                <p:nvPr/>
              </p:nvSpPr>
              <p:spPr>
                <a:xfrm rot="16200000">
                  <a:off x="2224752" y="1950022"/>
                  <a:ext cx="188538" cy="286714"/>
                </a:xfrm>
                <a:prstGeom prst="trapezoid">
                  <a:avLst>
                    <a:gd name="adj" fmla="val 0"/>
                  </a:avLst>
                </a:prstGeom>
                <a:gradFill>
                  <a:gsLst>
                    <a:gs pos="0">
                      <a:schemeClr val="bg1">
                        <a:lumMod val="65000"/>
                      </a:schemeClr>
                    </a:gs>
                    <a:gs pos="53000">
                      <a:schemeClr val="bg1">
                        <a:lumMod val="50000"/>
                      </a:schemeClr>
                    </a:gs>
                    <a:gs pos="100000">
                      <a:schemeClr val="bg1"/>
                    </a:gs>
                  </a:gsLs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dirty="0"/>
                </a:p>
              </p:txBody>
            </p:sp>
            <p:sp>
              <p:nvSpPr>
                <p:cNvPr id="45" name="Trapezoid 44">
                  <a:extLst>
                    <a:ext uri="{FF2B5EF4-FFF2-40B4-BE49-F238E27FC236}">
                      <a16:creationId xmlns:a16="http://schemas.microsoft.com/office/drawing/2014/main" id="{7622BBEA-6141-0725-219C-CEE5F18EC767}"/>
                    </a:ext>
                  </a:extLst>
                </p:cNvPr>
                <p:cNvSpPr/>
                <p:nvPr/>
              </p:nvSpPr>
              <p:spPr>
                <a:xfrm rot="16200000">
                  <a:off x="1826579" y="4672975"/>
                  <a:ext cx="984875" cy="113312"/>
                </a:xfrm>
                <a:prstGeom prst="trapezoid">
                  <a:avLst>
                    <a:gd name="adj" fmla="val 0"/>
                  </a:avLst>
                </a:prstGeom>
                <a:gradFill>
                  <a:gsLst>
                    <a:gs pos="0">
                      <a:schemeClr val="bg1">
                        <a:lumMod val="65000"/>
                      </a:schemeClr>
                    </a:gs>
                    <a:gs pos="53000">
                      <a:schemeClr val="bg1">
                        <a:lumMod val="50000"/>
                      </a:schemeClr>
                    </a:gs>
                    <a:gs pos="100000">
                      <a:schemeClr val="bg1"/>
                    </a:gs>
                  </a:gsLs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dirty="0"/>
                </a:p>
              </p:txBody>
            </p:sp>
            <p:sp>
              <p:nvSpPr>
                <p:cNvPr id="46" name="Rectangle: Rounded Corners 45">
                  <a:extLst>
                    <a:ext uri="{FF2B5EF4-FFF2-40B4-BE49-F238E27FC236}">
                      <a16:creationId xmlns:a16="http://schemas.microsoft.com/office/drawing/2014/main" id="{E72048F0-2AAC-1CFB-B4E9-BA7890E93B02}"/>
                    </a:ext>
                  </a:extLst>
                </p:cNvPr>
                <p:cNvSpPr/>
                <p:nvPr/>
              </p:nvSpPr>
              <p:spPr>
                <a:xfrm flipH="1">
                  <a:off x="1765035" y="4641971"/>
                  <a:ext cx="1115932" cy="380911"/>
                </a:xfrm>
                <a:prstGeom prst="roundRect">
                  <a:avLst>
                    <a:gd name="adj" fmla="val 50000"/>
                  </a:avLst>
                </a:prstGeom>
                <a:gradFill>
                  <a:gsLst>
                    <a:gs pos="10000">
                      <a:schemeClr val="bg1">
                        <a:lumMod val="75000"/>
                      </a:schemeClr>
                    </a:gs>
                    <a:gs pos="50000">
                      <a:schemeClr val="bg1">
                        <a:lumMod val="50000"/>
                      </a:schemeClr>
                    </a:gs>
                    <a:gs pos="100000">
                      <a:schemeClr val="bg1">
                        <a:lumMod val="85000"/>
                      </a:schemeClr>
                    </a:gs>
                  </a:gsLst>
                  <a:lin ang="0" scaled="1"/>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a:p>
              </p:txBody>
            </p:sp>
            <p:sp>
              <p:nvSpPr>
                <p:cNvPr id="47" name="Rectangle 46">
                  <a:extLst>
                    <a:ext uri="{FF2B5EF4-FFF2-40B4-BE49-F238E27FC236}">
                      <a16:creationId xmlns:a16="http://schemas.microsoft.com/office/drawing/2014/main" id="{B61AF537-3C53-6618-56D0-797160C0DD24}"/>
                    </a:ext>
                  </a:extLst>
                </p:cNvPr>
                <p:cNvSpPr/>
                <p:nvPr/>
              </p:nvSpPr>
              <p:spPr>
                <a:xfrm>
                  <a:off x="1811014" y="2475167"/>
                  <a:ext cx="1015999" cy="454973"/>
                </a:xfrm>
                <a:prstGeom prst="rect">
                  <a:avLst/>
                </a:prstGeom>
                <a:gradFill>
                  <a:gsLst>
                    <a:gs pos="10000">
                      <a:schemeClr val="bg1">
                        <a:lumMod val="75000"/>
                      </a:schemeClr>
                    </a:gs>
                    <a:gs pos="50000">
                      <a:schemeClr val="bg1">
                        <a:lumMod val="50000"/>
                      </a:schemeClr>
                    </a:gs>
                    <a:gs pos="100000">
                      <a:schemeClr val="bg1">
                        <a:lumMod val="50000"/>
                        <a:shade val="100000"/>
                        <a:satMod val="115000"/>
                      </a:schemeClr>
                    </a:gs>
                  </a:gsLst>
                  <a:lin ang="0" scaled="1"/>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dirty="0"/>
                </a:p>
              </p:txBody>
            </p:sp>
            <p:sp>
              <p:nvSpPr>
                <p:cNvPr id="48" name="Rectangle 47">
                  <a:extLst>
                    <a:ext uri="{FF2B5EF4-FFF2-40B4-BE49-F238E27FC236}">
                      <a16:creationId xmlns:a16="http://schemas.microsoft.com/office/drawing/2014/main" id="{15A061ED-E868-0FEC-7700-108033A15008}"/>
                    </a:ext>
                  </a:extLst>
                </p:cNvPr>
                <p:cNvSpPr/>
                <p:nvPr/>
              </p:nvSpPr>
              <p:spPr>
                <a:xfrm>
                  <a:off x="1595603" y="2666724"/>
                  <a:ext cx="1448838" cy="1960327"/>
                </a:xfrm>
                <a:prstGeom prst="rect">
                  <a:avLst/>
                </a:prstGeom>
                <a:gradFill flip="none" rotWithShape="1">
                  <a:gsLst>
                    <a:gs pos="0">
                      <a:schemeClr val="bg1">
                        <a:lumMod val="85000"/>
                      </a:schemeClr>
                    </a:gs>
                    <a:gs pos="50000">
                      <a:schemeClr val="bg1">
                        <a:lumMod val="50000"/>
                      </a:schemeClr>
                    </a:gs>
                    <a:gs pos="100000">
                      <a:schemeClr val="bg1">
                        <a:lumMod val="50000"/>
                        <a:shade val="100000"/>
                        <a:satMod val="115000"/>
                      </a:schemeClr>
                    </a:gs>
                  </a:gsLst>
                  <a:lin ang="0" scaled="1"/>
                  <a:tileRect/>
                </a:gradFill>
                <a:ln w="9525">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dirty="0"/>
                </a:p>
              </p:txBody>
            </p:sp>
            <p:sp>
              <p:nvSpPr>
                <p:cNvPr id="49" name="Trapezoid 48">
                  <a:extLst>
                    <a:ext uri="{FF2B5EF4-FFF2-40B4-BE49-F238E27FC236}">
                      <a16:creationId xmlns:a16="http://schemas.microsoft.com/office/drawing/2014/main" id="{25569062-73A8-9F3E-0939-9B9E0BCD9DDE}"/>
                    </a:ext>
                  </a:extLst>
                </p:cNvPr>
                <p:cNvSpPr/>
                <p:nvPr/>
              </p:nvSpPr>
              <p:spPr>
                <a:xfrm>
                  <a:off x="1595603" y="2380922"/>
                  <a:ext cx="1450852" cy="285799"/>
                </a:xfrm>
                <a:prstGeom prst="trapezoid">
                  <a:avLst>
                    <a:gd name="adj" fmla="val 40735"/>
                  </a:avLst>
                </a:prstGeom>
                <a:gradFill>
                  <a:gsLst>
                    <a:gs pos="10000">
                      <a:schemeClr val="bg1">
                        <a:lumMod val="75000"/>
                      </a:schemeClr>
                    </a:gs>
                    <a:gs pos="50000">
                      <a:schemeClr val="bg1">
                        <a:lumMod val="50000"/>
                      </a:schemeClr>
                    </a:gs>
                    <a:gs pos="100000">
                      <a:schemeClr val="bg1">
                        <a:lumMod val="50000"/>
                        <a:shade val="100000"/>
                        <a:satMod val="115000"/>
                      </a:schemeClr>
                    </a:gs>
                  </a:gsLst>
                  <a:lin ang="0" scaled="1"/>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a:p>
              </p:txBody>
            </p:sp>
            <p:sp>
              <p:nvSpPr>
                <p:cNvPr id="50" name="Trapezoid 49">
                  <a:extLst>
                    <a:ext uri="{FF2B5EF4-FFF2-40B4-BE49-F238E27FC236}">
                      <a16:creationId xmlns:a16="http://schemas.microsoft.com/office/drawing/2014/main" id="{AE73D0C5-0535-766F-525A-0D56FDCBBE82}"/>
                    </a:ext>
                  </a:extLst>
                </p:cNvPr>
                <p:cNvSpPr/>
                <p:nvPr/>
              </p:nvSpPr>
              <p:spPr>
                <a:xfrm flipV="1">
                  <a:off x="1593589" y="4634199"/>
                  <a:ext cx="1450852" cy="284399"/>
                </a:xfrm>
                <a:prstGeom prst="trapezoid">
                  <a:avLst>
                    <a:gd name="adj" fmla="val 40735"/>
                  </a:avLst>
                </a:prstGeom>
                <a:gradFill>
                  <a:gsLst>
                    <a:gs pos="10000">
                      <a:schemeClr val="bg1">
                        <a:lumMod val="75000"/>
                      </a:schemeClr>
                    </a:gs>
                    <a:gs pos="50000">
                      <a:schemeClr val="bg1">
                        <a:lumMod val="50000"/>
                      </a:schemeClr>
                    </a:gs>
                    <a:gs pos="100000">
                      <a:schemeClr val="bg1">
                        <a:lumMod val="50000"/>
                        <a:shade val="100000"/>
                        <a:satMod val="115000"/>
                      </a:schemeClr>
                    </a:gs>
                  </a:gsLst>
                  <a:lin ang="0" scaled="1"/>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a:p>
              </p:txBody>
            </p:sp>
            <p:pic>
              <p:nvPicPr>
                <p:cNvPr id="51" name="Picture 50">
                  <a:extLst>
                    <a:ext uri="{FF2B5EF4-FFF2-40B4-BE49-F238E27FC236}">
                      <a16:creationId xmlns:a16="http://schemas.microsoft.com/office/drawing/2014/main" id="{2D590CC3-E324-3BDD-A2E3-0AC32E936A7A}"/>
                    </a:ext>
                  </a:extLst>
                </p:cNvPr>
                <p:cNvPicPr>
                  <a:picLocks noChangeAspect="1"/>
                </p:cNvPicPr>
                <p:nvPr/>
              </p:nvPicPr>
              <p:blipFill rotWithShape="1">
                <a:blip r:embed="rId4">
                  <a:extLst>
                    <a:ext uri="{28A0092B-C50C-407E-A947-70E740481C1C}">
                      <a14:useLocalDpi xmlns:a14="http://schemas.microsoft.com/office/drawing/2010/main" val="0"/>
                    </a:ext>
                  </a:extLst>
                </a:blip>
                <a:srcRect l="14416" t="24536" r="17413" b="24436"/>
                <a:stretch/>
              </p:blipFill>
              <p:spPr>
                <a:xfrm rot="16200000">
                  <a:off x="1514008" y="3096616"/>
                  <a:ext cx="1960327" cy="1100536"/>
                </a:xfrm>
                <a:prstGeom prst="trapezoid">
                  <a:avLst>
                    <a:gd name="adj" fmla="val 31740"/>
                  </a:avLst>
                </a:prstGeom>
              </p:spPr>
            </p:pic>
          </p:grpSp>
        </p:grpSp>
        <p:sp>
          <p:nvSpPr>
            <p:cNvPr id="28" name="Trapezoid 27">
              <a:extLst>
                <a:ext uri="{FF2B5EF4-FFF2-40B4-BE49-F238E27FC236}">
                  <a16:creationId xmlns:a16="http://schemas.microsoft.com/office/drawing/2014/main" id="{EF40E091-71FF-D4C1-6D59-50E59D6D2194}"/>
                </a:ext>
              </a:extLst>
            </p:cNvPr>
            <p:cNvSpPr/>
            <p:nvPr/>
          </p:nvSpPr>
          <p:spPr>
            <a:xfrm rot="16200000">
              <a:off x="7025866" y="4883711"/>
              <a:ext cx="754944" cy="45719"/>
            </a:xfrm>
            <a:prstGeom prst="trapezoid">
              <a:avLst>
                <a:gd name="adj" fmla="val 38308"/>
              </a:avLst>
            </a:prstGeom>
            <a:gradFill rotWithShape="1">
              <a:gsLst>
                <a:gs pos="50000">
                  <a:srgbClr val="FFFFFF">
                    <a:lumMod val="50000"/>
                  </a:srgbClr>
                </a:gs>
                <a:gs pos="0">
                  <a:srgbClr val="FFFFFF">
                    <a:lumMod val="75000"/>
                  </a:srgbClr>
                </a:gs>
                <a:gs pos="100000">
                  <a:srgbClr val="FFFFFF"/>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9" name="Trapezoid 28">
              <a:extLst>
                <a:ext uri="{FF2B5EF4-FFF2-40B4-BE49-F238E27FC236}">
                  <a16:creationId xmlns:a16="http://schemas.microsoft.com/office/drawing/2014/main" id="{DE5895CE-0151-E8C3-E017-35B44039754C}"/>
                </a:ext>
              </a:extLst>
            </p:cNvPr>
            <p:cNvSpPr/>
            <p:nvPr/>
          </p:nvSpPr>
          <p:spPr>
            <a:xfrm rot="16200000">
              <a:off x="7107491" y="4886916"/>
              <a:ext cx="829749" cy="45719"/>
            </a:xfrm>
            <a:prstGeom prst="trapezoid">
              <a:avLst>
                <a:gd name="adj" fmla="val 38308"/>
              </a:avLst>
            </a:prstGeom>
            <a:gradFill rotWithShape="1">
              <a:gsLst>
                <a:gs pos="50000">
                  <a:srgbClr val="FFFFFF">
                    <a:lumMod val="50000"/>
                  </a:srgbClr>
                </a:gs>
                <a:gs pos="0">
                  <a:srgbClr val="FFFFFF">
                    <a:lumMod val="75000"/>
                  </a:srgbClr>
                </a:gs>
                <a:gs pos="100000">
                  <a:srgbClr val="FFFFFF"/>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0" name="Trapezoid 29">
              <a:extLst>
                <a:ext uri="{FF2B5EF4-FFF2-40B4-BE49-F238E27FC236}">
                  <a16:creationId xmlns:a16="http://schemas.microsoft.com/office/drawing/2014/main" id="{9047E09B-E580-93E9-738D-7A7BEBFBA58F}"/>
                </a:ext>
              </a:extLst>
            </p:cNvPr>
            <p:cNvSpPr/>
            <p:nvPr/>
          </p:nvSpPr>
          <p:spPr>
            <a:xfrm rot="16200000">
              <a:off x="7185660" y="4890786"/>
              <a:ext cx="921670" cy="45720"/>
            </a:xfrm>
            <a:prstGeom prst="trapezoid">
              <a:avLst>
                <a:gd name="adj" fmla="val 38308"/>
              </a:avLst>
            </a:prstGeom>
            <a:gradFill rotWithShape="1">
              <a:gsLst>
                <a:gs pos="50000">
                  <a:srgbClr val="FFFFFF">
                    <a:lumMod val="50000"/>
                  </a:srgbClr>
                </a:gs>
                <a:gs pos="0">
                  <a:srgbClr val="FFFFFF">
                    <a:lumMod val="75000"/>
                  </a:srgbClr>
                </a:gs>
                <a:gs pos="100000">
                  <a:srgbClr val="FFFFFF"/>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1" name="Trapezoid 30">
              <a:extLst>
                <a:ext uri="{FF2B5EF4-FFF2-40B4-BE49-F238E27FC236}">
                  <a16:creationId xmlns:a16="http://schemas.microsoft.com/office/drawing/2014/main" id="{F2F1536F-CCC1-FF0E-F8F0-1C3ADCD77016}"/>
                </a:ext>
              </a:extLst>
            </p:cNvPr>
            <p:cNvSpPr/>
            <p:nvPr/>
          </p:nvSpPr>
          <p:spPr>
            <a:xfrm rot="16200000">
              <a:off x="7273314" y="4888312"/>
              <a:ext cx="992160" cy="45719"/>
            </a:xfrm>
            <a:prstGeom prst="trapezoid">
              <a:avLst>
                <a:gd name="adj" fmla="val 38308"/>
              </a:avLst>
            </a:prstGeom>
            <a:gradFill rotWithShape="1">
              <a:gsLst>
                <a:gs pos="50000">
                  <a:srgbClr val="FFFFFF">
                    <a:lumMod val="50000"/>
                  </a:srgbClr>
                </a:gs>
                <a:gs pos="0">
                  <a:srgbClr val="FFFFFF">
                    <a:lumMod val="75000"/>
                  </a:srgbClr>
                </a:gs>
                <a:gs pos="100000">
                  <a:srgbClr val="FFFFFF"/>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2" name="Trapezoid 31">
              <a:extLst>
                <a:ext uri="{FF2B5EF4-FFF2-40B4-BE49-F238E27FC236}">
                  <a16:creationId xmlns:a16="http://schemas.microsoft.com/office/drawing/2014/main" id="{F3507FFF-CC8D-BA45-6AC4-723B859167B8}"/>
                </a:ext>
              </a:extLst>
            </p:cNvPr>
            <p:cNvSpPr/>
            <p:nvPr/>
          </p:nvSpPr>
          <p:spPr>
            <a:xfrm rot="16200000">
              <a:off x="7364763" y="4888072"/>
              <a:ext cx="1078419" cy="45719"/>
            </a:xfrm>
            <a:prstGeom prst="trapezoid">
              <a:avLst>
                <a:gd name="adj" fmla="val 38308"/>
              </a:avLst>
            </a:prstGeom>
            <a:gradFill rotWithShape="1">
              <a:gsLst>
                <a:gs pos="50000">
                  <a:srgbClr val="FFFFFF">
                    <a:lumMod val="50000"/>
                  </a:srgbClr>
                </a:gs>
                <a:gs pos="0">
                  <a:srgbClr val="FFFFFF">
                    <a:lumMod val="75000"/>
                  </a:srgbClr>
                </a:gs>
                <a:gs pos="100000">
                  <a:srgbClr val="FFFFFF"/>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LID4096" sz="1800" b="0" i="0" u="none" strike="noStrike" kern="0" cap="none" spc="0" normalizeH="0" baseline="0" noProof="0" dirty="0">
                <a:ln>
                  <a:noFill/>
                </a:ln>
                <a:solidFill>
                  <a:srgbClr val="FFFFFF"/>
                </a:solidFill>
                <a:effectLst/>
                <a:uLnTx/>
                <a:uFillTx/>
                <a:latin typeface="Calibri"/>
                <a:ea typeface="+mn-ea"/>
                <a:cs typeface="+mn-cs"/>
              </a:endParaRPr>
            </a:p>
          </p:txBody>
        </p:sp>
        <p:cxnSp>
          <p:nvCxnSpPr>
            <p:cNvPr id="36" name="Connector: Elbow 35">
              <a:extLst>
                <a:ext uri="{FF2B5EF4-FFF2-40B4-BE49-F238E27FC236}">
                  <a16:creationId xmlns:a16="http://schemas.microsoft.com/office/drawing/2014/main" id="{111B29AD-5531-A77E-24C8-F426EFAA7646}"/>
                </a:ext>
              </a:extLst>
            </p:cNvPr>
            <p:cNvCxnSpPr>
              <a:cxnSpLocks/>
            </p:cNvCxnSpPr>
            <p:nvPr/>
          </p:nvCxnSpPr>
          <p:spPr>
            <a:xfrm flipV="1">
              <a:off x="6878343" y="5818988"/>
              <a:ext cx="666692" cy="336572"/>
            </a:xfrm>
            <a:prstGeom prst="bentConnector3">
              <a:avLst>
                <a:gd name="adj1" fmla="val 9963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74CAF89-CBF7-705F-F553-4B503F1937E7}"/>
                </a:ext>
              </a:extLst>
            </p:cNvPr>
            <p:cNvSpPr txBox="1"/>
            <p:nvPr/>
          </p:nvSpPr>
          <p:spPr>
            <a:xfrm>
              <a:off x="6418962" y="6024755"/>
              <a:ext cx="511630" cy="271895"/>
            </a:xfrm>
            <a:prstGeom prst="rect">
              <a:avLst/>
            </a:prstGeom>
            <a:noFill/>
          </p:spPr>
          <p:txBody>
            <a:bodyPr wrap="square" rtlCol="0">
              <a:spAutoFit/>
            </a:bodyPr>
            <a:lstStyle/>
            <a:p>
              <a:r>
                <a:rPr lang="en-US" sz="1400" dirty="0">
                  <a:latin typeface="Calibri Light" panose="020F0302020204030204" pitchFamily="34" charset="0"/>
                  <a:cs typeface="Calibri Light" panose="020F0302020204030204" pitchFamily="34" charset="0"/>
                </a:rPr>
                <a:t>NH</a:t>
              </a:r>
              <a:r>
                <a:rPr lang="en-US" sz="1400" baseline="-25000" dirty="0">
                  <a:latin typeface="Calibri Light" panose="020F0302020204030204" pitchFamily="34" charset="0"/>
                  <a:cs typeface="Calibri Light" panose="020F0302020204030204" pitchFamily="34" charset="0"/>
                </a:rPr>
                <a:t>3</a:t>
              </a:r>
              <a:endParaRPr lang="LID4096" sz="1400" dirty="0">
                <a:latin typeface="Calibri Light" panose="020F0302020204030204" pitchFamily="34" charset="0"/>
                <a:cs typeface="Calibri Light" panose="020F0302020204030204" pitchFamily="34" charset="0"/>
              </a:endParaRPr>
            </a:p>
          </p:txBody>
        </p:sp>
        <p:cxnSp>
          <p:nvCxnSpPr>
            <p:cNvPr id="38" name="Connector: Elbow 37">
              <a:extLst>
                <a:ext uri="{FF2B5EF4-FFF2-40B4-BE49-F238E27FC236}">
                  <a16:creationId xmlns:a16="http://schemas.microsoft.com/office/drawing/2014/main" id="{26742769-8679-6256-D76D-6A088CBF6954}"/>
                </a:ext>
              </a:extLst>
            </p:cNvPr>
            <p:cNvCxnSpPr>
              <a:cxnSpLocks/>
              <a:stCxn id="44" idx="3"/>
            </p:cNvCxnSpPr>
            <p:nvPr/>
          </p:nvCxnSpPr>
          <p:spPr>
            <a:xfrm rot="5400000" flipH="1" flipV="1">
              <a:off x="8430765" y="2881111"/>
              <a:ext cx="212386" cy="198099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449E9B5-1613-3146-5160-F01861113BD3}"/>
                </a:ext>
              </a:extLst>
            </p:cNvPr>
            <p:cNvSpPr txBox="1"/>
            <p:nvPr/>
          </p:nvSpPr>
          <p:spPr>
            <a:xfrm>
              <a:off x="8224430" y="3522792"/>
              <a:ext cx="1232793" cy="271895"/>
            </a:xfrm>
            <a:prstGeom prst="rect">
              <a:avLst/>
            </a:prstGeom>
            <a:noFill/>
          </p:spPr>
          <p:txBody>
            <a:bodyPr wrap="square" rtlCol="0">
              <a:spAutoFit/>
            </a:bodyPr>
            <a:lstStyle/>
            <a:p>
              <a:r>
                <a:rPr lang="en-US" sz="1400" dirty="0">
                  <a:latin typeface="Calibri Light" panose="020F0302020204030204" pitchFamily="34" charset="0"/>
                  <a:cs typeface="Calibri Light" panose="020F0302020204030204" pitchFamily="34" charset="0"/>
                </a:rPr>
                <a:t>Permeate: H</a:t>
              </a:r>
              <a:r>
                <a:rPr lang="en-US" sz="1400" baseline="-25000" dirty="0">
                  <a:latin typeface="Calibri Light" panose="020F0302020204030204" pitchFamily="34" charset="0"/>
                  <a:cs typeface="Calibri Light" panose="020F0302020204030204" pitchFamily="34" charset="0"/>
                </a:rPr>
                <a:t>2</a:t>
              </a:r>
              <a:endParaRPr lang="LID4096" sz="1400" dirty="0">
                <a:latin typeface="Calibri Light" panose="020F0302020204030204" pitchFamily="34" charset="0"/>
                <a:cs typeface="Calibri Light" panose="020F0302020204030204" pitchFamily="34" charset="0"/>
              </a:endParaRPr>
            </a:p>
          </p:txBody>
        </p:sp>
        <p:cxnSp>
          <p:nvCxnSpPr>
            <p:cNvPr id="40" name="Straight Arrow Connector 39">
              <a:extLst>
                <a:ext uri="{FF2B5EF4-FFF2-40B4-BE49-F238E27FC236}">
                  <a16:creationId xmlns:a16="http://schemas.microsoft.com/office/drawing/2014/main" id="{5314D022-1CC2-7592-4CC1-CFB18E56373B}"/>
                </a:ext>
              </a:extLst>
            </p:cNvPr>
            <p:cNvCxnSpPr>
              <a:cxnSpLocks/>
              <a:stCxn id="25" idx="3"/>
            </p:cNvCxnSpPr>
            <p:nvPr/>
          </p:nvCxnSpPr>
          <p:spPr>
            <a:xfrm>
              <a:off x="8152244" y="4445511"/>
              <a:ext cx="139144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C1EB074F-F8DB-1C88-822D-65D75DC0D510}"/>
                </a:ext>
              </a:extLst>
            </p:cNvPr>
            <p:cNvSpPr txBox="1"/>
            <p:nvPr/>
          </p:nvSpPr>
          <p:spPr>
            <a:xfrm>
              <a:off x="8217464" y="4201433"/>
              <a:ext cx="1232793" cy="271895"/>
            </a:xfrm>
            <a:prstGeom prst="rect">
              <a:avLst/>
            </a:prstGeom>
            <a:noFill/>
          </p:spPr>
          <p:txBody>
            <a:bodyPr wrap="square" rtlCol="0">
              <a:spAutoFit/>
            </a:bodyPr>
            <a:lstStyle/>
            <a:p>
              <a:r>
                <a:rPr lang="en-US" sz="1400" dirty="0">
                  <a:latin typeface="Calibri Light" panose="020F0302020204030204" pitchFamily="34" charset="0"/>
                  <a:cs typeface="Calibri Light" panose="020F0302020204030204" pitchFamily="34" charset="0"/>
                </a:rPr>
                <a:t>Retentate: N</a:t>
              </a:r>
              <a:r>
                <a:rPr lang="en-US" sz="1400" baseline="-25000" dirty="0">
                  <a:latin typeface="Calibri Light" panose="020F0302020204030204" pitchFamily="34" charset="0"/>
                  <a:cs typeface="Calibri Light" panose="020F0302020204030204" pitchFamily="34" charset="0"/>
                </a:rPr>
                <a:t>2</a:t>
              </a:r>
              <a:endParaRPr lang="LID4096" sz="1400" dirty="0">
                <a:latin typeface="Calibri Light" panose="020F0302020204030204" pitchFamily="34" charset="0"/>
                <a:cs typeface="Calibri Light" panose="020F0302020204030204" pitchFamily="34" charset="0"/>
              </a:endParaRPr>
            </a:p>
          </p:txBody>
        </p:sp>
      </p:grpSp>
      <p:sp>
        <p:nvSpPr>
          <p:cNvPr id="53" name="Arrow: Right 52">
            <a:extLst>
              <a:ext uri="{FF2B5EF4-FFF2-40B4-BE49-F238E27FC236}">
                <a16:creationId xmlns:a16="http://schemas.microsoft.com/office/drawing/2014/main" id="{AA4DEA28-5998-624F-0324-427F483FA419}"/>
              </a:ext>
            </a:extLst>
          </p:cNvPr>
          <p:cNvSpPr/>
          <p:nvPr/>
        </p:nvSpPr>
        <p:spPr>
          <a:xfrm rot="5400000">
            <a:off x="9143531" y="5299450"/>
            <a:ext cx="367865" cy="459316"/>
          </a:xfrm>
          <a:prstGeom prst="rightArrow">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3" name="TextBox 2">
            <a:extLst>
              <a:ext uri="{FF2B5EF4-FFF2-40B4-BE49-F238E27FC236}">
                <a16:creationId xmlns:a16="http://schemas.microsoft.com/office/drawing/2014/main" id="{6AADFC8A-7BBE-EAA7-65F1-8821A0016994}"/>
              </a:ext>
            </a:extLst>
          </p:cNvPr>
          <p:cNvSpPr txBox="1"/>
          <p:nvPr/>
        </p:nvSpPr>
        <p:spPr>
          <a:xfrm>
            <a:off x="340296" y="6449644"/>
            <a:ext cx="6096000" cy="369332"/>
          </a:xfrm>
          <a:prstGeom prst="rect">
            <a:avLst/>
          </a:prstGeom>
          <a:noFill/>
        </p:spPr>
        <p:txBody>
          <a:bodyPr wrap="square">
            <a:spAutoFit/>
          </a:bodyPr>
          <a:lstStyle/>
          <a:p>
            <a:pPr algn="ctr"/>
            <a:r>
              <a:rPr lang="it-IT" sz="900" b="0" i="0" dirty="0">
                <a:solidFill>
                  <a:srgbClr val="222222"/>
                </a:solidFill>
                <a:effectLst/>
                <a:latin typeface="Calibri Light" panose="020F0302020204030204" pitchFamily="34" charset="0"/>
                <a:cs typeface="Calibri Light" panose="020F0302020204030204" pitchFamily="34" charset="0"/>
              </a:rPr>
              <a:t>Cechetto, V.; Anello, G.; Rahimalimamaghani, A.; Gallucci, F. Carbon Molecular Sieve Membrane Reactors for Ammonia Cracking. </a:t>
            </a:r>
            <a:r>
              <a:rPr lang="it-IT" sz="900" b="0" i="1" dirty="0">
                <a:solidFill>
                  <a:srgbClr val="222222"/>
                </a:solidFill>
                <a:effectLst/>
                <a:latin typeface="Calibri Light" panose="020F0302020204030204" pitchFamily="34" charset="0"/>
                <a:cs typeface="Calibri Light" panose="020F0302020204030204" pitchFamily="34" charset="0"/>
              </a:rPr>
              <a:t>Processes</a:t>
            </a:r>
            <a:r>
              <a:rPr lang="it-IT" sz="900" b="0" i="0" dirty="0">
                <a:solidFill>
                  <a:srgbClr val="222222"/>
                </a:solidFill>
                <a:effectLst/>
                <a:latin typeface="Calibri Light" panose="020F0302020204030204" pitchFamily="34" charset="0"/>
                <a:cs typeface="Calibri Light" panose="020F0302020204030204" pitchFamily="34" charset="0"/>
              </a:rPr>
              <a:t> </a:t>
            </a:r>
            <a:r>
              <a:rPr lang="it-IT" sz="900" b="1" i="0" dirty="0">
                <a:solidFill>
                  <a:srgbClr val="222222"/>
                </a:solidFill>
                <a:effectLst/>
                <a:latin typeface="Calibri Light" panose="020F0302020204030204" pitchFamily="34" charset="0"/>
                <a:cs typeface="Calibri Light" panose="020F0302020204030204" pitchFamily="34" charset="0"/>
              </a:rPr>
              <a:t>2024</a:t>
            </a:r>
            <a:r>
              <a:rPr lang="it-IT" sz="900" b="0" i="0" dirty="0">
                <a:solidFill>
                  <a:srgbClr val="222222"/>
                </a:solidFill>
                <a:effectLst/>
                <a:latin typeface="Calibri Light" panose="020F0302020204030204" pitchFamily="34" charset="0"/>
                <a:cs typeface="Calibri Light" panose="020F0302020204030204" pitchFamily="34" charset="0"/>
              </a:rPr>
              <a:t>, </a:t>
            </a:r>
            <a:r>
              <a:rPr lang="it-IT" sz="900" b="0" i="1" dirty="0">
                <a:solidFill>
                  <a:srgbClr val="222222"/>
                </a:solidFill>
                <a:effectLst/>
                <a:latin typeface="Calibri Light" panose="020F0302020204030204" pitchFamily="34" charset="0"/>
                <a:cs typeface="Calibri Light" panose="020F0302020204030204" pitchFamily="34" charset="0"/>
              </a:rPr>
              <a:t>12</a:t>
            </a:r>
            <a:r>
              <a:rPr lang="it-IT" sz="900" b="0" i="0" dirty="0">
                <a:solidFill>
                  <a:srgbClr val="222222"/>
                </a:solidFill>
                <a:effectLst/>
                <a:latin typeface="Calibri Light" panose="020F0302020204030204" pitchFamily="34" charset="0"/>
                <a:cs typeface="Calibri Light" panose="020F0302020204030204" pitchFamily="34" charset="0"/>
              </a:rPr>
              <a:t>, 1168. https://doi.org/10.3390/pr12061168</a:t>
            </a:r>
            <a:endParaRPr lang="LID4096" sz="9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98792870"/>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4406</TotalTime>
  <Words>2117</Words>
  <Application>Microsoft Office PowerPoint</Application>
  <PresentationFormat>Widescreen</PresentationFormat>
  <Paragraphs>206</Paragraphs>
  <Slides>11</Slides>
  <Notes>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3" baseType="lpstr">
      <vt:lpstr>Abadi</vt:lpstr>
      <vt:lpstr>Aptos</vt:lpstr>
      <vt:lpstr>Aptos Display</vt:lpstr>
      <vt:lpstr>Arial</vt:lpstr>
      <vt:lpstr>Biome Light</vt:lpstr>
      <vt:lpstr>Calibri</vt:lpstr>
      <vt:lpstr>Calibri Light</vt:lpstr>
      <vt:lpstr>Cambria Math</vt:lpstr>
      <vt:lpstr>Palatino Linotype</vt:lpstr>
      <vt:lpstr>Wingdings</vt:lpstr>
      <vt:lpstr>Office Theme</vt:lpstr>
      <vt:lpstr>Visio</vt:lpstr>
      <vt:lpstr>PowerPoint Presentation</vt:lpstr>
      <vt:lpstr>The emission challenge and energy transition</vt:lpstr>
      <vt:lpstr>Why ammonia?</vt:lpstr>
      <vt:lpstr>Ammonia decomposition</vt:lpstr>
      <vt:lpstr>Proof of concept</vt:lpstr>
      <vt:lpstr>Proof of concept</vt:lpstr>
      <vt:lpstr>The challenge of H2 purity</vt:lpstr>
      <vt:lpstr>Carbon molecular sieve membranes for H2 recovery from NH3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Cechetto, Valentina</dc:creator>
  <cp:lastModifiedBy>Cechetto, Valentina</cp:lastModifiedBy>
  <cp:revision>126</cp:revision>
  <dcterms:created xsi:type="dcterms:W3CDTF">2024-05-11T16:00:02Z</dcterms:created>
  <dcterms:modified xsi:type="dcterms:W3CDTF">2024-07-02T17:25:05Z</dcterms:modified>
</cp:coreProperties>
</file>